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0"/>
  </p:handoutMasterIdLst>
  <p:sldIdLst>
    <p:sldId id="256" r:id="rId2"/>
    <p:sldId id="292" r:id="rId3"/>
    <p:sldId id="308" r:id="rId4"/>
    <p:sldId id="257" r:id="rId5"/>
    <p:sldId id="258" r:id="rId6"/>
    <p:sldId id="288" r:id="rId7"/>
    <p:sldId id="297" r:id="rId8"/>
    <p:sldId id="301" r:id="rId9"/>
    <p:sldId id="305" r:id="rId10"/>
    <p:sldId id="302" r:id="rId11"/>
    <p:sldId id="304" r:id="rId12"/>
    <p:sldId id="306" r:id="rId13"/>
    <p:sldId id="307" r:id="rId14"/>
    <p:sldId id="259" r:id="rId15"/>
    <p:sldId id="260" r:id="rId16"/>
    <p:sldId id="282" r:id="rId17"/>
    <p:sldId id="283" r:id="rId18"/>
    <p:sldId id="284" r:id="rId19"/>
    <p:sldId id="285" r:id="rId20"/>
    <p:sldId id="286" r:id="rId21"/>
    <p:sldId id="263" r:id="rId22"/>
    <p:sldId id="264" r:id="rId23"/>
    <p:sldId id="265" r:id="rId24"/>
    <p:sldId id="266" r:id="rId25"/>
    <p:sldId id="269" r:id="rId26"/>
    <p:sldId id="311" r:id="rId27"/>
    <p:sldId id="312" r:id="rId28"/>
    <p:sldId id="290" r:id="rId29"/>
    <p:sldId id="309" r:id="rId30"/>
    <p:sldId id="293" r:id="rId31"/>
    <p:sldId id="294" r:id="rId32"/>
    <p:sldId id="295" r:id="rId33"/>
    <p:sldId id="299" r:id="rId34"/>
    <p:sldId id="296" r:id="rId35"/>
    <p:sldId id="298" r:id="rId36"/>
    <p:sldId id="300" r:id="rId37"/>
    <p:sldId id="310" r:id="rId38"/>
    <p:sldId id="289" r:id="rId3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A145D-9A6A-499B-94D6-D289ED0CB1AE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32970-E043-45F2-AD9A-47768A63D2C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28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44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90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38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73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05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65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70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68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70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35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23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736759-7F5B-49C0-B5B7-6B6E11896B89}" type="datetimeFigureOut">
              <a:rPr lang="cs-CZ" smtClean="0"/>
              <a:pPr/>
              <a:t>16.5.2019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6809D72-F9AC-45DA-A6DA-CF3E620CD94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59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99-359#f3949716" TargetMode="External"/><Relationship Id="rId2" Type="http://schemas.openxmlformats.org/officeDocument/2006/relationships/hyperlink" Target="https://www.zakonyprolidi.cz/cs/1999-359#f3949715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Pro MHMP, 16.5.2019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Balloon Bd AT" pitchFamily="2" charset="0"/>
              </a:rPr>
              <a:t>Mgr. Veronika </a:t>
            </a:r>
            <a:r>
              <a:rPr lang="cs-CZ" dirty="0" err="1">
                <a:solidFill>
                  <a:schemeClr val="tx1"/>
                </a:solidFill>
                <a:latin typeface="Balloon Bd AT" pitchFamily="2" charset="0"/>
              </a:rPr>
              <a:t>Andrtová</a:t>
            </a:r>
            <a:r>
              <a:rPr lang="cs-CZ" dirty="0">
                <a:solidFill>
                  <a:schemeClr val="tx1"/>
                </a:solidFill>
                <a:latin typeface="Balloon Bd AT" pitchFamily="2" charset="0"/>
              </a:rPr>
              <a:t> </a:t>
            </a:r>
          </a:p>
          <a:p>
            <a:r>
              <a:rPr lang="cs-CZ" dirty="0">
                <a:solidFill>
                  <a:schemeClr val="tx1"/>
                </a:solidFill>
                <a:latin typeface="Balloon Bd AT" pitchFamily="2" charset="0"/>
              </a:rPr>
              <a:t>Dětské krizové centrum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50C1890-9BAF-4097-8B0C-1EAE4B401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 DKC – </a:t>
            </a:r>
            <a:r>
              <a:rPr lang="cs-CZ" dirty="0" err="1"/>
              <a:t>sex.zneužití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A9D2F8F-3C96-42A1-AA6C-039412A6A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 souboru dětí vyšetřovaných v DKC jednoznačně převažuje </a:t>
            </a:r>
            <a:r>
              <a:rPr lang="cs-CZ" b="1" dirty="0" err="1"/>
              <a:t>intrafamiliární</a:t>
            </a:r>
            <a:r>
              <a:rPr lang="cs-CZ" b="1" dirty="0"/>
              <a:t> forma</a:t>
            </a:r>
            <a:r>
              <a:rPr lang="cs-CZ" dirty="0"/>
              <a:t>, tedy ty případy, kdy je  zneuživatelem osoba příbuzná; </a:t>
            </a:r>
            <a:r>
              <a:rPr lang="cs-CZ" b="1" dirty="0"/>
              <a:t>příbuzní pacha</a:t>
            </a:r>
            <a:r>
              <a:rPr lang="cs-CZ" dirty="0"/>
              <a:t>telé byli identifikováni v </a:t>
            </a:r>
            <a:r>
              <a:rPr lang="cs-CZ" b="1" dirty="0"/>
              <a:t>63 % přípa</a:t>
            </a:r>
            <a:r>
              <a:rPr lang="cs-CZ" dirty="0"/>
              <a:t>dů; </a:t>
            </a:r>
            <a:r>
              <a:rPr lang="cs-CZ" b="1" dirty="0"/>
              <a:t>nepříbuzné, ale dítěti známé osoby atakovaly děti v 27 % příp</a:t>
            </a:r>
            <a:r>
              <a:rPr lang="cs-CZ" dirty="0"/>
              <a:t>adů;  k sexuálnímu zneužití dítěte osobou </a:t>
            </a:r>
            <a:r>
              <a:rPr lang="cs-CZ" b="1" dirty="0"/>
              <a:t>neznámou došlo v 10 % příp</a:t>
            </a:r>
            <a:r>
              <a:rPr lang="cs-CZ" dirty="0"/>
              <a:t>adů.  Na toto riziko nejsou děti nijak připravované. Pokud jde o věk pachatele, nejčastěji se jednalo o </a:t>
            </a:r>
            <a:r>
              <a:rPr lang="cs-CZ" b="1" dirty="0"/>
              <a:t>muže ve věku 30 – 50 l</a:t>
            </a:r>
            <a:r>
              <a:rPr lang="cs-CZ" dirty="0"/>
              <a:t>et, a to v </a:t>
            </a:r>
            <a:r>
              <a:rPr lang="cs-CZ" b="1" dirty="0"/>
              <a:t>58 % příp</a:t>
            </a:r>
            <a:r>
              <a:rPr lang="cs-CZ" dirty="0"/>
              <a:t>adů; muži ve věku </a:t>
            </a:r>
            <a:r>
              <a:rPr lang="cs-CZ" b="1" dirty="0"/>
              <a:t>18 – 30 let představovali 15 % </a:t>
            </a:r>
            <a:r>
              <a:rPr lang="cs-CZ" dirty="0"/>
              <a:t>a muži ve věku nad </a:t>
            </a:r>
            <a:r>
              <a:rPr lang="cs-CZ" b="1" dirty="0"/>
              <a:t>50 let 13 % pac</a:t>
            </a:r>
            <a:r>
              <a:rPr lang="cs-CZ" dirty="0"/>
              <a:t>hatelů. </a:t>
            </a:r>
          </a:p>
          <a:p>
            <a:pPr algn="just"/>
            <a:r>
              <a:rPr lang="cs-CZ" dirty="0"/>
              <a:t>V </a:t>
            </a:r>
            <a:r>
              <a:rPr lang="cs-CZ" b="1" dirty="0"/>
              <a:t>10 % </a:t>
            </a:r>
            <a:r>
              <a:rPr lang="cs-CZ" dirty="0"/>
              <a:t>námi řešených případů se jednalo o pachatele, kteří již byli v minulosti ze sexuálního násilí na dětech podezřelí či dokonce odsouzení.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76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77DAE20-53F4-40F2-AB92-3B0D467D4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 CAN – fyzické týrání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26F9A5C-8CBB-4D0C-9DF8-D857A5139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Pokud jde o</a:t>
            </a:r>
            <a:r>
              <a:rPr lang="cs-CZ" b="1" dirty="0"/>
              <a:t> fyzické týrání, </a:t>
            </a:r>
            <a:r>
              <a:rPr lang="cs-CZ" dirty="0"/>
              <a:t>jednalo se nejčastěji o děti ve </a:t>
            </a:r>
            <a:r>
              <a:rPr lang="cs-CZ" b="1" dirty="0"/>
              <a:t>věku 6 – 8 let</a:t>
            </a:r>
            <a:r>
              <a:rPr lang="cs-CZ" dirty="0"/>
              <a:t> </a:t>
            </a:r>
            <a:r>
              <a:rPr lang="cs-CZ" b="1" dirty="0"/>
              <a:t>(25 %) </a:t>
            </a:r>
            <a:r>
              <a:rPr lang="cs-CZ" dirty="0"/>
              <a:t>a ve věku </a:t>
            </a:r>
            <a:r>
              <a:rPr lang="cs-CZ" b="1" dirty="0"/>
              <a:t>9 – 11 let (24 %); </a:t>
            </a:r>
            <a:r>
              <a:rPr lang="cs-CZ" dirty="0"/>
              <a:t>nelze ale přehlédnout vysoké zastoupení dětí v nejmladších věkových kategoriích, kdy děti mladší </a:t>
            </a:r>
            <a:r>
              <a:rPr lang="cs-CZ" b="1" dirty="0"/>
              <a:t>3 let představují 6 % a děti ve věku 3 – 5 let dokonce 17 %</a:t>
            </a:r>
            <a:r>
              <a:rPr lang="cs-CZ" dirty="0"/>
              <a:t> řešených případů DKC s podezřením na fyzické týrání. </a:t>
            </a:r>
          </a:p>
          <a:p>
            <a:pPr algn="just"/>
            <a:r>
              <a:rPr lang="cs-CZ" dirty="0"/>
              <a:t>Týrající osobou byl v </a:t>
            </a:r>
            <a:r>
              <a:rPr lang="cs-CZ" b="1" dirty="0"/>
              <a:t>93 % případů někdo přímo z rodiny dí</a:t>
            </a:r>
            <a:r>
              <a:rPr lang="cs-CZ" dirty="0"/>
              <a:t>těte, nejčastěji jeden z rodičů či dokonce </a:t>
            </a:r>
            <a:r>
              <a:rPr lang="cs-CZ" b="1" dirty="0"/>
              <a:t>oba dva rodiče aktivně se podílející na fyzickém týrání dítěte. </a:t>
            </a:r>
          </a:p>
          <a:p>
            <a:pPr algn="just"/>
            <a:r>
              <a:rPr lang="cs-CZ" dirty="0"/>
              <a:t>Co do pohlaví fyzicky týraných dětí, DKC neshledává v této kategorii syn CAN velký rozdíl; chlapci byli týráni v </a:t>
            </a:r>
            <a:r>
              <a:rPr lang="cs-CZ" b="1" dirty="0"/>
              <a:t>51 % případů, dívky v 49 %. </a:t>
            </a:r>
            <a:r>
              <a:rPr lang="cs-CZ" dirty="0"/>
              <a:t>Ve většině případů se jednalo o děti brutálně bité rukou či s použitím nástrojů; ale také o děti, do kterých bylo bezohledně kopáno, či byly pálené cigaretou, setkali jsme se i s dětmi, které rodiče topili, nebo jim způsobili poranění prudkým odmrštěním dítěte.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511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04165E3-2DF6-4883-B66E-73E793EC4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B8213CE-600C-4504-962B-C88B5E48F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cs-CZ" sz="3400" b="1" dirty="0"/>
              <a:t>FYZICKÉ A PSYCHICKÉ TÝRÁNÍ </a:t>
            </a:r>
            <a:r>
              <a:rPr lang="cs-CZ" sz="3400" dirty="0"/>
              <a:t>– přivádělo v roce 2017 celkem 32 dětí; u </a:t>
            </a:r>
            <a:r>
              <a:rPr lang="cs-CZ" sz="3400" b="1" dirty="0"/>
              <a:t>11 dětí byla za týrající osobu označena mat</a:t>
            </a:r>
            <a:r>
              <a:rPr lang="cs-CZ" sz="3400" dirty="0"/>
              <a:t>ka, </a:t>
            </a:r>
            <a:r>
              <a:rPr lang="cs-CZ" sz="3400" b="1" dirty="0"/>
              <a:t>9 × otec, v 7 případech nevlastní otec či partner matky; v 1 případě zletilý sourozenec. </a:t>
            </a:r>
            <a:r>
              <a:rPr lang="cs-CZ" sz="3400" dirty="0"/>
              <a:t>Většina dětí byla atakovaná brachiálně, ale pracovali jsme také s dětmi, které byly surově bité vařečkou či řemenem, s nimiž bylo brutálně udeřeno o zem či stěnu, 3 děti byly záměrně pálené cigaretami.  </a:t>
            </a:r>
          </a:p>
          <a:p>
            <a:pPr algn="just"/>
            <a:r>
              <a:rPr lang="cs-CZ" sz="3400" dirty="0"/>
              <a:t>Závažnost dopadu sexuálního zneužívání úzce souvisí s tím, kým jsou děti sexuálně atakované; v rámci případů řešených v DKC se nejčastěji jedná o osoby známé a ponejvíce dokonce příbuzné; v </a:t>
            </a:r>
            <a:r>
              <a:rPr lang="cs-CZ" sz="3400" b="1" dirty="0"/>
              <a:t>57 případech byl za </a:t>
            </a:r>
            <a:r>
              <a:rPr lang="cs-CZ" sz="3400" b="1" dirty="0" err="1"/>
              <a:t>abusora</a:t>
            </a:r>
            <a:r>
              <a:rPr lang="cs-CZ" sz="3400" b="1" dirty="0"/>
              <a:t> označen vlastní otec, </a:t>
            </a:r>
            <a:r>
              <a:rPr lang="cs-CZ" sz="3400" dirty="0"/>
              <a:t>v </a:t>
            </a:r>
            <a:r>
              <a:rPr lang="cs-CZ" sz="3400" b="1" dirty="0"/>
              <a:t>18 nevlastní otec či partner matky, v 6 případech byl zneuživatelem děda, ve 4 případech strýc, v 2 bratranec; 2 z dětí pak byly sexuálně atakované matkami. O sourozence šlo v 9 případech.   </a:t>
            </a:r>
          </a:p>
          <a:p>
            <a:pPr algn="just"/>
            <a:r>
              <a:rPr lang="cs-CZ" sz="3400" dirty="0"/>
              <a:t>Vedle osob přímo z rodiny byly v péči DKC děti sexuálně atakované osobami </a:t>
            </a:r>
            <a:r>
              <a:rPr lang="cs-CZ" sz="3400" b="1" dirty="0"/>
              <a:t>nepříbuznými, které ale děti dobře znaly; 10 dětí bylo sexuálně atakováno rodinnými známými;  7 dětí vrstevníky a kamarády; ve 3 případech byl za zneuživatele označen pedagog; ve 3 případech partner babičky. „Pouze“ 10 dětí bylo sexuálně zneužito osobami, se kterými se děti neznaly. </a:t>
            </a:r>
          </a:p>
          <a:p>
            <a:pPr algn="just"/>
            <a:r>
              <a:rPr lang="cs-CZ" sz="3400" dirty="0"/>
              <a:t>Každoročně se setkáváme se sexuálně zneužitými dětmi i v těch nejmladších věkových kategoriích. Alarmující je věk, do kterého děti datují zahájení sexuálního </a:t>
            </a:r>
            <a:r>
              <a:rPr lang="cs-CZ" sz="2600" dirty="0"/>
              <a:t>zneužívání.  </a:t>
            </a:r>
            <a:r>
              <a:rPr lang="cs-CZ" sz="2600" b="1" dirty="0"/>
              <a:t>Ve 37 % případů datovaly děti počátek sexuálního atakování do věku pod 6 let!</a:t>
            </a:r>
            <a:r>
              <a:rPr lang="cs-CZ" sz="26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593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7807029-7FBE-4184-9457-B53B6B4ED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2710A0B-C188-471E-965B-51F16BBC2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 jednoznačně nevěrohodným / falešným obviněním jsme se setkali v </a:t>
            </a:r>
            <a:r>
              <a:rPr lang="cs-CZ" b="1" dirty="0"/>
              <a:t>7 případech</a:t>
            </a:r>
            <a:r>
              <a:rPr lang="cs-CZ" dirty="0"/>
              <a:t>. V Dětském krizovém centru se setkáváme především s těmi případy, kdy falešně obvinění </a:t>
            </a:r>
            <a:r>
              <a:rPr lang="cs-CZ" dirty="0" err="1"/>
              <a:t>osnovuje</a:t>
            </a:r>
            <a:r>
              <a:rPr lang="cs-CZ" dirty="0"/>
              <a:t> </a:t>
            </a:r>
            <a:r>
              <a:rPr lang="cs-CZ" b="1" dirty="0"/>
              <a:t>dospělá osoba, nikoliv dítě.</a:t>
            </a:r>
            <a:r>
              <a:rPr lang="cs-CZ" dirty="0"/>
              <a:t> </a:t>
            </a:r>
            <a:r>
              <a:rPr lang="cs-CZ" b="1" dirty="0"/>
              <a:t>Nejčastěji byl falešně označen vlastní otec dítěte, případně nevlastní otec či partner matky. </a:t>
            </a:r>
          </a:p>
          <a:p>
            <a:r>
              <a:rPr lang="cs-CZ" dirty="0"/>
              <a:t>PROBLEMATIKA SEX. EXPERIMENTOVÁNÍ</a:t>
            </a:r>
          </a:p>
          <a:p>
            <a:r>
              <a:rPr lang="cs-CZ" dirty="0"/>
              <a:t> Neadekvátní stimulace dětí a tendence opakovat to, co zhlédly, v rámci sexuálního experimentování s výrazně mladšími dětmi z rodiny (mladší sourozenci, sestřenice, bratranci) či mimo rodinu (děti ze sousedství aj.); v roce 2017 jsme řešili celkem </a:t>
            </a:r>
            <a:r>
              <a:rPr lang="cs-CZ" b="1" dirty="0"/>
              <a:t>16 takových přípa</a:t>
            </a:r>
            <a:r>
              <a:rPr lang="cs-CZ" dirty="0"/>
              <a:t>dů. </a:t>
            </a:r>
          </a:p>
          <a:p>
            <a:r>
              <a:rPr lang="cs-CZ" dirty="0"/>
              <a:t>OBLAST  - RIZIKA KYBERPROSTORU</a:t>
            </a:r>
          </a:p>
          <a:p>
            <a:r>
              <a:rPr lang="cs-CZ" dirty="0"/>
              <a:t> - minimální počet obětí.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174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 Black" pitchFamily="34" charset="0"/>
              </a:rPr>
              <a:t>Sociálně-právní ochrana dětí</a:t>
            </a:r>
            <a:br>
              <a:rPr lang="cs-CZ" dirty="0">
                <a:latin typeface="Arial Black" pitchFamily="34" charset="0"/>
              </a:rPr>
            </a:br>
            <a:r>
              <a:rPr lang="cs-CZ" dirty="0">
                <a:latin typeface="Arial Black" pitchFamily="34" charset="0"/>
              </a:rPr>
              <a:t>(§ 1 zákona o SPOD)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lphaLcParenR"/>
            </a:pPr>
            <a:r>
              <a:rPr lang="cs-CZ" b="1" dirty="0">
                <a:latin typeface="Arial" pitchFamily="34" charset="0"/>
                <a:cs typeface="Arial" pitchFamily="34" charset="0"/>
              </a:rPr>
              <a:t>ochrana práva dítěte na příznivý vývoj a řádnou výchovu</a:t>
            </a:r>
          </a:p>
          <a:p>
            <a:pPr marL="514350" indent="-514350" algn="just">
              <a:buAutoNum type="alphaLcParenR"/>
            </a:pPr>
            <a:r>
              <a:rPr lang="cs-CZ" b="1" dirty="0">
                <a:latin typeface="Arial" pitchFamily="34" charset="0"/>
                <a:cs typeface="Arial" pitchFamily="34" charset="0"/>
              </a:rPr>
              <a:t>ochrana oprávněných zájmů dítěte, včetně ochrany jeho jmění (OSPOD vystupuje v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tr.řízení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 algn="just">
              <a:buAutoNum type="alphaLcParenR"/>
            </a:pPr>
            <a:r>
              <a:rPr lang="cs-CZ" dirty="0">
                <a:latin typeface="Arial" pitchFamily="34" charset="0"/>
                <a:cs typeface="Arial" pitchFamily="34" charset="0"/>
              </a:rPr>
              <a:t>působení směřující k obnovení narušených funkcí rodiny</a:t>
            </a:r>
          </a:p>
          <a:p>
            <a:pPr marL="514350" indent="-514350" algn="just">
              <a:buAutoNum type="alphaLcParenR"/>
            </a:pPr>
            <a:r>
              <a:rPr lang="cs-CZ" dirty="0">
                <a:latin typeface="Arial" pitchFamily="34" charset="0"/>
                <a:cs typeface="Arial" pitchFamily="34" charset="0"/>
              </a:rPr>
              <a:t>zabezpečení náhradního rodinného prostředí pro dítě, které nemůže být trvale nebo dočasně vychováno ve vlastní rodině.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 Black" pitchFamily="34" charset="0"/>
              </a:rPr>
              <a:t>Orgány sociálně-právní ochrany (§ 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lphaLcParenR"/>
            </a:pPr>
            <a:r>
              <a:rPr lang="cs-CZ" dirty="0"/>
              <a:t>MPSV</a:t>
            </a:r>
          </a:p>
          <a:p>
            <a:pPr marL="514350" indent="-514350" algn="just">
              <a:buAutoNum type="alphaLcParenR"/>
            </a:pPr>
            <a:r>
              <a:rPr lang="cs-CZ" dirty="0"/>
              <a:t>Úřad pro mezinárodněprávní ochranu dětí (mezinárodní osvojení, mezinárodní únosy, vymáhání výživného ze zahraničí)</a:t>
            </a:r>
          </a:p>
          <a:p>
            <a:pPr marL="514350" indent="-514350" algn="just">
              <a:buAutoNum type="alphaLcParenR"/>
            </a:pPr>
            <a:r>
              <a:rPr lang="cs-CZ" dirty="0"/>
              <a:t>krajské úřady/</a:t>
            </a:r>
            <a:r>
              <a:rPr lang="cs-CZ" b="1" u="sng" dirty="0"/>
              <a:t>MHMP</a:t>
            </a:r>
          </a:p>
          <a:p>
            <a:pPr marL="514350" indent="-514350" algn="just">
              <a:buAutoNum type="alphaLcParenR"/>
            </a:pPr>
            <a:r>
              <a:rPr lang="cs-CZ" dirty="0"/>
              <a:t>obecní úřady obce s rozšířenou působností </a:t>
            </a:r>
            <a:r>
              <a:rPr lang="cs-CZ" b="1" u="sng" dirty="0"/>
              <a:t>(UMČ Prahy)</a:t>
            </a:r>
          </a:p>
          <a:p>
            <a:pPr marL="514350" indent="-514350" algn="just">
              <a:buAutoNum type="alphaLcParenR"/>
            </a:pPr>
            <a:r>
              <a:rPr lang="cs-CZ" dirty="0"/>
              <a:t>obecní úřady a újezdní úřady</a:t>
            </a:r>
          </a:p>
          <a:p>
            <a:pPr marL="514350" indent="-514350" algn="just">
              <a:buAutoNum type="alphaLcParenR"/>
            </a:pPr>
            <a:r>
              <a:rPr lang="cs-CZ" dirty="0"/>
              <a:t>Úřad práce ČR a krajské pobočky a pobočka pro </a:t>
            </a:r>
            <a:r>
              <a:rPr lang="cs-CZ" dirty="0" err="1"/>
              <a:t>hl.m.Prahu</a:t>
            </a:r>
            <a:r>
              <a:rPr lang="cs-CZ" dirty="0"/>
              <a:t> (dávkové systémy – krajské pobočky: dávky pěstounské péče)</a:t>
            </a:r>
          </a:p>
          <a:p>
            <a:pPr marL="514350" indent="-514350"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9a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buAutoNum type="arabicParenBoth"/>
            </a:pPr>
            <a:r>
              <a:rPr lang="cs-CZ" dirty="0">
                <a:latin typeface="Arial" charset="0"/>
                <a:cs typeface="Arial" charset="0"/>
              </a:rPr>
              <a:t>Nastane-li situace, která </a:t>
            </a:r>
            <a:r>
              <a:rPr lang="cs-CZ" b="1" dirty="0">
                <a:latin typeface="Arial" charset="0"/>
                <a:cs typeface="Arial" charset="0"/>
              </a:rPr>
              <a:t>ohrožuje řádnou výchovu a příznivý vývoj dítěte, kterou rodiče nebo jiné osoby odpovědné za výchovu dítěte nemohou nebo nejsou schopni sami řeši</a:t>
            </a:r>
            <a:r>
              <a:rPr lang="cs-CZ" dirty="0">
                <a:latin typeface="Arial" charset="0"/>
                <a:cs typeface="Arial" charset="0"/>
              </a:rPr>
              <a:t>t, je nezbytné přijmout na ochranu dítěte a k poskytnutí pomoci rodičům nebo jiným osobám odpovědným za výchovu dítěte potřebné 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opatření sociálně-právní ochrany </a:t>
            </a:r>
          </a:p>
          <a:p>
            <a:pPr marL="0" indent="0" algn="just">
              <a:buNone/>
            </a:pPr>
            <a:r>
              <a:rPr lang="cs-CZ" dirty="0">
                <a:latin typeface="Arial" charset="0"/>
                <a:cs typeface="Arial" charset="0"/>
              </a:rPr>
              <a:t>- </a:t>
            </a:r>
            <a:r>
              <a:rPr lang="cs-CZ" dirty="0" err="1">
                <a:latin typeface="Arial" charset="0"/>
                <a:cs typeface="Arial" charset="0"/>
              </a:rPr>
              <a:t>tr.čin</a:t>
            </a:r>
            <a:r>
              <a:rPr lang="cs-CZ" dirty="0">
                <a:latin typeface="Arial" charset="0"/>
                <a:cs typeface="Arial" charset="0"/>
              </a:rPr>
              <a:t> a neadekvátní jednání</a:t>
            </a: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(2) Opatření sociálně-právní ochrany musí být zvolena tak, aby na sebe navazovala a vzájemně se ovlivňovala. Při výkonu a realizaci opatření mají přednost ta, která zabezpečí řádnou výchovu a příznivý vývoj dítěte v </a:t>
            </a:r>
            <a:r>
              <a:rPr lang="cs-CZ" b="1" dirty="0">
                <a:latin typeface="Arial" charset="0"/>
                <a:cs typeface="Arial" charset="0"/>
              </a:rPr>
              <a:t>jeho rodinném prostředí a není-li to možné v náhradním rodinném prostředí</a:t>
            </a:r>
            <a:r>
              <a:rPr lang="cs-CZ" dirty="0">
                <a:latin typeface="Arial" charset="0"/>
                <a:cs typeface="Arial" charset="0"/>
              </a:rPr>
              <a:t>; při tom se postupuje s využitím metod sociální práce a postupů odpovídajících současným vědeckým poznatkům.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 odst.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700808"/>
            <a:ext cx="7290055" cy="460855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Obecní úřad obce s rozšířenou působností je povinen</a:t>
            </a:r>
          </a:p>
          <a:p>
            <a:pPr marL="514350" indent="-514350" algn="just">
              <a:buAutoNum type="alphaLcParenR"/>
            </a:pPr>
            <a:r>
              <a:rPr lang="cs-CZ" b="1" dirty="0">
                <a:latin typeface="Arial" charset="0"/>
                <a:cs typeface="Arial" charset="0"/>
              </a:rPr>
              <a:t>sledovat nepříznivé vlivy </a:t>
            </a:r>
            <a:r>
              <a:rPr lang="cs-CZ" dirty="0">
                <a:latin typeface="Arial" charset="0"/>
                <a:cs typeface="Arial" charset="0"/>
              </a:rPr>
              <a:t>působící na děti a zjišťovat příčiny jejich vzniku,</a:t>
            </a:r>
          </a:p>
          <a:p>
            <a:pPr marL="0" indent="0" algn="just">
              <a:buNone/>
            </a:pPr>
            <a:endParaRPr lang="cs-CZ" dirty="0">
              <a:latin typeface="Arial" charset="0"/>
              <a:cs typeface="Arial" charset="0"/>
            </a:endParaRPr>
          </a:p>
          <a:p>
            <a:pPr marL="514350" indent="-514350" algn="just">
              <a:buAutoNum type="alphaLcParenR" startAt="2"/>
            </a:pPr>
            <a:r>
              <a:rPr lang="cs-CZ" b="1" dirty="0">
                <a:latin typeface="Arial" charset="0"/>
                <a:cs typeface="Arial" charset="0"/>
              </a:rPr>
              <a:t>činit opatření k omezování působení nepříznivých vlivů na děti,</a:t>
            </a:r>
          </a:p>
          <a:p>
            <a:pPr marL="514350" indent="-514350" algn="just">
              <a:buAutoNum type="alphaLcParenR" startAt="2"/>
            </a:pPr>
            <a:endParaRPr lang="cs-CZ" dirty="0">
              <a:latin typeface="Arial" charset="0"/>
              <a:cs typeface="Arial" charset="0"/>
            </a:endParaRP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c) </a:t>
            </a:r>
            <a:r>
              <a:rPr lang="cs-CZ" b="1" dirty="0">
                <a:latin typeface="Arial" charset="0"/>
                <a:cs typeface="Arial" charset="0"/>
              </a:rPr>
              <a:t>pravidelně vyhodnocovat situaci dítěte </a:t>
            </a:r>
            <a:r>
              <a:rPr lang="cs-CZ" dirty="0">
                <a:latin typeface="Arial" charset="0"/>
                <a:cs typeface="Arial" charset="0"/>
              </a:rPr>
              <a:t>a jeho rodiny, a to zejména z hlediska </a:t>
            </a: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posouzení, zda se jedná o dítě uvedené v § 6, podle druhu a rozsahu opatření </a:t>
            </a: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nezbytných k ochraně dítěte, a poskytovat pomoc rodičům nebo jiným osobám </a:t>
            </a: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odpovědným za výchovu dítěte,</a:t>
            </a:r>
          </a:p>
          <a:p>
            <a:pPr algn="just">
              <a:buNone/>
            </a:pPr>
            <a:endParaRPr lang="cs-CZ" dirty="0">
              <a:latin typeface="Arial" charset="0"/>
              <a:cs typeface="Arial" charset="0"/>
            </a:endParaRP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d) zpracovat na základě vyhodnocení situace dítěte a jeho rodiny podle písmene c) </a:t>
            </a:r>
            <a:r>
              <a:rPr lang="cs-CZ" b="1" dirty="0">
                <a:latin typeface="Arial" charset="0"/>
                <a:cs typeface="Arial" charset="0"/>
              </a:rPr>
              <a:t>individuální plán ochrany dítěte, </a:t>
            </a:r>
            <a:r>
              <a:rPr lang="cs-CZ" dirty="0">
                <a:latin typeface="Arial" charset="0"/>
                <a:cs typeface="Arial" charset="0"/>
              </a:rPr>
              <a:t>který vymezuje příčiny ohrožení dítěte, stanoví opatření k zajištění ochrany dítěte, k poskytnutí pomoci rodině ohroženého dítěte a k posílení funkcí rodiny a stanoví časový plán pro provádění těchto opatření, a to ve spolupráci s rodiči nebo jinou osobou odpovědnou za výchovu dítěte, dítětem a odborníky, kteří se podílejí na řešení problému dítěte a jeho rodiny,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Ještě…..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>
                <a:latin typeface="Arial" charset="0"/>
                <a:cs typeface="Arial" charset="0"/>
              </a:rPr>
              <a:t>e) </a:t>
            </a:r>
            <a:r>
              <a:rPr lang="cs-CZ" dirty="0">
                <a:latin typeface="Arial" charset="0"/>
                <a:cs typeface="Arial" charset="0"/>
              </a:rPr>
              <a:t>pořádat </a:t>
            </a:r>
            <a:r>
              <a:rPr lang="cs-CZ" b="1" dirty="0">
                <a:latin typeface="Arial" charset="0"/>
                <a:cs typeface="Arial" charset="0"/>
              </a:rPr>
              <a:t>případové konference </a:t>
            </a:r>
            <a:r>
              <a:rPr lang="cs-CZ" dirty="0">
                <a:latin typeface="Arial" charset="0"/>
                <a:cs typeface="Arial" charset="0"/>
              </a:rPr>
              <a:t>pro řešení konkrétních situací ohrožených dětí a jejich rodin, a to ve spolupráci s rodiči a jinou osobou odpovědnou za výchovu dítěte, dalšími přizvanými osobami, zejména zástupci škol, školských zařízení, </a:t>
            </a:r>
            <a:r>
              <a:rPr lang="cs-CZ" dirty="0" err="1">
                <a:latin typeface="Arial" charset="0"/>
                <a:cs typeface="Arial" charset="0"/>
              </a:rPr>
              <a:t>zařízení</a:t>
            </a:r>
            <a:r>
              <a:rPr lang="cs-CZ" dirty="0">
                <a:latin typeface="Arial" charset="0"/>
                <a:cs typeface="Arial" charset="0"/>
              </a:rPr>
              <a:t> poskytovatelů zdravotních služeb, orgánů činných v sociální oblasti, orgánů policie, státních zástupců, odborných pracovníků v oblasti náhradní rodinné péče, poskytovatelů sociálních služeb a pověřených osob; pro účast na případové konferenci platí § 38 odst. 7 obdobně.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 odst. 4 – pozor!!!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772816"/>
            <a:ext cx="7290055" cy="453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>
                <a:latin typeface="Arial" charset="0"/>
                <a:cs typeface="Arial" charset="0"/>
              </a:rPr>
              <a:t>Státní orgány, pověřené osoby, </a:t>
            </a:r>
            <a:r>
              <a:rPr lang="cs-CZ" b="1" u="sng" dirty="0">
                <a:latin typeface="Arial" charset="0"/>
                <a:cs typeface="Arial" charset="0"/>
              </a:rPr>
              <a:t>školy, školská zařízení </a:t>
            </a:r>
            <a:r>
              <a:rPr lang="cs-CZ" dirty="0">
                <a:latin typeface="Arial" charset="0"/>
                <a:cs typeface="Arial" charset="0"/>
              </a:rPr>
              <a:t>a poskytovatelé zdravotních služeb, popřípadě další zařízení určená pro děti, jsou </a:t>
            </a:r>
            <a:r>
              <a:rPr lang="cs-CZ" b="1" dirty="0">
                <a:latin typeface="Arial" charset="0"/>
                <a:cs typeface="Arial" charset="0"/>
              </a:rPr>
              <a:t>povinni oznámit obecnímu úřadu obce s rozšířenou působností skutečnosti, které nasvědčují tomu, že jde o děti uvedené v § 6, </a:t>
            </a:r>
            <a:r>
              <a:rPr lang="cs-CZ" dirty="0">
                <a:latin typeface="Arial" charset="0"/>
                <a:cs typeface="Arial" charset="0"/>
              </a:rPr>
              <a:t>a to bez zbytečného odkladu poté, kdy se o takové skutečnosti dozví. Pokud o to ten, kdo učinil oznámení podle věty první, </a:t>
            </a:r>
            <a:r>
              <a:rPr lang="cs-CZ" b="1" dirty="0">
                <a:latin typeface="Arial" charset="0"/>
                <a:cs typeface="Arial" charset="0"/>
              </a:rPr>
              <a:t>požádá</a:t>
            </a:r>
            <a:r>
              <a:rPr lang="cs-CZ" dirty="0">
                <a:latin typeface="Arial" charset="0"/>
                <a:cs typeface="Arial" charset="0"/>
              </a:rPr>
              <a:t>, obecní úřad obce s rozšířenou působností ho informuje ve </a:t>
            </a:r>
            <a:r>
              <a:rPr lang="cs-CZ" b="1" dirty="0">
                <a:latin typeface="Arial" charset="0"/>
                <a:cs typeface="Arial" charset="0"/>
              </a:rPr>
              <a:t>lhůtě 30 dnů </a:t>
            </a:r>
            <a:r>
              <a:rPr lang="cs-CZ" dirty="0">
                <a:latin typeface="Arial" charset="0"/>
                <a:cs typeface="Arial" charset="0"/>
              </a:rPr>
              <a:t>ode dne, kdy oznámení obdržel, zda na základě skutečností uvedených v oznámení shledal či neshledal, že jde o dítě uvedené v § 6. Zřizovatel zařízení uvedeného v § 39 odst. 1 písm. c) má při přijetí dítěte do zařízení povinnost tuto skutečnost ohlásit bez zbytečného odkladu obecnímu úřadu obce s rozšířenou působností, v jehož správním obvodu má dítě trvalý pobyt, a není-li tento pobyt znám, obecnímu úřadu obce s rozšířenou působností, v jehož správním obvodu se nachází zařízení, do kterého bylo dítě přijato. Při plnění povinností podle věty první a třetí se nelze dovolávat povinnosti zachovat mlčenlivost podle zvláštního právního předpisu. (pozor rozpor se zákonem o sociálních službách).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5D796D4-2568-461B-A89C-E9A1A064A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 zabývající se syn CAN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4A08AE5-528C-428B-9330-9633169FA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policie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státní zastupitelství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soudy (trestní, opatrovnické)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znalci (ustanoveni - policií, soudem)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OSPOD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advokáti - právní zástupci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neziskové organizace</a:t>
            </a:r>
          </a:p>
          <a:p>
            <a:pPr marL="0" indent="0">
              <a:buNone/>
            </a:pPr>
            <a:r>
              <a:rPr lang="cs-CZ" dirty="0"/>
              <a:t>/může se ještě objevit termín – důvěrník, zmocněnec, opatrovník/</a:t>
            </a:r>
          </a:p>
          <a:p>
            <a:pPr marL="0" indent="0">
              <a:buNone/>
            </a:pPr>
            <a:r>
              <a:rPr lang="cs-CZ" dirty="0"/>
              <a:t>- kompetence institucí – různé právní předpisy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47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Výchovná opatření - § 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772816"/>
            <a:ext cx="7290055" cy="453654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Vyžaduje-li to zájem na řádné výchově dítěte, může obecní úřad</a:t>
            </a: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obce s rozšířenou působností</a:t>
            </a: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a) 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napomenout </a:t>
            </a:r>
            <a:r>
              <a:rPr lang="cs-CZ" dirty="0">
                <a:latin typeface="Arial" charset="0"/>
                <a:cs typeface="Arial" charset="0"/>
              </a:rPr>
              <a:t>vhodným způsobem dítě, rodiče, jiné osoby odpovědné za výchovu dítěte, popřípadě toho, kdo narušuje řádnou péči o dítě,</a:t>
            </a: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b) stanovit nad dítětem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 dohled </a:t>
            </a:r>
            <a:r>
              <a:rPr lang="cs-CZ" dirty="0">
                <a:latin typeface="Arial" charset="0"/>
                <a:cs typeface="Arial" charset="0"/>
              </a:rPr>
              <a:t>a provádět jej za součinnosti orgánu sociálně- právní ochrany, školy, popřípadě dalších institucí a osob, které působí zejména v místě bydliště nebo pracoviště dítěte,</a:t>
            </a: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c) uložit dítěti, rodičům nebo jiným osobám odpovědným za výchovu dítěte 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omezení </a:t>
            </a:r>
            <a:r>
              <a:rPr lang="cs-CZ" dirty="0">
                <a:latin typeface="Arial" charset="0"/>
                <a:cs typeface="Arial" charset="0"/>
              </a:rPr>
              <a:t>bránící působení škodlivých vlivů na výchovu dítěte, zejména zákaz určitých činností, návštěv určitých míst,</a:t>
            </a: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akcí nebo zařízení nevhodných vzhledem k osobě dítěte a jeho vývoji, nebo</a:t>
            </a: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d) uložit dítěti, rodičům nebo jiným osobám odpovědným za výchovu dítěte </a:t>
            </a:r>
            <a:r>
              <a:rPr lang="cs-CZ" dirty="0">
                <a:solidFill>
                  <a:srgbClr val="FF0000"/>
                </a:solidFill>
                <a:latin typeface="Arial" charset="0"/>
                <a:cs typeface="Arial" charset="0"/>
              </a:rPr>
              <a:t>povinnost </a:t>
            </a:r>
            <a:r>
              <a:rPr lang="cs-CZ" dirty="0">
                <a:latin typeface="Arial" charset="0"/>
                <a:cs typeface="Arial" charset="0"/>
              </a:rPr>
              <a:t>využít odbornou poradenskou pomoc nebo uložit povinnost účastnit se prvního setkání se zapsaným </a:t>
            </a:r>
            <a:r>
              <a:rPr lang="cs-CZ" dirty="0" err="1">
                <a:latin typeface="Arial" charset="0"/>
                <a:cs typeface="Arial" charset="0"/>
              </a:rPr>
              <a:t>mediátorem</a:t>
            </a:r>
            <a:r>
              <a:rPr lang="cs-CZ" dirty="0">
                <a:latin typeface="Arial" charset="0"/>
                <a:cs typeface="Arial" charset="0"/>
              </a:rPr>
              <a:t>,  v rozsahu 3 hodin nebo terapie; ustanovení § 12 odst. 1 tím není dotčeno.</a:t>
            </a:r>
          </a:p>
          <a:p>
            <a:pPr algn="just">
              <a:buNone/>
            </a:pPr>
            <a:r>
              <a:rPr lang="cs-CZ" dirty="0">
                <a:latin typeface="Arial" charset="0"/>
                <a:cs typeface="Arial" charset="0"/>
              </a:rPr>
              <a:t>- § 13 odst. 2)  a 3) (sledování výchovných opatření obecním úřadem)..</a:t>
            </a:r>
          </a:p>
          <a:p>
            <a:pPr algn="just">
              <a:buNone/>
            </a:pPr>
            <a:endParaRPr lang="cs-CZ" dirty="0">
              <a:latin typeface="Arial" charset="0"/>
              <a:cs typeface="Arial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Základní zásada SPOD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3200" dirty="0"/>
              <a:t>Předním hlediskem sociálně-právní ochrany je zájem a blaho dítěte, ochrana rodičovství a rodiny a vzájemné právo rodičů a dětí na rodičovskou výchovu a péči. Přitom se přihlíží i k širšímu sociálnímu prostředí dítěte.</a:t>
            </a:r>
          </a:p>
          <a:p>
            <a:pPr algn="ctr">
              <a:buNone/>
            </a:pPr>
            <a:r>
              <a:rPr lang="cs-CZ" sz="3200" dirty="0"/>
              <a:t>(§ 5 zákona o SPOD)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 Black" pitchFamily="34" charset="0"/>
              </a:rPr>
              <a:t>SPOD se zaměřuje na děti (§ 6 zákona o SPOD)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AutoNum type="alphaLcParenR"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 jejich rodiče </a:t>
            </a:r>
          </a:p>
          <a:p>
            <a:pPr algn="just">
              <a:buAutoNum type="arabicPeriod"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 zemřeli  </a:t>
            </a:r>
          </a:p>
          <a:p>
            <a:pPr algn="just">
              <a:buAutoNum type="arabicPeriod"/>
            </a:pPr>
            <a:r>
              <a:rPr lang="cs-CZ" sz="1800" b="1" dirty="0">
                <a:latin typeface="Arial" pitchFamily="34" charset="0"/>
                <a:cs typeface="Arial" pitchFamily="34" charset="0"/>
              </a:rPr>
              <a:t> neplní povinnosti plynoucí z rodičovské zodpovědnosti  </a:t>
            </a:r>
          </a:p>
          <a:p>
            <a:pPr algn="just">
              <a:buAutoNum type="arabicPeriod"/>
            </a:pPr>
            <a:r>
              <a:rPr lang="cs-CZ" sz="1800" b="1" dirty="0">
                <a:latin typeface="Arial" pitchFamily="34" charset="0"/>
                <a:cs typeface="Arial" pitchFamily="34" charset="0"/>
              </a:rPr>
              <a:t> nevykonávají nebo zneužívají práva plynoucí z rodičovské zodpovědn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osti</a:t>
            </a:r>
          </a:p>
          <a:p>
            <a:pPr algn="just">
              <a:buAutoNum type="alphaLcParenR" startAt="2"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 které byly svěřeny do výchovy jiné fyzické osoby než rodiče, pokud tato osoba neplní povinnosti plynoucí ze svěření dítěte do její výchovy  </a:t>
            </a:r>
          </a:p>
          <a:p>
            <a:pPr algn="just">
              <a:buAutoNum type="alphaLcParenR" startAt="2"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 které vedou zahálčivý nebo nemravný život spočívající zejména v tom, že zanedbávají školní docházku, nepracují, i když nemají dostatečný zdroj obživy, požívají alkohol nebo návykové látky, živí se prostitucí, spáchaly trestný čin nebo, jde-li o děti mladší než 15 let, spáchaly čin, který by jinak byl trestným činem, opakovaně nebo soustavně páchají přestupky nebo jinak ohrožují občanské soužití</a:t>
            </a:r>
          </a:p>
          <a:p>
            <a:pPr algn="just">
              <a:buAutoNum type="alphaLcParenR" startAt="2"/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 které se opakovaně dopouští útěků (rodiče, fyzické/právnické osoby)</a:t>
            </a:r>
          </a:p>
          <a:p>
            <a:pPr algn="just">
              <a:buAutoNum type="alphaLcParenR" startAt="2"/>
            </a:pPr>
            <a:r>
              <a:rPr lang="cs-CZ" sz="1800" b="1" dirty="0">
                <a:latin typeface="Arial" pitchFamily="34" charset="0"/>
                <a:cs typeface="Arial" pitchFamily="34" charset="0"/>
              </a:rPr>
              <a:t> na kterých byl spáchán trestný čin ohrožující život, zdraví, svobodu, jejich lidskou důstojnost, mravní vývoj nebo jmění, nebo je podezření ze spáchání takového činu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a ještě dále….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sz="1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f)  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které jsou na základě žádosti rodičů nebo jiných osob odpovědných za výchovu dítěte opakovaně umisťovány do zařízení zajišťující nepřetržitou péči o děti nebo jejich umístění v takových zařízeních trvá déle než 6 měsíců</a:t>
            </a:r>
          </a:p>
          <a:p>
            <a:pPr algn="just">
              <a:buNone/>
            </a:pPr>
            <a:r>
              <a:rPr lang="cs-CZ" sz="18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g) 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které jsou ohrožovány násilím mezi rodiči nebo jinými osobami odpovědnými za výchovu dítěte, popř. násilím mezi dalšími fyzickými osobami</a:t>
            </a:r>
          </a:p>
          <a:p>
            <a:pPr algn="just">
              <a:buNone/>
            </a:pPr>
            <a:r>
              <a:rPr lang="cs-CZ" sz="18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h)  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které jsou žadateli o azyl odloučenými od svých rodičů, popř. jiných osob odpovědných za jejich výchovu.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POZOR - rozdíly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700808"/>
            <a:ext cx="7290055" cy="46085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100" dirty="0">
                <a:latin typeface="Arial" pitchFamily="34" charset="0"/>
                <a:cs typeface="Arial" pitchFamily="34" charset="0"/>
              </a:rPr>
              <a:t>rodič/rodiče/</a:t>
            </a:r>
            <a:r>
              <a:rPr lang="cs-CZ" sz="3100" b="1" dirty="0">
                <a:latin typeface="Arial" pitchFamily="34" charset="0"/>
                <a:cs typeface="Arial" pitchFamily="34" charset="0"/>
              </a:rPr>
              <a:t>zákonní zástupci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– </a:t>
            </a:r>
            <a:r>
              <a:rPr lang="cs-CZ" sz="3100" dirty="0" err="1">
                <a:latin typeface="Arial" pitchFamily="34" charset="0"/>
                <a:cs typeface="Arial" pitchFamily="34" charset="0"/>
              </a:rPr>
              <a:t>Úpoměrů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, rozvod/ – osvojitel (dnes osvojení nezletilé/zletilé osoby)</a:t>
            </a:r>
          </a:p>
          <a:p>
            <a:r>
              <a:rPr lang="cs-CZ" sz="3100" b="1" dirty="0"/>
              <a:t>poručenství/poručník </a:t>
            </a:r>
            <a:r>
              <a:rPr lang="cs-CZ" sz="3100" dirty="0"/>
              <a:t>(§ 928 - § 942 o.z.)</a:t>
            </a:r>
          </a:p>
          <a:p>
            <a:r>
              <a:rPr lang="cs-CZ" sz="3100" b="1" dirty="0"/>
              <a:t>opatrovnictví dítěte </a:t>
            </a:r>
            <a:r>
              <a:rPr lang="cs-CZ" sz="3100" dirty="0"/>
              <a:t>(opatrovník pro správu jmění dítěte - § 948 až § 952 o.z.)</a:t>
            </a:r>
          </a:p>
          <a:p>
            <a:r>
              <a:rPr lang="cs-CZ" sz="3100" b="1" dirty="0"/>
              <a:t>svěření dítěte do péče jiné osoby </a:t>
            </a:r>
            <a:r>
              <a:rPr lang="cs-CZ" sz="3100" dirty="0"/>
              <a:t>(§ 953 až 957 o.z.)</a:t>
            </a:r>
          </a:p>
          <a:p>
            <a:r>
              <a:rPr lang="cs-CZ" sz="3100" b="1" dirty="0"/>
              <a:t>pěstounství </a:t>
            </a:r>
            <a:r>
              <a:rPr lang="cs-CZ" sz="3100" dirty="0"/>
              <a:t>(§ 958 až § 970 o.z.),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pěstoun (pěstounská péče a pěstounská péče na přechodnou dobu) - § 45a zákona o rodině a § 27a zákona o SPOD (PP na přechodnou dobu – kontrola soudu po 3 měsících, max. na dobu 1 roku)</a:t>
            </a:r>
            <a:endParaRPr lang="cs-CZ" sz="3100" dirty="0"/>
          </a:p>
          <a:p>
            <a:r>
              <a:rPr lang="cs-CZ" sz="3100" b="1" dirty="0"/>
              <a:t>ústavní výchova </a:t>
            </a:r>
            <a:r>
              <a:rPr lang="cs-CZ" sz="3100" dirty="0"/>
              <a:t>(§ 971 až 975 o.z., na dobu 3 let, prodloužení možné)</a:t>
            </a:r>
          </a:p>
          <a:p>
            <a:pPr algn="just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 Narrow" panose="020B0606020202030204" pitchFamily="34" charset="0"/>
              </a:rPr>
              <a:t>Oznamovací povinnost - § 7 odst. 1 a 2 zákona o SPOD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i="1" dirty="0">
                <a:latin typeface="Arial" pitchFamily="34" charset="0"/>
                <a:cs typeface="Arial" pitchFamily="34" charset="0"/>
              </a:rPr>
              <a:t>Každý je oprávněn upozornit na závadné chování dětí jejich rodiče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cs-CZ" b="1" i="1" dirty="0">
                <a:latin typeface="Arial" pitchFamily="34" charset="0"/>
                <a:cs typeface="Arial" pitchFamily="34" charset="0"/>
              </a:rPr>
              <a:t>Každý je oprávněn upozornit orgán SPOD na porušení povinností nebo zneužití práv vyplývajících z rodičovské zodpovědnosti, na skutečnost, že rodiče nemohou plnit povinnosti vyplývající z rodičovské zodpovědnosti…..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OSPOD - jiné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772816"/>
            <a:ext cx="7290055" cy="4536544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trvalý </a:t>
            </a:r>
            <a:r>
              <a:rPr lang="cs-CZ" dirty="0"/>
              <a:t>pobyt a faktický pobyt dítěte (příslušnost soudu, příslušnost OSPOD)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/>
              <a:t> § 53 </a:t>
            </a:r>
            <a:r>
              <a:rPr lang="cs-CZ" dirty="0"/>
              <a:t>zákona o </a:t>
            </a:r>
            <a:r>
              <a:rPr lang="cs-CZ" dirty="0" smtClean="0"/>
              <a:t>SPOD</a:t>
            </a:r>
            <a:endParaRPr lang="cs-CZ" b="1" dirty="0"/>
          </a:p>
          <a:p>
            <a:r>
              <a:rPr lang="cs-CZ" b="1" dirty="0"/>
              <a:t>Povinnosti státních orgánů, dalších právnických a fyzických osob a pověřených osob</a:t>
            </a:r>
          </a:p>
          <a:p>
            <a:r>
              <a:rPr lang="cs-CZ" b="1" dirty="0"/>
              <a:t>(1)</a:t>
            </a:r>
            <a:r>
              <a:rPr lang="cs-CZ" dirty="0"/>
              <a:t> Na výzvu orgánů sociálně-právní ochrany jsou</a:t>
            </a:r>
          </a:p>
          <a:p>
            <a:r>
              <a:rPr lang="cs-CZ" b="1" dirty="0"/>
              <a:t>a)</a:t>
            </a:r>
            <a:r>
              <a:rPr lang="cs-CZ" dirty="0"/>
              <a:t> </a:t>
            </a:r>
            <a:r>
              <a:rPr lang="cs-CZ" b="1" dirty="0"/>
              <a:t>státní orgány</a:t>
            </a:r>
            <a:r>
              <a:rPr lang="cs-CZ" dirty="0"/>
              <a:t>,</a:t>
            </a:r>
          </a:p>
          <a:p>
            <a:r>
              <a:rPr lang="cs-CZ" b="1" dirty="0"/>
              <a:t>b)</a:t>
            </a:r>
            <a:r>
              <a:rPr lang="cs-CZ" dirty="0"/>
              <a:t> zaměstnavatelé,</a:t>
            </a:r>
          </a:p>
          <a:p>
            <a:r>
              <a:rPr lang="cs-CZ" b="1" dirty="0"/>
              <a:t>c)</a:t>
            </a:r>
            <a:r>
              <a:rPr lang="cs-CZ" dirty="0"/>
              <a:t> další právnické osoby, zejména poskytovatelé zdravotních služeb, </a:t>
            </a:r>
            <a:r>
              <a:rPr lang="cs-CZ" b="1" dirty="0"/>
              <a:t>školy, školská a jiná obdobná zařízení,</a:t>
            </a:r>
          </a:p>
          <a:p>
            <a:r>
              <a:rPr lang="cs-CZ" b="1" dirty="0"/>
              <a:t>d)</a:t>
            </a:r>
            <a:r>
              <a:rPr lang="cs-CZ" dirty="0"/>
              <a:t> fyzické osoby, pokud jsou poskytovateli zdravotních služeb nebo zřizovateli škol a dalších zařízení uvedených v písmenu c),</a:t>
            </a:r>
          </a:p>
          <a:p>
            <a:r>
              <a:rPr lang="cs-CZ" b="1" dirty="0"/>
              <a:t>e)</a:t>
            </a:r>
            <a:r>
              <a:rPr lang="cs-CZ" dirty="0"/>
              <a:t> pověřené osoby,</a:t>
            </a:r>
          </a:p>
          <a:p>
            <a:r>
              <a:rPr lang="cs-CZ" b="1" dirty="0"/>
              <a:t>f)</a:t>
            </a:r>
            <a:r>
              <a:rPr lang="cs-CZ" dirty="0"/>
              <a:t> poskytovatelé sociálních služeb,</a:t>
            </a:r>
          </a:p>
          <a:p>
            <a:r>
              <a:rPr lang="cs-CZ" dirty="0"/>
              <a:t>povinni sdělit bezplatně údaje potřebné podle tohoto zákona pro poskytnutí sociálně-právní ochrany nebo pro účely rozhodování o vydání pověření, nebrání-li tomu zvláštní právní předpis. Povinnosti zachovávat mlčenlivost podle zvláštního právního předpisu</a:t>
            </a:r>
            <a:r>
              <a:rPr lang="cs-CZ" b="1" baseline="30000" dirty="0">
                <a:hlinkClick r:id="rId2"/>
              </a:rPr>
              <a:t>49a</a:t>
            </a:r>
            <a:r>
              <a:rPr lang="cs-CZ" b="1" dirty="0">
                <a:hlinkClick r:id="rId2"/>
              </a:rPr>
              <a:t>)</a:t>
            </a:r>
            <a:r>
              <a:rPr lang="cs-CZ" dirty="0"/>
              <a:t> se nelze dovolávat, jestliže mají být sděleny údaje o podezření z týrání, zneužívání dítěte nebo ze zanedbávání péče o něj. Jde-li však o údaje týkající se zdravotního stavu vyžádané orgánem sociálně-právní ochrany, platí o úhradě zdravotních služeb zvláštní právní předpis.</a:t>
            </a:r>
            <a:r>
              <a:rPr lang="cs-CZ" b="1" baseline="30000" dirty="0">
                <a:hlinkClick r:id="rId3"/>
              </a:rPr>
              <a:t>50</a:t>
            </a:r>
            <a:r>
              <a:rPr lang="cs-CZ" b="1" dirty="0">
                <a:hlinkClick r:id="rId3"/>
              </a:rPr>
              <a:t>)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525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OSPOD - jiné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/>
              <a:t> návštěva dítěte a rodiny, ve které dítě žije, popř. obydlí, návštěva dítěte ve škole, ve školském zařízení, ve zdravotnickém zařízení, v zaměstnání nebo v jiném prostředí, kde se dítě zdržuje (§ 52 zákona o SPOD</a:t>
            </a:r>
            <a:r>
              <a:rPr lang="cs-CZ" dirty="0" smtClean="0"/>
              <a:t>)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dle </a:t>
            </a:r>
            <a:r>
              <a:rPr lang="cs-CZ" dirty="0">
                <a:latin typeface="Arial" pitchFamily="34" charset="0"/>
                <a:cs typeface="Arial" pitchFamily="34" charset="0"/>
              </a:rPr>
              <a:t>§ 52 odst. 2 – pořízení obrazových snímků a obrazových a zvukových záznamů dítěte a prostředí, ve němž se dítě zdržuje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§ </a:t>
            </a:r>
            <a:r>
              <a:rPr lang="cs-CZ" dirty="0">
                <a:latin typeface="Arial" pitchFamily="34" charset="0"/>
                <a:cs typeface="Arial" pitchFamily="34" charset="0"/>
              </a:rPr>
              <a:t>52 odst. 3 – oprávnění zaměstnanců (doklad)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vedení </a:t>
            </a:r>
            <a:r>
              <a:rPr lang="cs-CZ" dirty="0">
                <a:latin typeface="Arial" pitchFamily="34" charset="0"/>
                <a:cs typeface="Arial" pitchFamily="34" charset="0"/>
              </a:rPr>
              <a:t>spisové dokumentace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0352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Trestní zákoník – nepřekažení t.č</a:t>
            </a:r>
            <a:r>
              <a:rPr lang="cs-CZ" sz="3600" dirty="0" smtClean="0"/>
              <a:t>.,</a:t>
            </a:r>
            <a:r>
              <a:rPr lang="cs-CZ" sz="3600" dirty="0"/>
              <a:t> </a:t>
            </a:r>
            <a:r>
              <a:rPr lang="cs-CZ" sz="3600" dirty="0" smtClean="0"/>
              <a:t>§ </a:t>
            </a:r>
            <a:r>
              <a:rPr lang="cs-CZ" sz="3600" dirty="0"/>
              <a:t>367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988840"/>
            <a:ext cx="7290055" cy="432052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i="1" dirty="0"/>
              <a:t>(1)</a:t>
            </a:r>
            <a:r>
              <a:rPr lang="cs-CZ" dirty="0"/>
              <a:t> </a:t>
            </a:r>
            <a:r>
              <a:rPr lang="cs-CZ" sz="4800" dirty="0"/>
              <a:t>Kdo se hodnověrným způsobem dozví, že jiný připravuje nebo páchá trestný čin vraždy (§ 140), zabití (§ 141), těžkého ublížení na zdraví (§ 145), mučení a jiného nelidského a krutého zacházení (§ 149), nedovoleného přerušení těhotenství bez souhlasu těhotné ženy (§ 159), neoprávněného odebrání tkání a orgánů (§ 164), obchodování s lidmi (§ 168), zbavení osobní svobody (§ 170), zavlečení podle § 172 odst. 3 a 4, loupeže (§ 173), braní rukojmí (§ 174), vydírání podle § 175 odst. 3 a 4, neoprávněného nakládání s osobními údaji podle § 180 odst. 4, </a:t>
            </a:r>
            <a:r>
              <a:rPr lang="cs-CZ" sz="4800" b="1" u="sng" dirty="0"/>
              <a:t>znásilnění (§ 185), pohlavního zneužití (§ 187), zneužití dítěte k výrobě pornografie (§ 193), týrání svěřené osoby (§ 198)………. </a:t>
            </a:r>
            <a:r>
              <a:rPr lang="cs-CZ" sz="4800" dirty="0"/>
              <a:t>a spáchání nebo dokončení takového trestného činu nepřekazí, bude </a:t>
            </a:r>
            <a:r>
              <a:rPr lang="cs-CZ" sz="4800" b="1" u="sng" dirty="0"/>
              <a:t>potrestán odnětím svobody až na tři léta</a:t>
            </a:r>
            <a:r>
              <a:rPr lang="cs-CZ" sz="4800" dirty="0"/>
              <a:t>; stanoví-li tento zákon na některý z těchto trestných činů trest mírnější, bude potrestán oním trestem mírnějším.</a:t>
            </a:r>
          </a:p>
          <a:p>
            <a:pPr>
              <a:buNone/>
            </a:pPr>
            <a:endParaRPr lang="cs-CZ" sz="4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6B20415-22F5-45D6-83EF-B95010127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Signály syn </a:t>
            </a:r>
            <a:r>
              <a:rPr lang="cs-CZ" dirty="0" err="1"/>
              <a:t>can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A9F3E66-D94B-4034-9BE0-8DD0BE725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cs-CZ" b="1" u="sng" dirty="0"/>
              <a:t>změna chování dítěte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pozornost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prospěch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chování dítěte – obecně (chování i k nám – atypická </a:t>
            </a:r>
            <a:r>
              <a:rPr lang="cs-CZ" dirty="0" err="1"/>
              <a:t>kontaktnost</a:t>
            </a:r>
            <a:r>
              <a:rPr lang="cs-CZ" dirty="0"/>
              <a:t>, ne-</a:t>
            </a:r>
            <a:r>
              <a:rPr lang="cs-CZ" dirty="0" err="1"/>
              <a:t>kontaktnost</a:t>
            </a:r>
            <a:r>
              <a:rPr lang="cs-CZ" dirty="0"/>
              <a:t> – úlekové reakce při pohlazení, aj</a:t>
            </a:r>
            <a:r>
              <a:rPr lang="cs-CZ" dirty="0" smtClean="0"/>
              <a:t>.), sexualizované chování/agresivní chování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změna ve vztahu k vrstevníkům versus odlišuje se od vrstevníků versus neodpovídá skupině vrstevníkům – nějakým projevem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pomočování, pokálení (psychosomatika – např. časté bolesti: hlava, břicho aj.)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atypický vztah k osobě – zákonného zástupce/pečující osobě/jiné osobě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psychická nepohoda dítěte – obecně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fyzické týrání – viditelné projevy na těle, zanedbání – špinavost, hladovost, </a:t>
            </a:r>
            <a:r>
              <a:rPr lang="cs-CZ" dirty="0" err="1"/>
              <a:t>sex.zneužití</a:t>
            </a:r>
            <a:r>
              <a:rPr lang="cs-CZ" dirty="0"/>
              <a:t> – problémy s vysvlečením v rámci tělesné výchovy, aj.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sdělení dítěte – velmi výjimečné!!!! (často nevěříme sdělení, předpokládáme, že dítě lže)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484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EA8840F-EFC7-4B98-B383-E9EE8F56B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450CB70-1C85-4AA8-9F45-1746971D6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cs-CZ" dirty="0"/>
              <a:t> zákon č. 359/1999 Sb., o sociálně-právní ochraně dětí ve znění pozdějších předpisů 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  zákon č. 89/2012 Sb., občanský zákoník 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  zákon č. 292/2013 Sb., zákon o zvláštních řízeních soudních 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  zákon č. 40/2009 Sb., trestní zákoník, ve znění pozdějších předpisů 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  zákon č. 141/1961 Sb., trestní řád 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  zákon č. 45/2013 Sb., zákon o obětech trestných činů 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 zákon č. 218/2003 Sb., zákon o soudnictví ve věcech mládeže 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 zákon č. 273/2008 Sb., o policii 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 Úmluva o právech dítěte (Sbírka zákonů č. 104/1991)</a:t>
            </a:r>
          </a:p>
          <a:p>
            <a:pPr>
              <a:buFont typeface="Wingdings" pitchFamily="2" charset="2"/>
              <a:buChar char="v"/>
            </a:pPr>
            <a:r>
              <a:rPr lang="cs-CZ" dirty="0"/>
              <a:t> zákon č. 108/2006 Sb., o sociálních službách,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25243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79019E1-389F-4E79-837C-C425EF359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oznámení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446999A-9478-40C3-814E-7DE2FFFC7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1772816"/>
            <a:ext cx="7290055" cy="4536544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/>
              <a:t>Trestní oznámení </a:t>
            </a:r>
            <a:br>
              <a:rPr lang="cs-CZ" b="1" dirty="0"/>
            </a:br>
            <a:r>
              <a:rPr lang="cs-CZ" dirty="0"/>
              <a:t>- může podat kdokoliv, nikoli tedy pouze poškozený</a:t>
            </a:r>
            <a:br>
              <a:rPr lang="cs-CZ" dirty="0"/>
            </a:br>
            <a:r>
              <a:rPr lang="cs-CZ" dirty="0"/>
              <a:t>- lze podat ústně (do protokolu) či písemně</a:t>
            </a:r>
            <a:br>
              <a:rPr lang="cs-CZ" dirty="0"/>
            </a:br>
            <a:r>
              <a:rPr lang="cs-CZ" dirty="0"/>
              <a:t>- je možné podat na kterékoli oddělení policie (ideální je podat trestní oznámení na službu kriminální policie a vyšetřování  </a:t>
            </a:r>
            <a:r>
              <a:rPr lang="cs-CZ" b="1" u="sng" dirty="0"/>
              <a:t>(SKPV) </a:t>
            </a:r>
            <a:r>
              <a:rPr lang="cs-CZ" dirty="0"/>
              <a:t>v místě, kde došlo ke spáchání trestného činu) nebo na státní zastupitelství.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Tyto orgány mají povinnost oznámení přijmout a bez průtahů věc vyšetřit.</a:t>
            </a:r>
          </a:p>
        </p:txBody>
      </p:sp>
    </p:spTree>
    <p:extLst>
      <p:ext uri="{BB962C8B-B14F-4D97-AF65-F5344CB8AC3E}">
        <p14:creationId xmlns:p14="http://schemas.microsoft.com/office/powerpoint/2010/main" val="27249622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362CCFD-3AEB-47A8-895F-2718BAFC3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 trestnímu oznámení (§ 8 zákona o obětech </a:t>
            </a:r>
            <a:r>
              <a:rPr lang="cs-CZ" dirty="0" err="1"/>
              <a:t>tr.činů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10F39BB-59AC-4CEF-AF45-FC5E7E3F8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dirty="0"/>
              <a:t>Pokud chce být oznamovatel informován o tom, co v té věci policie učinila musí o to výslovně při podávání trestního oznámení požádat (uvést do protokolu nebo v písemném oznámení např. „žádám, abych byl/a vyrozuměn/a o tom, s jakým výsledkem bylo moje trestní oznámení prošetřeno“). </a:t>
            </a:r>
          </a:p>
          <a:p>
            <a:pPr>
              <a:buFont typeface="Wingdings 2" pitchFamily="18" charset="2"/>
              <a:buNone/>
            </a:pPr>
            <a:r>
              <a:rPr lang="cs-CZ" dirty="0"/>
              <a:t>Policie jej musí do 30 dnů vyrozumět.</a:t>
            </a:r>
          </a:p>
        </p:txBody>
      </p:sp>
    </p:spTree>
    <p:extLst>
      <p:ext uri="{BB962C8B-B14F-4D97-AF65-F5344CB8AC3E}">
        <p14:creationId xmlns:p14="http://schemas.microsoft.com/office/powerpoint/2010/main" val="29419836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DFBECE-E000-473D-A617-EB133A06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oznámení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49EF7B3-58A4-4792-9B71-018E70670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Forma a obsah trestního oznámení nejsou stanoveny, doporučuje se však formulovat trestní oznámení srozumitelně a stručně tak, aby bylo zřejmé, kdo oznámení činí (včetně přesné totožnosti a adresy), kdy a kterému policejnímu útvaru bylo oznámení podáno. Dále  se doporučuje  uvést:</a:t>
            </a:r>
            <a:br>
              <a:rPr lang="cs-CZ" dirty="0"/>
            </a:br>
            <a:r>
              <a:rPr lang="cs-CZ" b="1" dirty="0"/>
              <a:t>Kdo se trestného činu dopustil?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totožnost účastníků: pachatel, poškozený, svědci; pokud oznamovatel nezná jejich totožnost, uvede co nejpodrobnější popis osoby a jejích vnějších projevů.</a:t>
            </a:r>
            <a:br>
              <a:rPr lang="cs-CZ" dirty="0"/>
            </a:br>
            <a:r>
              <a:rPr lang="cs-CZ" b="1" dirty="0"/>
              <a:t>Co se stalo?</a:t>
            </a:r>
            <a:br>
              <a:rPr lang="cs-CZ" b="1" dirty="0"/>
            </a:br>
            <a:r>
              <a:rPr lang="cs-CZ" dirty="0"/>
              <a:t>- popis skutku </a:t>
            </a:r>
            <a:br>
              <a:rPr lang="cs-CZ" dirty="0"/>
            </a:br>
            <a:r>
              <a:rPr lang="cs-CZ" b="1" dirty="0"/>
              <a:t>Kde k události došlo?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místo spáchání skutku</a:t>
            </a:r>
            <a:br>
              <a:rPr lang="cs-CZ" dirty="0"/>
            </a:br>
            <a:r>
              <a:rPr lang="cs-CZ" b="1" dirty="0"/>
              <a:t>Kdy došlo k události?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doba spáchání skutku</a:t>
            </a:r>
            <a:br>
              <a:rPr lang="cs-CZ" dirty="0"/>
            </a:br>
            <a:r>
              <a:rPr lang="cs-CZ" b="1" dirty="0"/>
              <a:t>Jak k události došlo?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popis jednání všech zúčastněných osob </a:t>
            </a:r>
            <a:br>
              <a:rPr lang="cs-CZ" dirty="0"/>
            </a:br>
            <a:r>
              <a:rPr lang="cs-CZ" b="1" dirty="0"/>
              <a:t>Čím byl trestný čin spáchán? </a:t>
            </a:r>
            <a:br>
              <a:rPr lang="cs-CZ" b="1" dirty="0"/>
            </a:br>
            <a:r>
              <a:rPr lang="cs-CZ" dirty="0"/>
              <a:t>- pokud byla použita zbraň nebo nástroj</a:t>
            </a:r>
            <a:br>
              <a:rPr lang="cs-CZ" dirty="0"/>
            </a:br>
            <a:r>
              <a:rPr lang="cs-CZ" b="1" dirty="0"/>
              <a:t>Proč se podle názoru oznamovatele čin stal?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jaký byl motiv pachatelova jednání</a:t>
            </a:r>
            <a:br>
              <a:rPr lang="cs-CZ" dirty="0"/>
            </a:br>
            <a:r>
              <a:rPr lang="cs-CZ" b="1" dirty="0"/>
              <a:t>Jaké následky pro oběť měla?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např. újma na zdraví, újma na majetku atd.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052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135573E-4C42-4033-A747-0E1A3EEB7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OZNAMOVATELÉ </a:t>
            </a:r>
            <a:r>
              <a:rPr lang="cs-CZ" dirty="0" err="1"/>
              <a:t>tr.činů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19754BB-290D-4B17-B9FE-0C9281628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rodiče/rodič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prarodiče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pěstouni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OSPOD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neziskové organizace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školské instituce – jak MŠ, ZŠ, tak i DD, aj., ZDVOP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zdravotnická zařízení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sousedé</a:t>
            </a:r>
          </a:p>
        </p:txBody>
      </p:sp>
    </p:spTree>
    <p:extLst>
      <p:ext uri="{BB962C8B-B14F-4D97-AF65-F5344CB8AC3E}">
        <p14:creationId xmlns:p14="http://schemas.microsoft.com/office/powerpoint/2010/main" val="24975823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CE4894D-085A-4265-8280-C090D4936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obětech </a:t>
            </a:r>
            <a:r>
              <a:rPr lang="cs-CZ" dirty="0" err="1"/>
              <a:t>tr.činů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93042EE-9B44-4DCA-86EA-6ABEA1210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práva oběti trestných </a:t>
            </a:r>
            <a:r>
              <a:rPr lang="cs-CZ" dirty="0" smtClean="0"/>
              <a:t>činů </a:t>
            </a:r>
            <a:r>
              <a:rPr lang="cs-CZ" b="1" u="sng" dirty="0" smtClean="0"/>
              <a:t>(dítě je zvlášť zranitelnou obětí)</a:t>
            </a:r>
            <a:endParaRPr lang="cs-CZ" b="1" u="sng" dirty="0"/>
          </a:p>
          <a:p>
            <a:endParaRPr lang="cs-CZ" dirty="0"/>
          </a:p>
          <a:p>
            <a:r>
              <a:rPr lang="cs-CZ" dirty="0"/>
              <a:t>poskytování peněžité pomoci obětem trestných činů státem</a:t>
            </a:r>
          </a:p>
          <a:p>
            <a:pPr>
              <a:buFont typeface="Wingdings 2" pitchFamily="18" charset="2"/>
              <a:buNone/>
            </a:pPr>
            <a:endParaRPr lang="cs-CZ" dirty="0"/>
          </a:p>
          <a:p>
            <a:r>
              <a:rPr lang="cs-CZ" dirty="0"/>
              <a:t>vztahy mezi státem a subjekty, které poskytují služby obětem trestných činů (možnost čerpat psychologické poradenství, sociální poradenství, právní pomoc – úloha PMS)</a:t>
            </a:r>
          </a:p>
          <a:p>
            <a:r>
              <a:rPr lang="cs-CZ" dirty="0"/>
              <a:t>- registr poskytovatelů odborné pomoci - Ministerstvo spravedlnosti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0650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0750C7F-07D2-4871-A2E0-8DADE5933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obětí </a:t>
            </a:r>
            <a:r>
              <a:rPr lang="cs-CZ" dirty="0" err="1"/>
              <a:t>tr.činů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D7CC864-BF5F-4495-BEF1-C959004EE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Zákon definuje speciální přístup, speciální opatření a speciální práva vůči zvlášť zranitelným obětem:</a:t>
            </a:r>
          </a:p>
          <a:p>
            <a:r>
              <a:rPr lang="cs-CZ" dirty="0"/>
              <a:t> - právo žádat o </a:t>
            </a:r>
            <a:r>
              <a:rPr lang="cs-CZ" b="1" dirty="0"/>
              <a:t>zabránění kontaktu s osobou, kterou označila za pachatele</a:t>
            </a:r>
            <a:r>
              <a:rPr lang="cs-CZ" dirty="0"/>
              <a:t> nebo která je </a:t>
            </a:r>
            <a:r>
              <a:rPr lang="cs-CZ" b="1" dirty="0"/>
              <a:t>podezřelá ze spáchání trestného činu</a:t>
            </a:r>
            <a:r>
              <a:rPr lang="cs-CZ" dirty="0"/>
              <a:t> (§ 17 odst. 2), </a:t>
            </a:r>
          </a:p>
          <a:p>
            <a:r>
              <a:rPr lang="cs-CZ" dirty="0"/>
              <a:t>- právo žádat, aby v přípravném řízení byla </a:t>
            </a:r>
            <a:r>
              <a:rPr lang="cs-CZ" b="1" dirty="0"/>
              <a:t>vyslechnuta osobou stejného nebo opačného pohlaví</a:t>
            </a:r>
            <a:r>
              <a:rPr lang="cs-CZ" dirty="0"/>
              <a:t> (§ 19 odst. 1), </a:t>
            </a:r>
          </a:p>
          <a:p>
            <a:r>
              <a:rPr lang="cs-CZ" dirty="0"/>
              <a:t>- právo žádat, aby, je-li třeba, výpověď </a:t>
            </a:r>
            <a:r>
              <a:rPr lang="cs-CZ" b="1" dirty="0"/>
              <a:t>tlumočila osoba stejného nebo opačného pohlaví</a:t>
            </a:r>
            <a:r>
              <a:rPr lang="cs-CZ" dirty="0"/>
              <a:t> (§ 19 odst. 2), </a:t>
            </a:r>
          </a:p>
          <a:p>
            <a:r>
              <a:rPr lang="cs-CZ" dirty="0"/>
              <a:t>- právo, aby byla vyslýchána obzvláště </a:t>
            </a:r>
            <a:r>
              <a:rPr lang="cs-CZ" b="1" dirty="0"/>
              <a:t>citlivě </a:t>
            </a:r>
            <a:r>
              <a:rPr lang="cs-CZ" dirty="0"/>
              <a:t>s ohledem na konkrétní okolnosti případu (§ 20 odst. 1), </a:t>
            </a:r>
          </a:p>
          <a:p>
            <a:r>
              <a:rPr lang="cs-CZ" dirty="0"/>
              <a:t>- právo na </a:t>
            </a:r>
            <a:r>
              <a:rPr lang="cs-CZ" b="1" dirty="0"/>
              <a:t>výslech v přípravném řízení osobou k tomu vyškolenou</a:t>
            </a:r>
            <a:r>
              <a:rPr lang="cs-CZ" dirty="0"/>
              <a:t> (§ 20 odst. 2), </a:t>
            </a:r>
          </a:p>
          <a:p>
            <a:r>
              <a:rPr lang="cs-CZ" dirty="0"/>
              <a:t>- právo na </a:t>
            </a:r>
            <a:r>
              <a:rPr lang="cs-CZ" b="1" dirty="0"/>
              <a:t>úplný výslech, aby nemusel být později opakován</a:t>
            </a:r>
            <a:r>
              <a:rPr lang="cs-CZ" dirty="0"/>
              <a:t>; pokud je nutno výslech opakovat, pak by jej měla vést stejná osoba (§ 20 odst. 3), </a:t>
            </a:r>
          </a:p>
          <a:p>
            <a:r>
              <a:rPr lang="cs-CZ" dirty="0"/>
              <a:t>- právo na </a:t>
            </a:r>
            <a:r>
              <a:rPr lang="cs-CZ" b="1" dirty="0"/>
              <a:t>zabránění bezprostředního vizuálního kontaktu s osobou podezřelou ze spáchání trestného činu neb/o s osobou, proti níž se řízení vede</a:t>
            </a:r>
            <a:r>
              <a:rPr lang="cs-CZ" dirty="0"/>
              <a:t> (§ 20 odst. 4) atd.).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1544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3104684-F53B-4008-97B1-22FD0E2E9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Neziskové organizace versus Dětské krizové centrum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D33E953-3C71-4413-9798-A5543F378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- telefonická krizová pomoc (hovory – telefonní, emailový kontakt, chat)</a:t>
            </a:r>
          </a:p>
          <a:p>
            <a:r>
              <a:rPr lang="cs-CZ" dirty="0"/>
              <a:t>- psychologické vyšetření dítěte: zmapování míry ohrožení versus trestní oznámení</a:t>
            </a:r>
          </a:p>
          <a:p>
            <a:r>
              <a:rPr lang="cs-CZ" dirty="0"/>
              <a:t>- příprava dítěte na výslech na policii, doprovod dítěte k výslechu</a:t>
            </a:r>
          </a:p>
          <a:p>
            <a:r>
              <a:rPr lang="cs-CZ" dirty="0"/>
              <a:t>- odborná podpůrná péče o dítě (náročnost situace o dítě)</a:t>
            </a:r>
          </a:p>
          <a:p>
            <a:endParaRPr lang="cs-CZ" dirty="0"/>
          </a:p>
          <a:p>
            <a:r>
              <a:rPr lang="cs-CZ" dirty="0"/>
              <a:t>- anonymní služba (limity, ale možnost pomoci)</a:t>
            </a:r>
          </a:p>
          <a:p>
            <a:r>
              <a:rPr lang="cs-CZ" dirty="0"/>
              <a:t>- prostor edukace</a:t>
            </a:r>
          </a:p>
          <a:p>
            <a:r>
              <a:rPr lang="cs-CZ" dirty="0"/>
              <a:t>- prošetření oznámení, a to i anonymního oznámení</a:t>
            </a:r>
          </a:p>
          <a:p>
            <a:r>
              <a:rPr lang="cs-CZ" dirty="0"/>
              <a:t>- spolupráce se školami – sdílení stavu dítěte s ZŠ, doporučení</a:t>
            </a:r>
          </a:p>
        </p:txBody>
      </p:sp>
    </p:spTree>
    <p:extLst>
      <p:ext uri="{BB962C8B-B14F-4D97-AF65-F5344CB8AC3E}">
        <p14:creationId xmlns:p14="http://schemas.microsoft.com/office/powerpoint/2010/main" val="26489629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7DE9D45-1698-425C-BDAC-3300D62E5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4EF681C-2D27-4B50-A392-5A46B1B1B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4400" cap="all" dirty="0"/>
          </a:p>
          <a:p>
            <a:pPr algn="ctr"/>
            <a:r>
              <a:rPr lang="cs-CZ" sz="4400" cap="all" dirty="0"/>
              <a:t>Nerezignujme na pomoc dětem………!</a:t>
            </a:r>
          </a:p>
        </p:txBody>
      </p:sp>
    </p:spTree>
    <p:extLst>
      <p:ext uri="{BB962C8B-B14F-4D97-AF65-F5344CB8AC3E}">
        <p14:creationId xmlns:p14="http://schemas.microsoft.com/office/powerpoint/2010/main" val="17335073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</a:t>
            </a:r>
          </a:p>
        </p:txBody>
      </p:sp>
      <p:pic>
        <p:nvPicPr>
          <p:cNvPr id="1026" name="Picture 2" descr="C:\Program Files\Microsoft Office\MEDIA\CAGCAT10\j02122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8747" y="2514600"/>
            <a:ext cx="2936281" cy="3074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itchFamily="34" charset="0"/>
              </a:rPr>
              <a:t>Vymezení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b="1" u="sng" dirty="0">
                <a:latin typeface="Arial" pitchFamily="34" charset="0"/>
                <a:cs typeface="Arial" pitchFamily="34" charset="0"/>
              </a:rPr>
              <a:t> dítě </a:t>
            </a:r>
            <a:r>
              <a:rPr lang="cs-CZ" dirty="0">
                <a:latin typeface="Arial" pitchFamily="34" charset="0"/>
                <a:cs typeface="Arial" pitchFamily="34" charset="0"/>
              </a:rPr>
              <a:t>(§ 2 odst. 1 zákona č. 359/1999 Sb., o sociálně-právní ochraně dětí, ve znění pozdějších předpisů)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b="1" dirty="0">
                <a:latin typeface="Arial" pitchFamily="34" charset="0"/>
                <a:cs typeface="Arial" pitchFamily="34" charset="0"/>
              </a:rPr>
              <a:t> nezletilé dítě nebo dítě </a:t>
            </a:r>
            <a:r>
              <a:rPr lang="cs-CZ" dirty="0">
                <a:latin typeface="Arial" pitchFamily="34" charset="0"/>
                <a:cs typeface="Arial" pitchFamily="34" charset="0"/>
              </a:rPr>
              <a:t>(občanský zákoník)</a:t>
            </a:r>
          </a:p>
          <a:p>
            <a:pPr marL="0" indent="0" algn="just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- § 37: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přiznání svéprávnosti </a:t>
            </a:r>
            <a:r>
              <a:rPr lang="cs-CZ" dirty="0">
                <a:latin typeface="Arial" pitchFamily="34" charset="0"/>
                <a:cs typeface="Arial" pitchFamily="34" charset="0"/>
              </a:rPr>
              <a:t>(pokud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nezl</a:t>
            </a:r>
            <a:r>
              <a:rPr lang="cs-CZ" dirty="0">
                <a:latin typeface="Arial" pitchFamily="34" charset="0"/>
                <a:cs typeface="Arial" pitchFamily="34" charset="0"/>
              </a:rPr>
              <a:t>. dosáhl 16 let, pokud je osvědčena schopnost sám se živit a obstarat si své záležitosti a pokud s návrhem souhlasí zákon. zástupci)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b="1" dirty="0">
                <a:latin typeface="Arial" pitchFamily="34" charset="0"/>
                <a:cs typeface="Arial" pitchFamily="34" charset="0"/>
              </a:rPr>
              <a:t> mladistvý</a:t>
            </a:r>
            <a:r>
              <a:rPr lang="cs-CZ" dirty="0">
                <a:latin typeface="Arial" pitchFamily="34" charset="0"/>
                <a:cs typeface="Arial" pitchFamily="34" charset="0"/>
              </a:rPr>
              <a:t> (pojem v trestním řízení)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 dítě může být obětí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tr.činu</a:t>
            </a:r>
            <a:r>
              <a:rPr lang="cs-CZ" dirty="0">
                <a:latin typeface="Arial" pitchFamily="34" charset="0"/>
                <a:cs typeface="Arial" pitchFamily="34" charset="0"/>
              </a:rPr>
              <a:t> nebo svědkem (sourozenec)</a:t>
            </a:r>
          </a:p>
          <a:p>
            <a:pPr algn="just"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 obětí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tr.činu</a:t>
            </a:r>
            <a:r>
              <a:rPr lang="cs-CZ" dirty="0">
                <a:latin typeface="Arial" pitchFamily="34" charset="0"/>
                <a:cs typeface="Arial" pitchFamily="34" charset="0"/>
              </a:rPr>
              <a:t> nemusí být jen jedno dítě!!!! (dítě/děti z jedné rodiny, děti z širší rodiny, dětí z různých rodin)</a:t>
            </a:r>
          </a:p>
          <a:p>
            <a:pPr algn="just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Rodiče a dítě - vztahy rodičů a dětí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dirty="0" smtClean="0"/>
              <a:t>§ </a:t>
            </a:r>
            <a:r>
              <a:rPr lang="cs-CZ" sz="2400" dirty="0"/>
              <a:t>857 o.z.</a:t>
            </a:r>
          </a:p>
          <a:p>
            <a:pPr algn="just">
              <a:buNone/>
            </a:pPr>
            <a:r>
              <a:rPr lang="cs-CZ" sz="2400" dirty="0"/>
              <a:t>(1) Dítě je povinno </a:t>
            </a:r>
            <a:r>
              <a:rPr lang="cs-CZ" sz="2400" dirty="0">
                <a:solidFill>
                  <a:srgbClr val="FF0000"/>
                </a:solidFill>
              </a:rPr>
              <a:t>dbát</a:t>
            </a:r>
            <a:r>
              <a:rPr lang="cs-CZ" sz="2400" dirty="0"/>
              <a:t> svých rodičů.</a:t>
            </a:r>
          </a:p>
          <a:p>
            <a:pPr algn="just">
              <a:buNone/>
            </a:pPr>
            <a:r>
              <a:rPr lang="cs-CZ" sz="2400" dirty="0"/>
              <a:t>(2) Dokud se dítě nestane svéprávným, mají rodiče</a:t>
            </a:r>
          </a:p>
          <a:p>
            <a:pPr algn="just">
              <a:buNone/>
            </a:pPr>
            <a:r>
              <a:rPr lang="cs-CZ" sz="2400" dirty="0">
                <a:solidFill>
                  <a:srgbClr val="FF0000"/>
                </a:solidFill>
              </a:rPr>
              <a:t>právo usměrňovat </a:t>
            </a:r>
            <a:r>
              <a:rPr lang="cs-CZ" sz="2400" dirty="0"/>
              <a:t>své dítě výchovnými opatřeními,</a:t>
            </a:r>
          </a:p>
          <a:p>
            <a:pPr algn="just">
              <a:buNone/>
            </a:pPr>
            <a:r>
              <a:rPr lang="pl-PL" sz="2400" dirty="0"/>
              <a:t>jak to odpovídá jeho rozvíjejícím se schopnostem,</a:t>
            </a:r>
          </a:p>
          <a:p>
            <a:pPr algn="just">
              <a:buNone/>
            </a:pPr>
            <a:r>
              <a:rPr lang="cs-CZ" sz="2400" dirty="0"/>
              <a:t>včetně omezení sledujících ochranu morálky, zdraví</a:t>
            </a:r>
          </a:p>
          <a:p>
            <a:pPr algn="just">
              <a:buNone/>
            </a:pPr>
            <a:r>
              <a:rPr lang="cs-CZ" sz="2400" dirty="0"/>
              <a:t>a práv dítěte, jakož i práv jiných osob a veřejného pořádku.</a:t>
            </a:r>
          </a:p>
          <a:p>
            <a:pPr algn="just">
              <a:buNone/>
            </a:pPr>
            <a:r>
              <a:rPr lang="cs-CZ" sz="2400" dirty="0">
                <a:solidFill>
                  <a:srgbClr val="FF0000"/>
                </a:solidFill>
              </a:rPr>
              <a:t>Dítě je povinno se těmto opatřením podřídit</a:t>
            </a:r>
            <a:r>
              <a:rPr lang="cs-CZ" sz="2800" dirty="0">
                <a:solidFill>
                  <a:srgbClr val="FF0000"/>
                </a:solidFill>
              </a:rPr>
              <a:t>.</a:t>
            </a:r>
          </a:p>
          <a:p>
            <a:pPr algn="just">
              <a:buNone/>
            </a:pPr>
            <a:endParaRPr lang="cs-CZ" sz="28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Rodičovská odpovědnost - § 858 </a:t>
            </a:r>
            <a:r>
              <a:rPr lang="cs-CZ" sz="3200" dirty="0" err="1"/>
              <a:t>o.z</a:t>
            </a:r>
            <a:r>
              <a:rPr lang="cs-CZ" sz="32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700808"/>
            <a:ext cx="7290055" cy="460855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/>
              <a:t>Rodičovská odpovědnost zahrnuje povinnosti</a:t>
            </a:r>
          </a:p>
          <a:p>
            <a:pPr algn="ctr">
              <a:buNone/>
            </a:pPr>
            <a:r>
              <a:rPr lang="cs-CZ" dirty="0"/>
              <a:t>a práva rodičů, která spočívají v péči o dítě, zahrnující</a:t>
            </a:r>
          </a:p>
          <a:p>
            <a:pPr algn="ctr">
              <a:buNone/>
            </a:pPr>
            <a:r>
              <a:rPr lang="cs-CZ" dirty="0"/>
              <a:t>zejména péči o jeho zdraví, jeho tělesný, citový, rozumový</a:t>
            </a:r>
          </a:p>
          <a:p>
            <a:pPr algn="ctr">
              <a:buNone/>
            </a:pPr>
            <a:r>
              <a:rPr lang="cs-CZ" dirty="0"/>
              <a:t>a mravní vývoj, v ochraně dítěte, v udržování</a:t>
            </a:r>
          </a:p>
          <a:p>
            <a:pPr algn="ctr">
              <a:buNone/>
            </a:pPr>
            <a:r>
              <a:rPr lang="cs-CZ" dirty="0"/>
              <a:t>osobního styku s dítětem, v zajišťování jeho výchovy</a:t>
            </a:r>
          </a:p>
          <a:p>
            <a:pPr algn="ctr">
              <a:buNone/>
            </a:pPr>
            <a:r>
              <a:rPr lang="cs-CZ" dirty="0"/>
              <a:t>a vzdělání, v určení místa jeho bydliště, v jeho zastupování</a:t>
            </a:r>
          </a:p>
          <a:p>
            <a:pPr algn="ctr">
              <a:buNone/>
            </a:pPr>
            <a:r>
              <a:rPr lang="cs-CZ" dirty="0"/>
              <a:t>a spravování jeho jmění; vzniká narozením dítěte</a:t>
            </a:r>
          </a:p>
          <a:p>
            <a:pPr algn="ctr">
              <a:buNone/>
            </a:pPr>
            <a:r>
              <a:rPr lang="cs-CZ" dirty="0"/>
              <a:t>a zaniká, jakmile dítě nabude plné svéprávnosti.</a:t>
            </a:r>
          </a:p>
          <a:p>
            <a:pPr algn="ctr">
              <a:buNone/>
            </a:pPr>
            <a:r>
              <a:rPr lang="cs-CZ" dirty="0"/>
              <a:t>Trvání a rozsah rodičovské odpovědnosti může změnit</a:t>
            </a:r>
          </a:p>
          <a:p>
            <a:pPr algn="ctr">
              <a:buNone/>
            </a:pPr>
            <a:r>
              <a:rPr lang="cs-CZ" dirty="0"/>
              <a:t>jen soud.</a:t>
            </a:r>
          </a:p>
          <a:p>
            <a:pPr algn="ctr"/>
            <a:r>
              <a:rPr lang="cs-CZ" b="1" dirty="0"/>
              <a:t>- omezení a zbavení rodičů rodičovské odpovědnosti</a:t>
            </a:r>
          </a:p>
          <a:p>
            <a:pPr algn="ctr"/>
            <a:r>
              <a:rPr lang="cs-CZ" b="1" dirty="0"/>
              <a:t>- RO a společná, střídavá výchova, výlučná péče M nebo 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F7CEE1C-2D06-4370-9E7A-B0A0304ED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se může dopouštět </a:t>
            </a:r>
            <a:r>
              <a:rPr lang="cs-CZ" dirty="0" err="1"/>
              <a:t>tr.činu</a:t>
            </a:r>
            <a:r>
              <a:rPr lang="cs-CZ" dirty="0"/>
              <a:t> na dítěti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A084C15-A404-42F4-9465-C9B4E37C5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někdo přímo z rodiny – otec, matka, sourozenec, babička, dědeček, partner matky, partnerka otce, strýc, teta – </a:t>
            </a:r>
            <a:r>
              <a:rPr lang="cs-CZ" b="1" dirty="0"/>
              <a:t>NEJČETNĚJŠÍ SKUPINA </a:t>
            </a:r>
            <a:r>
              <a:rPr lang="cs-CZ" b="1" dirty="0" err="1"/>
              <a:t>PACHATEL</a:t>
            </a:r>
            <a:r>
              <a:rPr lang="cs-CZ" b="1" cap="all" dirty="0" err="1"/>
              <a:t>ů</a:t>
            </a:r>
            <a:endParaRPr lang="cs-CZ" b="1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někdo, koho dobře zná dítě, ale i rodič (pečující osoba) – např. soused/sousedka, vychovatel/odborný pracovník kroužku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někdo, koho rodič nezná, ale zná ho dítě (rizika kyberprostoru)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někdo zcela cizí (často </a:t>
            </a:r>
            <a:r>
              <a:rPr lang="cs-CZ" dirty="0" err="1"/>
              <a:t>tr</a:t>
            </a:r>
            <a:r>
              <a:rPr lang="cs-CZ" dirty="0"/>
              <a:t>. činy – znásilnění)</a:t>
            </a:r>
          </a:p>
        </p:txBody>
      </p:sp>
    </p:spTree>
    <p:extLst>
      <p:ext uri="{BB962C8B-B14F-4D97-AF65-F5344CB8AC3E}">
        <p14:creationId xmlns:p14="http://schemas.microsoft.com/office/powerpoint/2010/main" val="2378244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A8C7651-1A72-474E-A468-BBA9A85B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 DKC – </a:t>
            </a:r>
            <a:r>
              <a:rPr lang="cs-CZ" dirty="0" err="1"/>
              <a:t>sex.zneužití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E58B2AD-4C10-4044-84A1-750C46357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Dále je na místě upozornit na skutečnost, že se v </a:t>
            </a:r>
            <a:r>
              <a:rPr lang="cs-CZ" b="1" dirty="0"/>
              <a:t>22 % </a:t>
            </a:r>
            <a:r>
              <a:rPr lang="cs-CZ" dirty="0"/>
              <a:t>případů jednalo o podezření ze sexuálního zneužívání </a:t>
            </a:r>
            <a:r>
              <a:rPr lang="cs-CZ" b="1" dirty="0"/>
              <a:t>chlapců</a:t>
            </a:r>
            <a:r>
              <a:rPr lang="cs-CZ" dirty="0"/>
              <a:t>, v </a:t>
            </a:r>
            <a:r>
              <a:rPr lang="cs-CZ" b="1" dirty="0"/>
              <a:t>78 %</a:t>
            </a:r>
            <a:r>
              <a:rPr lang="cs-CZ" dirty="0"/>
              <a:t> se jednalo o </a:t>
            </a:r>
            <a:r>
              <a:rPr lang="cs-CZ" b="1" dirty="0"/>
              <a:t>zneužívané dívky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Jednoznačně v rámci případů řešených v DKC převažuje </a:t>
            </a:r>
            <a:r>
              <a:rPr lang="cs-CZ" b="1" dirty="0"/>
              <a:t>kontaktní forma sexuálního zneužívání dětí,</a:t>
            </a:r>
            <a:r>
              <a:rPr lang="cs-CZ" dirty="0"/>
              <a:t> a to  u </a:t>
            </a:r>
            <a:r>
              <a:rPr lang="cs-CZ" b="1" dirty="0"/>
              <a:t>87 % případů</a:t>
            </a:r>
            <a:r>
              <a:rPr lang="cs-CZ" dirty="0"/>
              <a:t>, </a:t>
            </a:r>
            <a:r>
              <a:rPr lang="cs-CZ" b="1" dirty="0"/>
              <a:t>bezkontaktní formy </a:t>
            </a:r>
            <a:r>
              <a:rPr lang="cs-CZ" dirty="0"/>
              <a:t>byly uplatňovány u </a:t>
            </a:r>
            <a:r>
              <a:rPr lang="cs-CZ" b="1" dirty="0"/>
              <a:t>13 % </a:t>
            </a:r>
            <a:r>
              <a:rPr lang="cs-CZ" dirty="0"/>
              <a:t>dětí vyšetřovaných v DKC pro podezření na sexuální zneužívání. </a:t>
            </a:r>
            <a:r>
              <a:rPr lang="cs-CZ" b="1" dirty="0"/>
              <a:t>Komerční sexuální zneužívání představovalo 1,2 % řešených případů. Jednorázově </a:t>
            </a:r>
            <a:r>
              <a:rPr lang="cs-CZ" dirty="0"/>
              <a:t>bylo zneužito </a:t>
            </a:r>
            <a:r>
              <a:rPr lang="cs-CZ" b="1" dirty="0"/>
              <a:t>35 % dětí</a:t>
            </a:r>
            <a:r>
              <a:rPr lang="cs-CZ" dirty="0"/>
              <a:t>; k  </a:t>
            </a:r>
            <a:r>
              <a:rPr lang="cs-CZ" b="1" dirty="0"/>
              <a:t>opakovanému sexuálnímu ataková</a:t>
            </a:r>
            <a:r>
              <a:rPr lang="cs-CZ" dirty="0"/>
              <a:t>ní dítěte docházelo v </a:t>
            </a:r>
            <a:r>
              <a:rPr lang="cs-CZ" b="1" dirty="0"/>
              <a:t>65 % případů</a:t>
            </a:r>
            <a:r>
              <a:rPr lang="cs-CZ" dirty="0"/>
              <a:t>; kolem </a:t>
            </a:r>
            <a:r>
              <a:rPr lang="cs-CZ" b="1" dirty="0"/>
              <a:t>1/2 těchto případů bylo odhaleno do 1 roku; téměř 1/3 trvala 1 – 3 roky; kolem 10% dětí bylo zneužíváno dokonce déle než 3 roky.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920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1482C58-6DED-4BBD-936A-001A58B3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0F083D-A0F2-4527-8995-B105DF943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FYZICKÉ A PSYCHICKÉ TÝRÁNÍ </a:t>
            </a:r>
            <a:r>
              <a:rPr lang="cs-CZ" dirty="0"/>
              <a:t>– přivádělo v roce 2017 celkem 32 dětí; u </a:t>
            </a:r>
            <a:r>
              <a:rPr lang="cs-CZ" b="1" dirty="0"/>
              <a:t>11 dětí byla za týrající osobu označena mat</a:t>
            </a:r>
            <a:r>
              <a:rPr lang="cs-CZ" dirty="0"/>
              <a:t>ka, </a:t>
            </a:r>
            <a:r>
              <a:rPr lang="cs-CZ" b="1" dirty="0"/>
              <a:t>9 × otec, v 7 případech nevlastní otec či partner matky; v 1 případě zletilý sourozenec. </a:t>
            </a:r>
            <a:r>
              <a:rPr lang="cs-CZ" dirty="0"/>
              <a:t>Většina dětí byla atakovaná brachiálně, ale pracovali jsme také s dětmi, které byly surově bité vařečkou či řemenem, s nimiž bylo brutálně udeřeno o zem či stěnu, 3 děti byly záměrně pálené cigaretami.  </a:t>
            </a:r>
          </a:p>
          <a:p>
            <a:pPr algn="just"/>
            <a:r>
              <a:rPr lang="cs-CZ" dirty="0"/>
              <a:t>Závažnost dopadu sexuálního zneužívání úzce souvisí s tím, kým jsou děti sexuálně atakované; v rámci případů řešených v DKC se nejčastěji jedná o osoby známé a ponejvíce dokonce příbuzné; v </a:t>
            </a:r>
            <a:r>
              <a:rPr lang="cs-CZ" b="1" dirty="0"/>
              <a:t>57 případech byl za </a:t>
            </a:r>
            <a:r>
              <a:rPr lang="cs-CZ" b="1" dirty="0" err="1"/>
              <a:t>abusora</a:t>
            </a:r>
            <a:r>
              <a:rPr lang="cs-CZ" b="1" dirty="0"/>
              <a:t> označen vlastní otec, </a:t>
            </a:r>
            <a:r>
              <a:rPr lang="cs-CZ" dirty="0"/>
              <a:t>v </a:t>
            </a:r>
            <a:r>
              <a:rPr lang="cs-CZ" b="1" dirty="0"/>
              <a:t>18 nevlastní otec či partner matky, v 6 případech byl zneuživatelem děda, ve 4 případech strýc, v 2 bratranec; 2 z dětí pak byly sexuálně atakované matkami. O sourozence šlo v 9 případech.   </a:t>
            </a:r>
          </a:p>
          <a:p>
            <a:pPr algn="just"/>
            <a:r>
              <a:rPr lang="cs-CZ" dirty="0"/>
              <a:t>Vedle osob přímo z rodiny byly v péči DKC děti sexuálně atakované osobami </a:t>
            </a:r>
            <a:r>
              <a:rPr lang="cs-CZ" b="1" dirty="0"/>
              <a:t>nepříbuznými, které ale děti dobře znaly; 10 dětí bylo sexuálně atakováno rodinnými známými;  7 dětí vrstevníky a kamarády; ve 3 případech byl za zneuživatele označen pedagog; ve 3 případech partner babičky. „Pouze“ 10 dětí bylo sexuálně zneužito osobami, se kterými se děti neznaly. </a:t>
            </a:r>
          </a:p>
          <a:p>
            <a:pPr algn="just"/>
            <a:r>
              <a:rPr lang="cs-CZ" dirty="0"/>
              <a:t>Každoročně se setkáváme se sexuálně zneužitými dětmi i v těch nejmladších věkových kategoriích. Alarmující je věk, do kterého děti datují zahájení sexuálního zneužívání.  </a:t>
            </a:r>
            <a:r>
              <a:rPr lang="cs-CZ" b="1" dirty="0"/>
              <a:t>Ve 37 % případů datovaly děti počátek sexuálního atakování do věku pod 6 let!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02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378</TotalTime>
  <Words>2908</Words>
  <Application>Microsoft Office PowerPoint</Application>
  <PresentationFormat>Předvádění na obrazovce (4:3)</PresentationFormat>
  <Paragraphs>232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Integrál</vt:lpstr>
      <vt:lpstr>Pro MHMP, 16.5.2019</vt:lpstr>
      <vt:lpstr>Instituce zabývající se syn CAN</vt:lpstr>
      <vt:lpstr>Legislativa</vt:lpstr>
      <vt:lpstr>Vymezení pojmů</vt:lpstr>
      <vt:lpstr>Rodiče a dítě - vztahy rodičů a dětí</vt:lpstr>
      <vt:lpstr>Rodičovská odpovědnost - § 858 o.z.</vt:lpstr>
      <vt:lpstr>KDO se může dopouštět tr.činu na dítěti</vt:lpstr>
      <vt:lpstr>STATISTIKA DKC – sex.zneužití</vt:lpstr>
      <vt:lpstr>Statistika</vt:lpstr>
      <vt:lpstr>STATISTIKA DKC – sex.zneužití</vt:lpstr>
      <vt:lpstr>SYN CAN – fyzické týrání</vt:lpstr>
      <vt:lpstr>statistika</vt:lpstr>
      <vt:lpstr>Statistika</vt:lpstr>
      <vt:lpstr>Sociálně-právní ochrana dětí (§ 1 zákona o SPOD)</vt:lpstr>
      <vt:lpstr>Orgány sociálně-právní ochrany (§ 4)</vt:lpstr>
      <vt:lpstr>§ 9a</vt:lpstr>
      <vt:lpstr>§ 10 odst. 3</vt:lpstr>
      <vt:lpstr>Ještě…..</vt:lpstr>
      <vt:lpstr>§ 10 odst. 4 – pozor!!!</vt:lpstr>
      <vt:lpstr>Výchovná opatření - § 13</vt:lpstr>
      <vt:lpstr>Základní zásada SPOD</vt:lpstr>
      <vt:lpstr>SPOD se zaměřuje na děti (§ 6 zákona o SPOD)</vt:lpstr>
      <vt:lpstr>a ještě dále….</vt:lpstr>
      <vt:lpstr>POZOR - rozdíly</vt:lpstr>
      <vt:lpstr>Oznamovací povinnost - § 7 odst. 1 a 2 zákona o SPOD</vt:lpstr>
      <vt:lpstr>K OSPOD - jiné</vt:lpstr>
      <vt:lpstr>K OSPOD - jiné</vt:lpstr>
      <vt:lpstr>Trestní zákoník – nepřekažení t.č., § 367</vt:lpstr>
      <vt:lpstr>Signály syn can</vt:lpstr>
      <vt:lpstr>trestní oznámení</vt:lpstr>
      <vt:lpstr>k trestnímu oznámení (§ 8 zákona o obětech tr.činů)</vt:lpstr>
      <vt:lpstr>Trestní oznámení</vt:lpstr>
      <vt:lpstr>OZNAMOVATELÉ tr.činů</vt:lpstr>
      <vt:lpstr>Zákon o obětech tr.činů</vt:lpstr>
      <vt:lpstr>Práva obětí tr.činů</vt:lpstr>
      <vt:lpstr>Neziskové organizace versus Dětské krizové centrum</vt:lpstr>
      <vt:lpstr>závěr</vt:lpstr>
      <vt:lpstr>Děkuji za pozornost….</vt:lpstr>
    </vt:vector>
  </TitlesOfParts>
  <Company>Domov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V+V</dc:creator>
  <cp:lastModifiedBy>mach</cp:lastModifiedBy>
  <cp:revision>74</cp:revision>
  <cp:lastPrinted>2019-05-16T05:50:05Z</cp:lastPrinted>
  <dcterms:created xsi:type="dcterms:W3CDTF">2011-11-24T17:19:43Z</dcterms:created>
  <dcterms:modified xsi:type="dcterms:W3CDTF">2019-05-16T09:19:25Z</dcterms:modified>
</cp:coreProperties>
</file>