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9"/>
  </p:notesMasterIdLst>
  <p:sldIdLst>
    <p:sldId id="256" r:id="rId3"/>
    <p:sldId id="257" r:id="rId4"/>
    <p:sldId id="258" r:id="rId5"/>
    <p:sldId id="270" r:id="rId6"/>
    <p:sldId id="27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embeddedFontLst>
    <p:embeddedFont>
      <p:font typeface="Source Sans Pro" panose="020B0604020202020204" charset="-18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61114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Použitý text je pro názornou ukázku vzhledu stránky. Ikonu v kruhu možno vyměnit.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cs-CZ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Obrázky najdete ve složce GRF_obrazky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cs-CZ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Obrázky najdete ve složce GRF_obrazky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cs-CZ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Jednotlivé čáry lze upravovat tažením myši.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KAŽDÝ RÁD EXCELOVSKÉ GRAFY. TYTO FUNGUJÍ BEZ EXCELU A JSOU JEDNODUCHÉ.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KAŽDÝ RÁD EXCELOVSKÉ GRAFY. TYTO FUNGUJÍ BEZ EXCELU A JSOU JEDNODUCHÉ.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KAŽDÝ RÁD EXCELOVSKÉ GRAFY. TYTO FUNGUJÍ BEZ EXCELU A JSOU JEDNODUCHÉ.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KAŽDÝ RÁD EXCELOVSKÉ GRAFY. TYTO FUNGUJÍ BEZ EXCELU A JSOU JEDNODUCHÉ.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KAŽDÝ RÁD EXCELOVSKÉ GRAFY. TYTO FUNGUJÍ BEZ EXCELU A JSOU JEDNODUCHÉ.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 rot="5400000">
            <a:off x="2308949" y="-251549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 rot="5400000">
            <a:off x="4732349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 rot="5400000">
            <a:off x="541348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www.tajuplnacesta.cz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959916" y="785793"/>
            <a:ext cx="7215238" cy="9202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197E0"/>
              </a:buClr>
              <a:buSzPct val="25000"/>
              <a:buFont typeface="Arial"/>
              <a:buNone/>
            </a:pPr>
            <a:r>
              <a:rPr lang="cs-CZ" sz="4000">
                <a:solidFill>
                  <a:srgbClr val="3197E0"/>
                </a:solidFill>
                <a:latin typeface="Calibri"/>
                <a:ea typeface="Calibri"/>
                <a:cs typeface="Calibri"/>
                <a:sym typeface="Calibri"/>
              </a:rPr>
              <a:t>Tisková konference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197E0"/>
              </a:buClr>
              <a:buSzPct val="25000"/>
              <a:buFont typeface="Arial"/>
              <a:buNone/>
            </a:pPr>
            <a:r>
              <a:rPr lang="cs-CZ" sz="4000">
                <a:solidFill>
                  <a:srgbClr val="3197E0"/>
                </a:solidFill>
                <a:latin typeface="Calibri"/>
                <a:ea typeface="Calibri"/>
                <a:cs typeface="Calibri"/>
                <a:sym typeface="Calibri"/>
              </a:rPr>
              <a:t>finanční vzdělávání dětí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959916" y="4143380"/>
            <a:ext cx="7215238" cy="9202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2B1D7"/>
              </a:buClr>
              <a:buSzPct val="25000"/>
              <a:buFont typeface="Arial"/>
              <a:buNone/>
            </a:pPr>
            <a:r>
              <a:rPr lang="cs-CZ" sz="4000" b="0" i="0" u="none" strike="noStrike" cap="none">
                <a:solidFill>
                  <a:srgbClr val="72B1D7"/>
                </a:solidFill>
                <a:latin typeface="Calibri"/>
                <a:ea typeface="Calibri"/>
                <a:cs typeface="Calibri"/>
                <a:sym typeface="Calibri"/>
              </a:rPr>
              <a:t>Praha,</a:t>
            </a:r>
            <a:r>
              <a:rPr lang="cs-CZ" sz="4000">
                <a:solidFill>
                  <a:srgbClr val="72B1D7"/>
                </a:solidFill>
                <a:latin typeface="Calibri"/>
                <a:ea typeface="Calibri"/>
                <a:cs typeface="Calibri"/>
                <a:sym typeface="Calibri"/>
              </a:rPr>
              <a:t> březen</a:t>
            </a:r>
            <a:r>
              <a:rPr lang="cs-CZ" sz="4000" b="0" i="0" u="none" strike="noStrike" cap="none">
                <a:solidFill>
                  <a:srgbClr val="72B1D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4000">
                <a:solidFill>
                  <a:srgbClr val="72B1D7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cs-CZ" sz="4000" b="0" i="0" u="none" strike="noStrike" cap="none">
                <a:solidFill>
                  <a:srgbClr val="72B1D7"/>
                </a:solidFill>
                <a:latin typeface="Calibri"/>
                <a:ea typeface="Calibri"/>
                <a:cs typeface="Calibri"/>
                <a:sym typeface="Calibri"/>
              </a:rPr>
              <a:t>, 2016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5139" y="5500701"/>
            <a:ext cx="2286005" cy="1143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23753" y="1928801"/>
            <a:ext cx="2087565" cy="20875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Shape 168"/>
          <p:cNvCxnSpPr/>
          <p:nvPr/>
        </p:nvCxnSpPr>
        <p:spPr>
          <a:xfrm>
            <a:off x="924196" y="5072073"/>
            <a:ext cx="7286675" cy="1587"/>
          </a:xfrm>
          <a:prstGeom prst="straightConnector1">
            <a:avLst/>
          </a:prstGeom>
          <a:noFill/>
          <a:ln w="19050" cap="rnd" cmpd="sng">
            <a:solidFill>
              <a:srgbClr val="72B1D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/>
              <a:t>10. 3. 2016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2" name="Shape 262"/>
          <p:cNvGrpSpPr/>
          <p:nvPr/>
        </p:nvGrpSpPr>
        <p:grpSpPr>
          <a:xfrm>
            <a:off x="3643306" y="1071546"/>
            <a:ext cx="928694" cy="857255"/>
            <a:chOff x="2643174" y="1857364"/>
            <a:chExt cx="928694" cy="857255"/>
          </a:xfrm>
        </p:grpSpPr>
        <p:sp>
          <p:nvSpPr>
            <p:cNvPr id="263" name="Shape 263"/>
            <p:cNvSpPr/>
            <p:nvPr/>
          </p:nvSpPr>
          <p:spPr>
            <a:xfrm>
              <a:off x="2643174" y="1857364"/>
              <a:ext cx="928694" cy="857255"/>
            </a:xfrm>
            <a:prstGeom prst="ellipse">
              <a:avLst/>
            </a:prstGeom>
            <a:solidFill>
              <a:srgbClr val="B9B9B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4" name="Shape 26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86050" y="2000240"/>
              <a:ext cx="642941" cy="64294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65" name="Shape 265"/>
          <p:cNvCxnSpPr/>
          <p:nvPr/>
        </p:nvCxnSpPr>
        <p:spPr>
          <a:xfrm>
            <a:off x="0" y="1500174"/>
            <a:ext cx="3714743" cy="1587"/>
          </a:xfrm>
          <a:prstGeom prst="straightConnector1">
            <a:avLst/>
          </a:prstGeom>
          <a:noFill/>
          <a:ln w="60325" cap="flat" cmpd="sng">
            <a:solidFill>
              <a:srgbClr val="B9B9B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6" name="Shape 266"/>
          <p:cNvSpPr txBox="1"/>
          <p:nvPr/>
        </p:nvSpPr>
        <p:spPr>
          <a:xfrm>
            <a:off x="0" y="475304"/>
            <a:ext cx="5643600" cy="92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3484C9"/>
              </a:buClr>
              <a:buSzPct val="25000"/>
              <a:buFont typeface="Arial"/>
              <a:buNone/>
            </a:pPr>
            <a:r>
              <a:rPr lang="cs-CZ" sz="3600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Výzkum finanční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3484C9"/>
              </a:buClr>
              <a:buSzPct val="25000"/>
              <a:buFont typeface="Arial"/>
              <a:buNone/>
            </a:pPr>
            <a:r>
              <a:rPr lang="cs-CZ" sz="3600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gramotnosti</a:t>
            </a:r>
          </a:p>
        </p:txBody>
      </p:sp>
      <p:cxnSp>
        <p:nvCxnSpPr>
          <p:cNvPr id="267" name="Shape 267"/>
          <p:cNvCxnSpPr/>
          <p:nvPr/>
        </p:nvCxnSpPr>
        <p:spPr>
          <a:xfrm rot="10800000" flipH="1">
            <a:off x="1481250" y="1500225"/>
            <a:ext cx="19800" cy="4540200"/>
          </a:xfrm>
          <a:prstGeom prst="straightConnector1">
            <a:avLst/>
          </a:prstGeom>
          <a:noFill/>
          <a:ln w="60325" cap="flat" cmpd="dbl">
            <a:solidFill>
              <a:srgbClr val="B9B9B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8" name="Shape 268"/>
          <p:cNvSpPr/>
          <p:nvPr/>
        </p:nvSpPr>
        <p:spPr>
          <a:xfrm>
            <a:off x="1785917" y="2571743"/>
            <a:ext cx="214313" cy="214313"/>
          </a:xfrm>
          <a:prstGeom prst="ellipse">
            <a:avLst/>
          </a:prstGeom>
          <a:solidFill>
            <a:srgbClr val="3484C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1785917" y="3071809"/>
            <a:ext cx="214313" cy="214313"/>
          </a:xfrm>
          <a:prstGeom prst="ellipse">
            <a:avLst/>
          </a:prstGeom>
          <a:solidFill>
            <a:srgbClr val="72B1D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1785917" y="3571876"/>
            <a:ext cx="214313" cy="214313"/>
          </a:xfrm>
          <a:prstGeom prst="ellipse">
            <a:avLst/>
          </a:prstGeom>
          <a:solidFill>
            <a:srgbClr val="B9B9B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1785917" y="4071942"/>
            <a:ext cx="214313" cy="214313"/>
          </a:xfrm>
          <a:prstGeom prst="ellipse">
            <a:avLst/>
          </a:prstGeom>
          <a:solidFill>
            <a:srgbClr val="3484C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1785917" y="4572007"/>
            <a:ext cx="214313" cy="214313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2214546" y="2357430"/>
            <a:ext cx="6143667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Clr>
                <a:srgbClr val="3484C9"/>
              </a:buClr>
              <a:buSzPct val="25000"/>
              <a:buFont typeface="Arial"/>
              <a:buNone/>
            </a:pPr>
            <a:r>
              <a:rPr lang="cs-CZ" sz="2400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Finanční gramotnost neroste ani neklesá.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2214546" y="2857497"/>
            <a:ext cx="6143667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Clr>
                <a:srgbClr val="3484C9"/>
              </a:buClr>
              <a:buSzPct val="25000"/>
              <a:buFont typeface="Arial"/>
              <a:buNone/>
            </a:pPr>
            <a:r>
              <a:rPr lang="cs-CZ" sz="2400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Klesá ochota vzdělávat se.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2214549" y="3357550"/>
            <a:ext cx="68556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3484C9"/>
              </a:buClr>
              <a:buSzPct val="25000"/>
              <a:buFont typeface="Arial"/>
              <a:buNone/>
            </a:pPr>
            <a:r>
              <a:rPr lang="cs-CZ" sz="2400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Nejohroženější jsou lidé s nižšími příjmy a vzděláním.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2214550" y="3857625"/>
            <a:ext cx="67209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Clr>
                <a:srgbClr val="3484C9"/>
              </a:buClr>
              <a:buSzPct val="25000"/>
              <a:buFont typeface="Arial"/>
              <a:buNone/>
            </a:pPr>
            <a:r>
              <a:rPr lang="cs-CZ" sz="2400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Půjčky jsou běžným zdrojem financí již od ZŠ.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2214546" y="4357694"/>
            <a:ext cx="6143667" cy="5890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3484C9"/>
              </a:buClr>
              <a:buSzPct val="25000"/>
              <a:buFont typeface="Arial"/>
              <a:buNone/>
            </a:pPr>
            <a:r>
              <a:rPr lang="cs-CZ" sz="2400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Zodpovědnost za finanční vzdělání mají na sebe vzít školy.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3484C9"/>
              </a:buClr>
              <a:buSzPct val="25000"/>
              <a:buFont typeface="Arial"/>
              <a:buNone/>
            </a:pPr>
            <a:r>
              <a:rPr lang="cs-CZ" sz="2400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Znalosti obyvatel ČR jsou lehce nadprůměrné, finanční chování je ale podprůměrné.</a:t>
            </a:r>
          </a:p>
        </p:txBody>
      </p:sp>
      <p:cxnSp>
        <p:nvCxnSpPr>
          <p:cNvPr id="278" name="Shape 278"/>
          <p:cNvCxnSpPr/>
          <p:nvPr/>
        </p:nvCxnSpPr>
        <p:spPr>
          <a:xfrm flipH="1">
            <a:off x="1490885" y="6019237"/>
            <a:ext cx="6361800" cy="4800"/>
          </a:xfrm>
          <a:prstGeom prst="straightConnector1">
            <a:avLst/>
          </a:prstGeom>
          <a:noFill/>
          <a:ln w="60325" cap="flat" cmpd="dbl">
            <a:solidFill>
              <a:srgbClr val="B9B9B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9" name="Shape 279"/>
          <p:cNvSpPr txBox="1"/>
          <p:nvPr/>
        </p:nvSpPr>
        <p:spPr>
          <a:xfrm>
            <a:off x="1355875" y="6359525"/>
            <a:ext cx="4848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sz="1200"/>
              <a:t>Výzkum zpracoval Millward Brown pro Českou spořitelnu, 2015</a:t>
            </a:r>
          </a:p>
        </p:txBody>
      </p:sp>
      <p:sp>
        <p:nvSpPr>
          <p:cNvPr id="280" name="Shape 280"/>
          <p:cNvSpPr/>
          <p:nvPr/>
        </p:nvSpPr>
        <p:spPr>
          <a:xfrm>
            <a:off x="1785967" y="5215781"/>
            <a:ext cx="214200" cy="214200"/>
          </a:xfrm>
          <a:prstGeom prst="ellipse">
            <a:avLst/>
          </a:prstGeom>
          <a:solidFill>
            <a:srgbClr val="3484C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Shape 286"/>
          <p:cNvGrpSpPr/>
          <p:nvPr/>
        </p:nvGrpSpPr>
        <p:grpSpPr>
          <a:xfrm>
            <a:off x="3500429" y="2000240"/>
            <a:ext cx="2190750" cy="2479689"/>
            <a:chOff x="1142975" y="1714488"/>
            <a:chExt cx="2190750" cy="2479689"/>
          </a:xfrm>
        </p:grpSpPr>
        <p:pic>
          <p:nvPicPr>
            <p:cNvPr id="287" name="Shape 28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2975" y="1714488"/>
              <a:ext cx="2190750" cy="2260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" name="Shape 288"/>
            <p:cNvSpPr txBox="1"/>
            <p:nvPr/>
          </p:nvSpPr>
          <p:spPr>
            <a:xfrm>
              <a:off x="1531470" y="2455847"/>
              <a:ext cx="1446300" cy="890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s-CZ" sz="4000" b="1">
                  <a:solidFill>
                    <a:srgbClr val="3484C9"/>
                  </a:solidFill>
                  <a:latin typeface="Calibri"/>
                  <a:ea typeface="Calibri"/>
                  <a:cs typeface="Calibri"/>
                  <a:sym typeface="Calibri"/>
                </a:rPr>
                <a:t>3728</a:t>
              </a:r>
            </a:p>
            <a:p>
              <a:pPr marL="0" marR="0" lvl="0" indent="0" algn="ctr" rtl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9" name="Shape 289"/>
            <p:cNvCxnSpPr/>
            <p:nvPr/>
          </p:nvCxnSpPr>
          <p:spPr>
            <a:xfrm rot="5400000">
              <a:off x="1939907" y="3917952"/>
              <a:ext cx="550863" cy="1587"/>
            </a:xfrm>
            <a:prstGeom prst="straightConnector1">
              <a:avLst/>
            </a:prstGeom>
            <a:noFill/>
            <a:ln w="53975" cap="flat" cmpd="dbl">
              <a:solidFill>
                <a:srgbClr val="3484C9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290" name="Shape 290"/>
          <p:cNvGrpSpPr/>
          <p:nvPr/>
        </p:nvGrpSpPr>
        <p:grpSpPr>
          <a:xfrm>
            <a:off x="714347" y="2000240"/>
            <a:ext cx="2190900" cy="2479689"/>
            <a:chOff x="1142975" y="1714488"/>
            <a:chExt cx="2190900" cy="2479689"/>
          </a:xfrm>
        </p:grpSpPr>
        <p:pic>
          <p:nvPicPr>
            <p:cNvPr id="291" name="Shape 29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42975" y="1714488"/>
              <a:ext cx="2190900" cy="2260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2" name="Shape 292"/>
            <p:cNvSpPr txBox="1"/>
            <p:nvPr/>
          </p:nvSpPr>
          <p:spPr>
            <a:xfrm>
              <a:off x="1736700" y="2455850"/>
              <a:ext cx="985836" cy="89011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s-CZ" sz="4000" b="1">
                  <a:solidFill>
                    <a:srgbClr val="3484C9"/>
                  </a:solidFill>
                  <a:latin typeface="Calibri"/>
                  <a:ea typeface="Calibri"/>
                  <a:cs typeface="Calibri"/>
                  <a:sym typeface="Calibri"/>
                </a:rPr>
                <a:t>233</a:t>
              </a:r>
            </a:p>
          </p:txBody>
        </p:sp>
        <p:cxnSp>
          <p:nvCxnSpPr>
            <p:cNvPr id="293" name="Shape 293"/>
            <p:cNvCxnSpPr/>
            <p:nvPr/>
          </p:nvCxnSpPr>
          <p:spPr>
            <a:xfrm rot="5400000">
              <a:off x="2011346" y="3917952"/>
              <a:ext cx="550863" cy="1587"/>
            </a:xfrm>
            <a:prstGeom prst="straightConnector1">
              <a:avLst/>
            </a:prstGeom>
            <a:noFill/>
            <a:ln w="53975" cap="flat" cmpd="dbl">
              <a:solidFill>
                <a:srgbClr val="3197E0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294" name="Shape 294"/>
          <p:cNvGrpSpPr/>
          <p:nvPr/>
        </p:nvGrpSpPr>
        <p:grpSpPr>
          <a:xfrm>
            <a:off x="6286511" y="2000240"/>
            <a:ext cx="2190750" cy="2479689"/>
            <a:chOff x="1142975" y="1714488"/>
            <a:chExt cx="2190750" cy="2479689"/>
          </a:xfrm>
        </p:grpSpPr>
        <p:pic>
          <p:nvPicPr>
            <p:cNvPr id="295" name="Shape 29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2975" y="1714488"/>
              <a:ext cx="2190750" cy="2260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Shape 296"/>
            <p:cNvSpPr txBox="1"/>
            <p:nvPr/>
          </p:nvSpPr>
          <p:spPr>
            <a:xfrm>
              <a:off x="1736700" y="2455850"/>
              <a:ext cx="985836" cy="89011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cs-CZ" sz="4000" b="1">
                  <a:solidFill>
                    <a:srgbClr val="3484C9"/>
                  </a:solidFill>
                  <a:latin typeface="Calibri"/>
                  <a:ea typeface="Calibri"/>
                  <a:cs typeface="Calibri"/>
                  <a:sym typeface="Calibri"/>
                </a:rPr>
                <a:t>60</a:t>
              </a:r>
            </a:p>
            <a:p>
              <a:pPr marL="0" marR="0" lvl="0" indent="0" algn="ctr" rtl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7" name="Shape 297"/>
            <p:cNvCxnSpPr/>
            <p:nvPr/>
          </p:nvCxnSpPr>
          <p:spPr>
            <a:xfrm rot="5400000">
              <a:off x="2011346" y="3917952"/>
              <a:ext cx="550863" cy="1587"/>
            </a:xfrm>
            <a:prstGeom prst="straightConnector1">
              <a:avLst/>
            </a:prstGeom>
            <a:noFill/>
            <a:ln w="53975" cap="flat" cmpd="dbl">
              <a:solidFill>
                <a:srgbClr val="72B1D7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298" name="Shape 298"/>
          <p:cNvSpPr txBox="1"/>
          <p:nvPr/>
        </p:nvSpPr>
        <p:spPr>
          <a:xfrm>
            <a:off x="1554955" y="428604"/>
            <a:ext cx="6034087" cy="8374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84C9"/>
              </a:buClr>
              <a:buSzPct val="25000"/>
              <a:buFont typeface="Arial"/>
              <a:buNone/>
            </a:pPr>
            <a:r>
              <a:rPr lang="cs-CZ" sz="3600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Finanční svoboda v číslech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2599125" y="1357298"/>
            <a:ext cx="3945747" cy="5000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</a:pPr>
            <a:endParaRPr sz="1400" b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 txBox="1"/>
          <p:nvPr/>
        </p:nvSpPr>
        <p:spPr>
          <a:xfrm>
            <a:off x="714348" y="4643450"/>
            <a:ext cx="2382900" cy="4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2400" b="1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Zapojených škol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3798926" y="4643450"/>
            <a:ext cx="1785900" cy="4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2400" b="1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Žáků prošlo programem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6482875" y="4643450"/>
            <a:ext cx="2089500" cy="4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2400" b="1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Implementací ročně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714347" y="5072073"/>
            <a:ext cx="2286015" cy="9382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Calibri"/>
              <a:buNone/>
            </a:pPr>
            <a:endParaRPr sz="1100" b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3295649" y="5072075"/>
            <a:ext cx="2286000" cy="13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Calibri"/>
              <a:buNone/>
            </a:pPr>
            <a:endParaRPr sz="1100" b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Shape 305"/>
          <p:cNvSpPr txBox="1"/>
          <p:nvPr/>
        </p:nvSpPr>
        <p:spPr>
          <a:xfrm>
            <a:off x="6286512" y="5072073"/>
            <a:ext cx="2286015" cy="9382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>
              <a:solidFill>
                <a:srgbClr val="3484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/>
              <a:t>10. 3. 2016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/>
              <a:t>10. 3. 2016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1357290" y="2357430"/>
            <a:ext cx="1643074" cy="1643074"/>
          </a:xfrm>
          <a:prstGeom prst="ellipse">
            <a:avLst/>
          </a:prstGeom>
          <a:solidFill>
            <a:srgbClr val="3484C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2500298" y="2928933"/>
            <a:ext cx="5857915" cy="13388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Clr>
                <a:srgbClr val="3484C9"/>
              </a:buClr>
              <a:buSzPct val="25000"/>
              <a:buFont typeface="Arial"/>
              <a:buNone/>
            </a:pPr>
            <a:r>
              <a:rPr lang="cs-CZ" sz="3000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Tajuplná cesta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Clr>
                <a:srgbClr val="3484C9"/>
              </a:buClr>
              <a:buSzPct val="25000"/>
              <a:buFont typeface="Arial"/>
              <a:buNone/>
            </a:pPr>
            <a:r>
              <a:rPr lang="cs-CZ" sz="2400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online hra s prvky finanční gramotnosti</a:t>
            </a:r>
          </a:p>
        </p:txBody>
      </p:sp>
      <p:grpSp>
        <p:nvGrpSpPr>
          <p:cNvPr id="316" name="Shape 316"/>
          <p:cNvGrpSpPr/>
          <p:nvPr/>
        </p:nvGrpSpPr>
        <p:grpSpPr>
          <a:xfrm>
            <a:off x="2176272" y="3853051"/>
            <a:ext cx="5610438" cy="234315"/>
            <a:chOff x="2176272" y="3853051"/>
            <a:chExt cx="5610438" cy="234315"/>
          </a:xfrm>
        </p:grpSpPr>
        <p:cxnSp>
          <p:nvCxnSpPr>
            <p:cNvPr id="317" name="Shape 317"/>
            <p:cNvCxnSpPr/>
            <p:nvPr/>
          </p:nvCxnSpPr>
          <p:spPr>
            <a:xfrm rot="10800000" flipH="1">
              <a:off x="2176272" y="4073529"/>
              <a:ext cx="5610438" cy="4693"/>
            </a:xfrm>
            <a:prstGeom prst="straightConnector1">
              <a:avLst/>
            </a:prstGeom>
            <a:noFill/>
            <a:ln w="31750" cap="flat" cmpd="sng">
              <a:solidFill>
                <a:srgbClr val="3484C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Shape 318"/>
            <p:cNvCxnSpPr/>
            <p:nvPr/>
          </p:nvCxnSpPr>
          <p:spPr>
            <a:xfrm rot="-5400000">
              <a:off x="2059908" y="3969415"/>
              <a:ext cx="234315" cy="1587"/>
            </a:xfrm>
            <a:prstGeom prst="straightConnector1">
              <a:avLst/>
            </a:prstGeom>
            <a:noFill/>
            <a:ln w="31750" cap="flat" cmpd="sng">
              <a:solidFill>
                <a:srgbClr val="3484C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cs-CZ"/>
              <a:t>0</a:t>
            </a:r>
            <a:r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/>
              <a:t>3</a:t>
            </a:r>
            <a:r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. 2016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Shape 326"/>
          <p:cNvPicPr preferRelativeResize="0"/>
          <p:nvPr/>
        </p:nvPicPr>
        <p:blipFill rotWithShape="1">
          <a:blip r:embed="rId3">
            <a:alphaModFix/>
          </a:blip>
          <a:srcRect t="12825" b="12825"/>
          <a:stretch/>
        </p:blipFill>
        <p:spPr>
          <a:xfrm>
            <a:off x="0" y="952225"/>
            <a:ext cx="9144000" cy="456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cs-CZ"/>
              <a:t>0</a:t>
            </a:r>
            <a:r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/>
              <a:t>3</a:t>
            </a:r>
            <a:r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. 2016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982" y="0"/>
            <a:ext cx="485203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14. 2. 2016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1750215" y="428604"/>
            <a:ext cx="5643569" cy="9202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84C9"/>
              </a:buClr>
              <a:buSzPct val="25000"/>
              <a:buFont typeface="Arial"/>
              <a:buNone/>
            </a:pPr>
            <a:r>
              <a:rPr lang="cs-CZ" sz="3600" b="1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Tajuplná cesta</a:t>
            </a:r>
          </a:p>
        </p:txBody>
      </p:sp>
      <p:cxnSp>
        <p:nvCxnSpPr>
          <p:cNvPr id="342" name="Shape 342"/>
          <p:cNvCxnSpPr>
            <a:stCxn id="341" idx="2"/>
          </p:cNvCxnSpPr>
          <p:nvPr/>
        </p:nvCxnSpPr>
        <p:spPr>
          <a:xfrm flipH="1">
            <a:off x="4568699" y="1348855"/>
            <a:ext cx="3300" cy="4451100"/>
          </a:xfrm>
          <a:prstGeom prst="straightConnector1">
            <a:avLst/>
          </a:prstGeom>
          <a:noFill/>
          <a:ln w="12700" cap="flat" cmpd="sng">
            <a:solidFill>
              <a:srgbClr val="3197E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43" name="Shape 343"/>
          <p:cNvSpPr/>
          <p:nvPr/>
        </p:nvSpPr>
        <p:spPr>
          <a:xfrm>
            <a:off x="4464842" y="1643050"/>
            <a:ext cx="214313" cy="214313"/>
          </a:xfrm>
          <a:prstGeom prst="ellipse">
            <a:avLst/>
          </a:prstGeom>
          <a:solidFill>
            <a:srgbClr val="3484C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4463092" y="3267033"/>
            <a:ext cx="214200" cy="214200"/>
          </a:xfrm>
          <a:prstGeom prst="ellipse">
            <a:avLst/>
          </a:prstGeom>
          <a:solidFill>
            <a:srgbClr val="72B1D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4463142" y="4043176"/>
            <a:ext cx="214200" cy="214200"/>
          </a:xfrm>
          <a:prstGeom prst="ellipse">
            <a:avLst/>
          </a:prstGeom>
          <a:solidFill>
            <a:srgbClr val="B9B9B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4464892" y="4819317"/>
            <a:ext cx="214200" cy="214200"/>
          </a:xfrm>
          <a:prstGeom prst="ellipse">
            <a:avLst/>
          </a:prstGeom>
          <a:solidFill>
            <a:srgbClr val="3484C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4463192" y="5500710"/>
            <a:ext cx="214200" cy="21420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8" name="Shape 348"/>
          <p:cNvCxnSpPr/>
          <p:nvPr/>
        </p:nvCxnSpPr>
        <p:spPr>
          <a:xfrm>
            <a:off x="500033" y="6143644"/>
            <a:ext cx="8143931" cy="1587"/>
          </a:xfrm>
          <a:prstGeom prst="straightConnector1">
            <a:avLst/>
          </a:prstGeom>
          <a:noFill/>
          <a:ln w="12700" cap="flat" cmpd="sng">
            <a:solidFill>
              <a:srgbClr val="3197E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49" name="Shape 349"/>
          <p:cNvSpPr/>
          <p:nvPr/>
        </p:nvSpPr>
        <p:spPr>
          <a:xfrm>
            <a:off x="4464842" y="2517766"/>
            <a:ext cx="214200" cy="214200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0" name="Shape 350"/>
          <p:cNvCxnSpPr/>
          <p:nvPr/>
        </p:nvCxnSpPr>
        <p:spPr>
          <a:xfrm>
            <a:off x="2607455" y="1357298"/>
            <a:ext cx="3929090" cy="1587"/>
          </a:xfrm>
          <a:prstGeom prst="straightConnector1">
            <a:avLst/>
          </a:prstGeom>
          <a:noFill/>
          <a:ln w="12700" cap="flat" cmpd="sng">
            <a:solidFill>
              <a:srgbClr val="3197E0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51" name="Shape 351"/>
          <p:cNvSpPr txBox="1"/>
          <p:nvPr/>
        </p:nvSpPr>
        <p:spPr>
          <a:xfrm>
            <a:off x="457195" y="1473161"/>
            <a:ext cx="4286100" cy="55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3484C9"/>
              </a:buClr>
              <a:buSzPct val="25000"/>
              <a:buFont typeface="Arial"/>
              <a:buNone/>
            </a:pPr>
            <a:r>
              <a:rPr lang="cs-CZ" sz="2000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Finančně - vzdělávací hra</a:t>
            </a:r>
            <a:r>
              <a:rPr lang="cs-CZ" sz="2000" b="0" i="0" u="none" strike="noStrike" cap="none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 pro </a:t>
            </a:r>
            <a:r>
              <a:rPr lang="cs-CZ" sz="2000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ZŠ a SŠ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4714801" y="2347877"/>
            <a:ext cx="4286099" cy="55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3484C9"/>
              </a:buClr>
              <a:buSzPct val="25000"/>
              <a:buFont typeface="Arial"/>
              <a:buNone/>
            </a:pPr>
            <a:r>
              <a:rPr lang="cs-CZ" sz="2000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Zábavnou formou zvyšujeme finanční gramotnost dětí a mládeže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1659695" y="3097082"/>
            <a:ext cx="4286100" cy="55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3484C9"/>
              </a:buClr>
              <a:buSzPct val="25000"/>
              <a:buFont typeface="Arial"/>
              <a:buNone/>
            </a:pPr>
            <a:r>
              <a:rPr lang="cs-CZ" sz="2000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Dobrodružství v Londýně</a:t>
            </a:r>
            <a:r>
              <a:rPr lang="cs-CZ" sz="2000" b="0" i="0" u="none" strike="noStrike" cap="none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4714876" y="3873287"/>
            <a:ext cx="4286099" cy="55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3484C9"/>
              </a:buClr>
              <a:buSzPct val="25000"/>
              <a:buFont typeface="Arial"/>
              <a:buNone/>
            </a:pPr>
            <a:r>
              <a:rPr lang="cs-CZ" sz="2000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Soutěžíme o 3x Apple IPhone 6s a 30.000,- Kč na výlet pro třídu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688270" y="4686978"/>
            <a:ext cx="4286100" cy="55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Clr>
                <a:srgbClr val="3484C9"/>
              </a:buClr>
              <a:buSzPct val="25000"/>
              <a:buFont typeface="Arial"/>
              <a:buNone/>
            </a:pPr>
            <a:r>
              <a:rPr lang="cs-CZ" sz="2000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Soutěžní období 1. 3. - 15. 5. 2016</a:t>
            </a:r>
            <a:r>
              <a:rPr lang="cs-CZ" sz="2000" b="0" i="0" u="none" strike="noStrike" cap="none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  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4714801" y="5330746"/>
            <a:ext cx="4286099" cy="554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84C9"/>
              </a:buClr>
              <a:buSzPct val="25000"/>
              <a:buFont typeface="Arial"/>
              <a:buNone/>
            </a:pPr>
            <a:r>
              <a:rPr lang="cs-CZ" sz="2000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www.tajuplnacesta.cz</a:t>
            </a:r>
            <a:r>
              <a:rPr lang="cs-CZ" sz="2000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  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Shape 3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9387" y="5000635"/>
            <a:ext cx="2286005" cy="11430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2" name="Shape 362"/>
          <p:cNvCxnSpPr/>
          <p:nvPr/>
        </p:nvCxnSpPr>
        <p:spPr>
          <a:xfrm>
            <a:off x="0" y="6215082"/>
            <a:ext cx="9144000" cy="1587"/>
          </a:xfrm>
          <a:prstGeom prst="straightConnector1">
            <a:avLst/>
          </a:prstGeom>
          <a:noFill/>
          <a:ln w="101600" cap="flat" cmpd="thickThin">
            <a:solidFill>
              <a:srgbClr val="3484C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Shape 3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Česká spořitelna©2016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cs-CZ"/>
              <a:t>0</a:t>
            </a:r>
            <a:r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/>
              <a:t>3</a:t>
            </a:r>
            <a:r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. 2016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Shape 176"/>
          <p:cNvCxnSpPr/>
          <p:nvPr/>
        </p:nvCxnSpPr>
        <p:spPr>
          <a:xfrm>
            <a:off x="1214413" y="2786058"/>
            <a:ext cx="2143140" cy="1587"/>
          </a:xfrm>
          <a:prstGeom prst="straightConnector1">
            <a:avLst/>
          </a:prstGeom>
          <a:noFill/>
          <a:ln w="101600" cap="flat" cmpd="dbl">
            <a:solidFill>
              <a:srgbClr val="72B1D7"/>
            </a:solidFill>
            <a:prstDash val="solid"/>
            <a:round/>
            <a:headEnd type="oval" w="sm" len="sm"/>
            <a:tailEnd type="none" w="med" len="med"/>
          </a:ln>
        </p:spPr>
      </p:cxnSp>
      <p:cxnSp>
        <p:nvCxnSpPr>
          <p:cNvPr id="177" name="Shape 177"/>
          <p:cNvCxnSpPr/>
          <p:nvPr/>
        </p:nvCxnSpPr>
        <p:spPr>
          <a:xfrm flipH="1">
            <a:off x="6000760" y="2786058"/>
            <a:ext cx="2000263" cy="1587"/>
          </a:xfrm>
          <a:prstGeom prst="straightConnector1">
            <a:avLst/>
          </a:prstGeom>
          <a:noFill/>
          <a:ln w="101600" cap="flat" cmpd="dbl">
            <a:solidFill>
              <a:srgbClr val="72B1D7"/>
            </a:solidFill>
            <a:prstDash val="solid"/>
            <a:round/>
            <a:headEnd type="oval" w="sm" len="sm"/>
            <a:tailEnd type="none" w="med" len="med"/>
          </a:ln>
        </p:spPr>
      </p:cxnSp>
      <p:cxnSp>
        <p:nvCxnSpPr>
          <p:cNvPr id="178" name="Shape 178"/>
          <p:cNvCxnSpPr/>
          <p:nvPr/>
        </p:nvCxnSpPr>
        <p:spPr>
          <a:xfrm>
            <a:off x="3500430" y="2786058"/>
            <a:ext cx="1214446" cy="1587"/>
          </a:xfrm>
          <a:prstGeom prst="straightConnector1">
            <a:avLst/>
          </a:prstGeom>
          <a:noFill/>
          <a:ln w="101600" cap="flat" cmpd="dbl">
            <a:solidFill>
              <a:srgbClr val="72B1D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" name="Shape 179"/>
          <p:cNvCxnSpPr/>
          <p:nvPr/>
        </p:nvCxnSpPr>
        <p:spPr>
          <a:xfrm rot="-5400000">
            <a:off x="3073390" y="3141660"/>
            <a:ext cx="712791" cy="1587"/>
          </a:xfrm>
          <a:prstGeom prst="straightConnector1">
            <a:avLst/>
          </a:prstGeom>
          <a:noFill/>
          <a:ln w="44450" cap="flat" cmpd="sng">
            <a:solidFill>
              <a:srgbClr val="3197E0"/>
            </a:solidFill>
            <a:prstDash val="solid"/>
            <a:round/>
            <a:headEnd type="oval" w="sm" len="sm"/>
            <a:tailEnd type="none" w="med" len="med"/>
          </a:ln>
        </p:spPr>
      </p:cxnSp>
      <p:cxnSp>
        <p:nvCxnSpPr>
          <p:cNvPr id="180" name="Shape 180"/>
          <p:cNvCxnSpPr/>
          <p:nvPr/>
        </p:nvCxnSpPr>
        <p:spPr>
          <a:xfrm rot="-5400000" flipH="1">
            <a:off x="4394199" y="2392355"/>
            <a:ext cx="795342" cy="11112"/>
          </a:xfrm>
          <a:prstGeom prst="straightConnector1">
            <a:avLst/>
          </a:prstGeom>
          <a:noFill/>
          <a:ln w="44450" cap="flat" cmpd="sng">
            <a:solidFill>
              <a:srgbClr val="3197E0"/>
            </a:solidFill>
            <a:prstDash val="solid"/>
            <a:round/>
            <a:headEnd type="oval" w="sm" len="sm"/>
            <a:tailEnd type="none" w="med" len="med"/>
          </a:ln>
        </p:spPr>
      </p:cxnSp>
      <p:cxnSp>
        <p:nvCxnSpPr>
          <p:cNvPr id="181" name="Shape 181"/>
          <p:cNvCxnSpPr/>
          <p:nvPr/>
        </p:nvCxnSpPr>
        <p:spPr>
          <a:xfrm>
            <a:off x="4857751" y="2786058"/>
            <a:ext cx="1214446" cy="1587"/>
          </a:xfrm>
          <a:prstGeom prst="straightConnector1">
            <a:avLst/>
          </a:prstGeom>
          <a:noFill/>
          <a:ln w="101600" cap="flat" cmpd="dbl">
            <a:solidFill>
              <a:srgbClr val="72B1D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2" name="Shape 182"/>
          <p:cNvSpPr txBox="1"/>
          <p:nvPr/>
        </p:nvSpPr>
        <p:spPr>
          <a:xfrm>
            <a:off x="3500425" y="2985850"/>
            <a:ext cx="1680900" cy="101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25000"/>
              <a:buFont typeface="Arial"/>
              <a:buNone/>
            </a:pPr>
            <a:r>
              <a:rPr lang="cs-CZ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Část </a:t>
            </a:r>
          </a:p>
          <a:p>
            <a:pPr marL="0" marR="0" lvl="0" indent="0" algn="l" rtl="0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>
                <a:srgbClr val="366092"/>
              </a:buClr>
              <a:buFont typeface="Arial"/>
              <a:buNone/>
            </a:pPr>
            <a:r>
              <a:rPr lang="cs-CZ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Program Dnešní finanční svět České spořitelny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571476" y="1628574"/>
            <a:ext cx="2286000" cy="101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25000"/>
              <a:buFont typeface="Arial"/>
              <a:buNone/>
            </a:pPr>
            <a:r>
              <a:rPr lang="cs-CZ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Část </a:t>
            </a:r>
          </a:p>
          <a:p>
            <a:pPr marL="0" marR="0" lvl="0" indent="0" algn="l" rtl="0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>
                <a:srgbClr val="366092"/>
              </a:buClr>
              <a:buFont typeface="Arial"/>
              <a:buNone/>
            </a:pPr>
            <a:r>
              <a:rPr lang="cs-CZ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Aktivity Magistrátu hl. města Prahy na poli finančního vzdělávání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4929199" y="1628575"/>
            <a:ext cx="2000400" cy="101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ct val="25000"/>
              <a:buFont typeface="Arial"/>
              <a:buNone/>
            </a:pPr>
            <a:r>
              <a:rPr lang="cs-CZ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Část</a:t>
            </a:r>
          </a:p>
          <a:p>
            <a:pPr marL="0" marR="0" lvl="0" indent="0" algn="l" rtl="0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>
                <a:srgbClr val="366092"/>
              </a:buClr>
              <a:buFont typeface="Arial"/>
              <a:buNone/>
            </a:pPr>
            <a:r>
              <a:rPr lang="cs-CZ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Hra s prvky finanční gramotnosti - Tajuplná cesta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7000901" y="2928921"/>
            <a:ext cx="1778400" cy="101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Font typeface="Arial"/>
              <a:buNone/>
            </a:pPr>
            <a:r>
              <a:rPr lang="cs-CZ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Konec</a:t>
            </a:r>
          </a:p>
          <a:p>
            <a:pPr marL="0" marR="0" lvl="0" indent="0" algn="l" rtl="0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>
                <a:srgbClr val="366092"/>
              </a:buClr>
              <a:buFont typeface="Arial"/>
              <a:buNone/>
            </a:pPr>
            <a:endParaRPr sz="11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571472" y="5072073"/>
            <a:ext cx="1528762" cy="7858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>
                <a:srgbClr val="366092"/>
              </a:buClr>
              <a:buFont typeface="Arial"/>
              <a:buNone/>
            </a:pPr>
            <a:endParaRPr sz="11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4214810" y="4000503"/>
            <a:ext cx="1528762" cy="7858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>
                <a:srgbClr val="366092"/>
              </a:buClr>
              <a:buFont typeface="Arial"/>
              <a:buNone/>
            </a:pPr>
            <a:endParaRPr sz="11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6786578" y="5072073"/>
            <a:ext cx="1528762" cy="7858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820"/>
              </a:spcBef>
              <a:spcAft>
                <a:spcPts val="0"/>
              </a:spcAft>
              <a:buClr>
                <a:srgbClr val="366092"/>
              </a:buClr>
              <a:buFont typeface="Arial"/>
              <a:buNone/>
            </a:pPr>
            <a:endParaRPr sz="11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964380" y="214289"/>
            <a:ext cx="7215238" cy="8374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197E0"/>
              </a:buClr>
              <a:buSzPct val="25000"/>
              <a:buFont typeface="Arial"/>
              <a:buNone/>
            </a:pPr>
            <a:r>
              <a:rPr lang="cs-CZ" sz="3600" b="0" i="0" u="none" strike="noStrike" cap="none">
                <a:solidFill>
                  <a:srgbClr val="3197E0"/>
                </a:solidFill>
                <a:latin typeface="Calibri"/>
                <a:ea typeface="Calibri"/>
                <a:cs typeface="Calibri"/>
                <a:sym typeface="Calibri"/>
              </a:rPr>
              <a:t>Program - </a:t>
            </a:r>
            <a:r>
              <a:rPr lang="cs-CZ" sz="3600">
                <a:solidFill>
                  <a:srgbClr val="3197E0"/>
                </a:solidFill>
                <a:latin typeface="Calibri"/>
                <a:ea typeface="Calibri"/>
                <a:cs typeface="Calibri"/>
                <a:sym typeface="Calibri"/>
              </a:rPr>
              <a:t>tiskové konference</a:t>
            </a:r>
          </a:p>
        </p:txBody>
      </p:sp>
      <p:grpSp>
        <p:nvGrpSpPr>
          <p:cNvPr id="190" name="Shape 190"/>
          <p:cNvGrpSpPr/>
          <p:nvPr/>
        </p:nvGrpSpPr>
        <p:grpSpPr>
          <a:xfrm>
            <a:off x="7478654" y="204415"/>
            <a:ext cx="928694" cy="857255"/>
            <a:chOff x="2643174" y="1857364"/>
            <a:chExt cx="928694" cy="857255"/>
          </a:xfrm>
        </p:grpSpPr>
        <p:sp>
          <p:nvSpPr>
            <p:cNvPr id="191" name="Shape 191"/>
            <p:cNvSpPr/>
            <p:nvPr/>
          </p:nvSpPr>
          <p:spPr>
            <a:xfrm>
              <a:off x="2643174" y="1857364"/>
              <a:ext cx="928694" cy="857255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2" name="Shape 19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86050" y="1928801"/>
              <a:ext cx="642941" cy="64294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" name="Shape 197"/>
          <p:cNvCxnSpPr/>
          <p:nvPr/>
        </p:nvCxnSpPr>
        <p:spPr>
          <a:xfrm rot="5400000" flipH="1">
            <a:off x="4186589" y="2616550"/>
            <a:ext cx="760886" cy="8347"/>
          </a:xfrm>
          <a:prstGeom prst="straightConnector1">
            <a:avLst/>
          </a:prstGeom>
          <a:noFill/>
          <a:ln w="31750" cap="flat" cmpd="sng">
            <a:solidFill>
              <a:srgbClr val="3197E0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98" name="Shape 19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/>
              <a:t>10. 3. 2016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0" name="Shape 200"/>
          <p:cNvCxnSpPr/>
          <p:nvPr/>
        </p:nvCxnSpPr>
        <p:spPr>
          <a:xfrm rot="-5400000">
            <a:off x="3428991" y="5142717"/>
            <a:ext cx="2286015" cy="1587"/>
          </a:xfrm>
          <a:prstGeom prst="straightConnector1">
            <a:avLst/>
          </a:prstGeom>
          <a:noFill/>
          <a:ln w="31750" cap="flat" cmpd="sng">
            <a:solidFill>
              <a:srgbClr val="3197E0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01" name="Shape 201"/>
          <p:cNvSpPr/>
          <p:nvPr/>
        </p:nvSpPr>
        <p:spPr>
          <a:xfrm>
            <a:off x="4000496" y="2857496"/>
            <a:ext cx="1143007" cy="1143007"/>
          </a:xfrm>
          <a:prstGeom prst="ellipse">
            <a:avLst/>
          </a:prstGeom>
          <a:solidFill>
            <a:srgbClr val="3484C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1643041" y="562805"/>
            <a:ext cx="5857915" cy="12100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3484C9"/>
              </a:buClr>
              <a:buSzPct val="25000"/>
            </a:pPr>
            <a:r>
              <a:rPr lang="cs-CZ" sz="3200" dirty="0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Aktivity hlavního města Prahy v oblasti rozvoje finanční gramotnosti</a:t>
            </a:r>
          </a:p>
        </p:txBody>
      </p:sp>
      <p:cxnSp>
        <p:nvCxnSpPr>
          <p:cNvPr id="203" name="Shape 203"/>
          <p:cNvCxnSpPr/>
          <p:nvPr/>
        </p:nvCxnSpPr>
        <p:spPr>
          <a:xfrm rot="10800000">
            <a:off x="2143108" y="2214553"/>
            <a:ext cx="4786345" cy="1587"/>
          </a:xfrm>
          <a:prstGeom prst="straightConnector1">
            <a:avLst/>
          </a:prstGeom>
          <a:noFill/>
          <a:ln w="31750" cap="flat" cmpd="sng">
            <a:solidFill>
              <a:srgbClr val="3197E0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14. 2. 2016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0" y="148393"/>
            <a:ext cx="9001500" cy="104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84C9"/>
              </a:buClr>
              <a:buSzPct val="25000"/>
              <a:buFont typeface="Calibri"/>
              <a:buNone/>
            </a:pPr>
            <a:r>
              <a:rPr lang="cs-CZ" sz="3600" b="0" i="0" u="none" strike="noStrike" cap="none" dirty="0" smtClean="0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Aktivity hlavního města Prahy v oblasti rozvoje finanční gramotnosti</a:t>
            </a:r>
            <a:endParaRPr lang="cs-CZ" sz="3600" b="0" i="0" u="none" strike="noStrike" cap="none" dirty="0">
              <a:solidFill>
                <a:srgbClr val="3484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2599125" y="5429264"/>
            <a:ext cx="3945600" cy="5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</a:pPr>
            <a:endParaRPr sz="14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945675" y="1827526"/>
            <a:ext cx="7252500" cy="497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endParaRPr lang="cs-CZ" sz="2400" b="1" dirty="0" smtClean="0"/>
          </a:p>
          <a:p>
            <a:pPr lvl="0">
              <a:buClr>
                <a:srgbClr val="000000"/>
              </a:buClr>
              <a:buSzPct val="25000"/>
            </a:pPr>
            <a:r>
              <a:rPr lang="cs-CZ" sz="2400" b="1" dirty="0" smtClean="0"/>
              <a:t>Dlouhodobý záměr rozvoje vzdělávání a vzdělávací soustavy na území hlavního města Prahy 2016-2020</a:t>
            </a:r>
            <a:r>
              <a:rPr lang="cs-CZ" sz="2400" dirty="0" smtClean="0"/>
              <a:t> (bude projednávat ZHMP 31. 3. 2016)</a:t>
            </a:r>
          </a:p>
          <a:p>
            <a:pPr lvl="0">
              <a:buClr>
                <a:srgbClr val="000000"/>
              </a:buClr>
              <a:buSzPct val="25000"/>
            </a:pPr>
            <a:endParaRPr lang="cs-CZ" sz="2400" dirty="0" smtClean="0"/>
          </a:p>
          <a:p>
            <a:pPr lvl="0">
              <a:buClr>
                <a:srgbClr val="000000"/>
              </a:buClr>
              <a:buSzPct val="25000"/>
            </a:pPr>
            <a:r>
              <a:rPr lang="cs-CZ" sz="2400" dirty="0" smtClean="0"/>
              <a:t>Priorita č. 5</a:t>
            </a:r>
          </a:p>
          <a:p>
            <a:pPr lvl="0">
              <a:buClr>
                <a:srgbClr val="000000"/>
              </a:buClr>
              <a:buSzPct val="25000"/>
            </a:pPr>
            <a:r>
              <a:rPr lang="cs-CZ" sz="2400" b="1" dirty="0" smtClean="0"/>
              <a:t>Zvyšování </a:t>
            </a:r>
            <a:r>
              <a:rPr lang="cs-CZ" sz="2400" b="1" dirty="0"/>
              <a:t>kompetencí dětí, žáků a studentů a jejich osobnostní rozvoj - </a:t>
            </a:r>
            <a:r>
              <a:rPr lang="cs-CZ" sz="2400" b="1" dirty="0" smtClean="0"/>
              <a:t>informační </a:t>
            </a:r>
            <a:r>
              <a:rPr lang="cs-CZ" sz="2400" b="1" dirty="0"/>
              <a:t>a finanční </a:t>
            </a:r>
            <a:r>
              <a:rPr lang="cs-CZ" sz="2400" b="1" dirty="0" smtClean="0"/>
              <a:t>gramotnost</a:t>
            </a:r>
          </a:p>
          <a:p>
            <a:pPr lvl="0">
              <a:buClr>
                <a:srgbClr val="000000"/>
              </a:buClr>
              <a:buSzPct val="25000"/>
            </a:pPr>
            <a:endParaRPr lang="cs-CZ" sz="2400" b="1" dirty="0"/>
          </a:p>
          <a:p>
            <a:pPr lvl="0">
              <a:buClr>
                <a:srgbClr val="000000"/>
              </a:buClr>
              <a:buSzPct val="25000"/>
            </a:pPr>
            <a:r>
              <a:rPr lang="cs-CZ" sz="2400" i="1" dirty="0" smtClean="0"/>
              <a:t>Zejména v oblasti základního vzdělávání</a:t>
            </a:r>
          </a:p>
          <a:p>
            <a:pPr lvl="0">
              <a:buClr>
                <a:srgbClr val="000000"/>
              </a:buClr>
              <a:buSzPct val="25000"/>
            </a:pPr>
            <a:endParaRPr lang="cs-CZ" sz="2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7795492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14. 2. 2016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2599125" y="5429264"/>
            <a:ext cx="3945600" cy="5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</a:pPr>
            <a:endParaRPr sz="14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945675" y="836712"/>
            <a:ext cx="7252500" cy="497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cs-CZ" sz="2400" b="1" dirty="0" smtClean="0"/>
              <a:t>Celoměstské programy podpory vzdělávání na území hlavního města Prahy</a:t>
            </a:r>
          </a:p>
          <a:p>
            <a:pPr lvl="0">
              <a:buClr>
                <a:srgbClr val="000000"/>
              </a:buClr>
              <a:buSzPct val="25000"/>
            </a:pPr>
            <a:endParaRPr lang="cs-CZ" sz="2400" dirty="0"/>
          </a:p>
          <a:p>
            <a:pPr lvl="0">
              <a:buClr>
                <a:srgbClr val="000000"/>
              </a:buClr>
              <a:buSzPct val="25000"/>
            </a:pPr>
            <a:r>
              <a:rPr lang="cs-CZ" sz="2400" dirty="0" smtClean="0"/>
              <a:t>V </a:t>
            </a:r>
            <a:r>
              <a:rPr lang="cs-CZ" sz="2400" dirty="0"/>
              <a:t>minulém roce bylo z prostředků vyčleněných na granty v oblasti vzdělávání věnováno 261 tisíc korun na projekty zaměřené na posílení finanční gramotnosti, dalších 325 tisíc korun pak na ekonomické a matematické soutěže. </a:t>
            </a:r>
            <a:endParaRPr lang="cs-CZ" sz="2400" dirty="0" smtClean="0"/>
          </a:p>
          <a:p>
            <a:pPr lvl="0">
              <a:buClr>
                <a:srgbClr val="000000"/>
              </a:buClr>
              <a:buSzPct val="25000"/>
            </a:pPr>
            <a:endParaRPr lang="cs-CZ" sz="2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ct val="25000"/>
            </a:pPr>
            <a:r>
              <a:rPr lang="cs-CZ" sz="2400" b="1" dirty="0"/>
              <a:t>V roce 2016 primátorka hl. m. Prahy udělila záštitu akci „7. ročník soutěže Finanční gramotnost.“ Tuto akci vyhlašuje již tradičně MŠMT na území celé republiky.</a:t>
            </a:r>
          </a:p>
          <a:p>
            <a:pPr lvl="0">
              <a:buClr>
                <a:srgbClr val="000000"/>
              </a:buClr>
              <a:buSzPct val="25000"/>
            </a:pPr>
            <a:endParaRPr lang="cs-CZ" sz="2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1907984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/>
              <a:t>10. 3. 2016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0" name="Shape 210"/>
          <p:cNvCxnSpPr/>
          <p:nvPr/>
        </p:nvCxnSpPr>
        <p:spPr>
          <a:xfrm rot="5400000" flipH="1">
            <a:off x="3857632" y="714367"/>
            <a:ext cx="1428737" cy="0"/>
          </a:xfrm>
          <a:prstGeom prst="straightConnector1">
            <a:avLst/>
          </a:prstGeom>
          <a:noFill/>
          <a:ln w="31750" cap="flat" cmpd="sng">
            <a:solidFill>
              <a:srgbClr val="72B1D7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11" name="Shape 211"/>
          <p:cNvSpPr/>
          <p:nvPr/>
        </p:nvSpPr>
        <p:spPr>
          <a:xfrm>
            <a:off x="4000496" y="1428736"/>
            <a:ext cx="1143007" cy="1143007"/>
          </a:xfrm>
          <a:prstGeom prst="ellipse">
            <a:avLst/>
          </a:prstGeom>
          <a:solidFill>
            <a:srgbClr val="72B1D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1643041" y="2823992"/>
            <a:ext cx="5857800" cy="120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Clr>
                <a:srgbClr val="72B1D7"/>
              </a:buClr>
              <a:buSzPct val="25000"/>
              <a:buFont typeface="Arial"/>
              <a:buNone/>
            </a:pPr>
            <a:r>
              <a:rPr lang="cs-CZ" sz="3000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Program Dnešní finanční svět     České</a:t>
            </a:r>
            <a:r>
              <a:rPr lang="cs-CZ" sz="3000">
                <a:solidFill>
                  <a:srgbClr val="72B1D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000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spořitelny</a:t>
            </a:r>
          </a:p>
        </p:txBody>
      </p:sp>
      <p:cxnSp>
        <p:nvCxnSpPr>
          <p:cNvPr id="213" name="Shape 213"/>
          <p:cNvCxnSpPr/>
          <p:nvPr/>
        </p:nvCxnSpPr>
        <p:spPr>
          <a:xfrm rot="10800000">
            <a:off x="2035942" y="4082612"/>
            <a:ext cx="5072100" cy="0"/>
          </a:xfrm>
          <a:prstGeom prst="straightConnector1">
            <a:avLst/>
          </a:prstGeom>
          <a:noFill/>
          <a:ln w="31750" cap="flat" cmpd="sng">
            <a:solidFill>
              <a:srgbClr val="72B1D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cs-CZ"/>
              <a:t>0</a:t>
            </a:r>
            <a:r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/>
              <a:t>3</a:t>
            </a:r>
            <a:r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. 2016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3929057" y="2571742"/>
            <a:ext cx="1295400" cy="1296900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2" name="Shape 222"/>
          <p:cNvGrpSpPr/>
          <p:nvPr/>
        </p:nvGrpSpPr>
        <p:grpSpPr>
          <a:xfrm>
            <a:off x="3848068" y="2492320"/>
            <a:ext cx="1457136" cy="1457136"/>
            <a:chOff x="938253" y="1655860"/>
            <a:chExt cx="1198499" cy="1198500"/>
          </a:xfrm>
        </p:grpSpPr>
        <p:sp>
          <p:nvSpPr>
            <p:cNvPr id="223" name="Shape 223"/>
            <p:cNvSpPr/>
            <p:nvPr/>
          </p:nvSpPr>
          <p:spPr>
            <a:xfrm>
              <a:off x="938253" y="1655860"/>
              <a:ext cx="1198499" cy="1198500"/>
            </a:xfrm>
            <a:prstGeom prst="pie">
              <a:avLst>
                <a:gd name="adj1" fmla="val 21549620"/>
                <a:gd name="adj2" fmla="val 16200000"/>
              </a:avLst>
            </a:prstGeom>
            <a:solidFill>
              <a:srgbClr val="3197E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1143000" y="2114058"/>
              <a:ext cx="258300" cy="1773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cs-CZ" sz="1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75%</a:t>
              </a:r>
            </a:p>
          </p:txBody>
        </p:sp>
      </p:grpSp>
      <p:sp>
        <p:nvSpPr>
          <p:cNvPr id="225" name="Shape 225"/>
          <p:cNvSpPr txBox="1"/>
          <p:nvPr/>
        </p:nvSpPr>
        <p:spPr>
          <a:xfrm>
            <a:off x="38875" y="575677"/>
            <a:ext cx="9001500" cy="180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84C9"/>
              </a:buClr>
              <a:buSzPct val="25000"/>
              <a:buFont typeface="Calibri"/>
              <a:buNone/>
            </a:pPr>
            <a:r>
              <a:rPr lang="cs-CZ" sz="3600" b="0" i="0" u="none" strike="noStrike" cap="none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3 ze 4 Čechů, kteří si dávají novoroční předsevzetí, chtějí zlepšit svoji finanční situaci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84C9"/>
              </a:buClr>
              <a:buFont typeface="Arial"/>
              <a:buNone/>
            </a:pPr>
            <a:endParaRPr sz="3600" b="0" i="0" u="none" strike="noStrike" cap="none">
              <a:solidFill>
                <a:srgbClr val="3484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2599125" y="5429264"/>
            <a:ext cx="3945600" cy="5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</a:pPr>
            <a:endParaRPr sz="14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Shape 227"/>
          <p:cNvGrpSpPr/>
          <p:nvPr/>
        </p:nvGrpSpPr>
        <p:grpSpPr>
          <a:xfrm>
            <a:off x="1134870" y="4508632"/>
            <a:ext cx="6441411" cy="498854"/>
            <a:chOff x="3079664" y="3409948"/>
            <a:chExt cx="1131918" cy="168600"/>
          </a:xfrm>
        </p:grpSpPr>
        <p:sp>
          <p:nvSpPr>
            <p:cNvPr id="228" name="Shape 228"/>
            <p:cNvSpPr/>
            <p:nvPr/>
          </p:nvSpPr>
          <p:spPr>
            <a:xfrm>
              <a:off x="3079664" y="3409948"/>
              <a:ext cx="325200" cy="1686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1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9" name="Shape 229"/>
            <p:cNvGrpSpPr/>
            <p:nvPr/>
          </p:nvGrpSpPr>
          <p:grpSpPr>
            <a:xfrm>
              <a:off x="3636618" y="3409948"/>
              <a:ext cx="574964" cy="168600"/>
              <a:chOff x="4562142" y="3265017"/>
              <a:chExt cx="574964" cy="168600"/>
            </a:xfrm>
          </p:grpSpPr>
          <p:sp>
            <p:nvSpPr>
              <p:cNvPr id="230" name="Shape 230"/>
              <p:cNvSpPr/>
              <p:nvPr/>
            </p:nvSpPr>
            <p:spPr>
              <a:xfrm>
                <a:off x="4562142" y="3285585"/>
                <a:ext cx="114300" cy="114000"/>
              </a:xfrm>
              <a:prstGeom prst="roundRect">
                <a:avLst>
                  <a:gd name="adj" fmla="val 16667"/>
                </a:avLst>
              </a:prstGeom>
              <a:solidFill>
                <a:srgbClr val="3197E0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b="0" i="0" u="none" strike="noStrike" cap="none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Shape 231"/>
              <p:cNvSpPr/>
              <p:nvPr/>
            </p:nvSpPr>
            <p:spPr>
              <a:xfrm>
                <a:off x="4746207" y="3265017"/>
                <a:ext cx="390900" cy="16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7F7F"/>
                  </a:buClr>
                  <a:buSzPct val="25000"/>
                  <a:buFont typeface="Calibri"/>
                  <a:buNone/>
                </a:pPr>
                <a:r>
                  <a:rPr lang="cs-CZ" sz="1100" b="1" i="0" u="none" strike="noStrike" cap="none">
                    <a:solidFill>
                      <a:srgbClr val="7F7F7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Chce zlepšit finanční situaci</a:t>
                </a:r>
              </a:p>
            </p:txBody>
          </p:sp>
        </p:grpSp>
      </p:grpSp>
      <p:sp>
        <p:nvSpPr>
          <p:cNvPr id="232" name="Shape 232"/>
          <p:cNvSpPr/>
          <p:nvPr/>
        </p:nvSpPr>
        <p:spPr>
          <a:xfrm>
            <a:off x="1134782" y="5298357"/>
            <a:ext cx="68097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ct val="25000"/>
              <a:buFont typeface="Source Sans Pro"/>
              <a:buNone/>
            </a:pPr>
            <a:r>
              <a:rPr lang="cs-CZ" sz="1400" b="1" i="0" u="none" strike="noStrike" cap="none">
                <a:solidFill>
                  <a:srgbClr val="45454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Zdroj:</a:t>
            </a:r>
            <a:r>
              <a:rPr lang="cs-CZ" sz="1400" b="0" i="0" u="none" strike="noStrike" cap="none">
                <a:solidFill>
                  <a:srgbClr val="45454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průzkumu ING Bank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14. 2. 2016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0" y="148393"/>
            <a:ext cx="9001500" cy="1044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84C9"/>
              </a:buClr>
              <a:buSzPct val="25000"/>
              <a:buFont typeface="Calibri"/>
              <a:buNone/>
            </a:pPr>
            <a:r>
              <a:rPr lang="cs-CZ" sz="3600" b="0" i="0" u="none" strike="noStrike" cap="none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7 zlatých pravidel finanční gramotnosti (principy, které se studenti učí hrou) </a:t>
            </a:r>
            <a:br>
              <a:rPr lang="cs-CZ" sz="3600" b="0" i="0" u="none" strike="noStrike" cap="none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cs-CZ" sz="3600" b="0" i="0" u="none" strike="noStrike" cap="none">
              <a:solidFill>
                <a:srgbClr val="3484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2599125" y="5429264"/>
            <a:ext cx="3945600" cy="5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</a:pPr>
            <a:endParaRPr sz="14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945675" y="1827526"/>
            <a:ext cx="7252500" cy="4974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cs-CZ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 – 40 let</a:t>
            </a:r>
          </a:p>
          <a:p>
            <a:pPr marL="4572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Vytvořte si rezervu (6 x nutné výdaje)</a:t>
            </a:r>
          </a:p>
          <a:p>
            <a:pPr marL="4572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Zbavte se špatných dluhů (kreditky a spotřebitelský úvěr)</a:t>
            </a:r>
          </a:p>
          <a:p>
            <a:pPr marL="4572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Dobře a levně se pojistěte</a:t>
            </a:r>
            <a:b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rizikové životní pojištění (s klesající pojistnou částkou)</a:t>
            </a:r>
            <a:b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pojištění invalidity (nemocí i úrazem)</a:t>
            </a:r>
            <a:b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pojištění majetku a odpovědnosti    	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Kupte nemovitost, když je hypotéka levnější než nájem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Investujte do Akciových fondů	</a:t>
            </a:r>
            <a:b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cs-CZ"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cs-CZ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 – 50 let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Nezapomínejte na Dluhopisové fondy = DIVERZIFIKUJTE!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cs-CZ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– 60 let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cs-CZ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Ke konci hry redukujte akciové fondy</a:t>
            </a: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cs-CZ" sz="2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cs-CZ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r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14. 2. 2016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cs-CZ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561770" y="-162531"/>
            <a:ext cx="7600200" cy="180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84C9"/>
              </a:buClr>
              <a:buSzPct val="25000"/>
              <a:buFont typeface="Calibri"/>
              <a:buNone/>
            </a:pPr>
            <a:r>
              <a:rPr lang="cs-CZ" sz="3600" b="0" i="0" u="none" strike="noStrike" cap="none">
                <a:solidFill>
                  <a:srgbClr val="3484C9"/>
                </a:solidFill>
                <a:latin typeface="Calibri"/>
                <a:ea typeface="Calibri"/>
                <a:cs typeface="Calibri"/>
                <a:sym typeface="Calibri"/>
              </a:rPr>
              <a:t>Jak se zlepšují studenti v „praktických“ znalostech finanční gramotnosti 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2599125" y="5429264"/>
            <a:ext cx="3945600" cy="5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Calibri"/>
              <a:buNone/>
            </a:pPr>
            <a:endParaRPr sz="1400" b="0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895" y="1464833"/>
            <a:ext cx="8136900" cy="446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1983" y="1608849"/>
            <a:ext cx="5462100" cy="164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/>
          <p:nvPr/>
        </p:nvSpPr>
        <p:spPr>
          <a:xfrm>
            <a:off x="828695" y="5929328"/>
            <a:ext cx="70665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ct val="25000"/>
              <a:buFont typeface="Source Sans Pro"/>
              <a:buNone/>
            </a:pPr>
            <a:r>
              <a:rPr lang="cs-CZ" sz="1400" b="1" i="0" u="none" strike="noStrike" cap="none">
                <a:solidFill>
                  <a:srgbClr val="45454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Zdroj:</a:t>
            </a:r>
            <a:r>
              <a:rPr lang="cs-CZ" sz="1400" b="0" i="0" u="none" strike="noStrike" cap="none">
                <a:solidFill>
                  <a:srgbClr val="45454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data KFP z měření pilotního projektu (12 škol, 996 studentů ve věku 12 – 20 let)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Office PowerPoint</Application>
  <PresentationFormat>Předvádění na obrazovce (4:3)</PresentationFormat>
  <Paragraphs>126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Source Sans Pro</vt:lpstr>
      <vt:lpstr>Calibri</vt:lpstr>
      <vt:lpstr>Motiv sady Office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Hlaváček Radek (MHMP, SE2)</dc:creator>
  <cp:lastModifiedBy>Hlaváček Radek (MHMP, SE5)</cp:lastModifiedBy>
  <cp:revision>1</cp:revision>
  <dcterms:modified xsi:type="dcterms:W3CDTF">2016-03-09T15:55:55Z</dcterms:modified>
</cp:coreProperties>
</file>