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0"/>
  </p:notesMasterIdLst>
  <p:sldIdLst>
    <p:sldId id="256" r:id="rId2"/>
    <p:sldId id="272" r:id="rId3"/>
    <p:sldId id="321" r:id="rId4"/>
    <p:sldId id="320" r:id="rId5"/>
    <p:sldId id="327" r:id="rId6"/>
    <p:sldId id="318" r:id="rId7"/>
    <p:sldId id="325" r:id="rId8"/>
    <p:sldId id="319" r:id="rId9"/>
    <p:sldId id="324" r:id="rId10"/>
    <p:sldId id="326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9" r:id="rId22"/>
    <p:sldId id="340" r:id="rId23"/>
    <p:sldId id="317" r:id="rId24"/>
    <p:sldId id="302" r:id="rId25"/>
    <p:sldId id="300" r:id="rId26"/>
    <p:sldId id="341" r:id="rId27"/>
    <p:sldId id="342" r:id="rId28"/>
    <p:sldId id="292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9933"/>
    <a:srgbClr val="0000FF"/>
    <a:srgbClr val="CC3300"/>
    <a:srgbClr val="00FF00"/>
    <a:srgbClr val="FF9900"/>
    <a:srgbClr val="FF99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13" autoAdjust="0"/>
  </p:normalViewPr>
  <p:slideViewPr>
    <p:cSldViewPr>
      <p:cViewPr>
        <p:scale>
          <a:sx n="100" d="100"/>
          <a:sy n="100" d="100"/>
        </p:scale>
        <p:origin x="75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4272"/>
    </p:cViewPr>
  </p:sorterViewPr>
  <p:notesViewPr>
    <p:cSldViewPr>
      <p:cViewPr varScale="1">
        <p:scale>
          <a:sx n="71" d="100"/>
          <a:sy n="71" d="100"/>
        </p:scale>
        <p:origin x="1690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noProof="0" smtClean="0"/>
              <a:t>Klepnutím lze upravit styly předlohy textu.</a:t>
            </a:r>
          </a:p>
          <a:p>
            <a:pPr lvl="1"/>
            <a:r>
              <a:rPr lang="cs-CZ" altLang="cs-CZ" noProof="0" smtClean="0"/>
              <a:t>Druhá úroveň</a:t>
            </a:r>
          </a:p>
          <a:p>
            <a:pPr lvl="2"/>
            <a:r>
              <a:rPr lang="cs-CZ" altLang="cs-CZ" noProof="0" smtClean="0"/>
              <a:t>Třetí úroveň</a:t>
            </a:r>
          </a:p>
          <a:p>
            <a:pPr lvl="3"/>
            <a:r>
              <a:rPr lang="cs-CZ" altLang="cs-CZ" noProof="0" smtClean="0"/>
              <a:t>Čtvrtá úroveň</a:t>
            </a:r>
          </a:p>
          <a:p>
            <a:pPr lvl="4"/>
            <a:r>
              <a:rPr lang="cs-CZ" altLang="cs-CZ" noProof="0" smtClean="0"/>
              <a:t>Pátá úroveň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8F3CB30-18DC-4E19-958C-168A7B34A4D9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39281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3CB30-18DC-4E19-958C-168A7B34A4D9}" type="slidenum">
              <a:rPr lang="cs-CZ" altLang="cs-CZ" smtClean="0"/>
              <a:pPr>
                <a:defRPr/>
              </a:pPr>
              <a:t>4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56343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3CB30-18DC-4E19-958C-168A7B34A4D9}" type="slidenum">
              <a:rPr lang="cs-CZ" altLang="cs-CZ" smtClean="0"/>
              <a:pPr>
                <a:defRPr/>
              </a:pPr>
              <a:t>5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11169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aseline="0" dirty="0" smtClean="0">
                <a:solidFill>
                  <a:srgbClr val="0000FF"/>
                </a:solidFill>
              </a:rPr>
              <a:t>Modrá: JZ město, Záp. Město, Hor. Počernice-V. </a:t>
            </a:r>
            <a:r>
              <a:rPr lang="cs-CZ" baseline="0" dirty="0" smtClean="0">
                <a:solidFill>
                  <a:schemeClr val="accent2"/>
                </a:solidFill>
              </a:rPr>
              <a:t>Červená: Bubny, Kolbenova, Pod Bohdalcem + V Korytech, Nákl. n. Žižkov</a:t>
            </a:r>
            <a:endParaRPr lang="cs-CZ" baseline="0" dirty="0">
              <a:solidFill>
                <a:schemeClr val="accent2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8F3CB30-18DC-4E19-958C-168A7B34A4D9}" type="slidenum">
              <a:rPr lang="cs-CZ" altLang="cs-CZ" smtClean="0"/>
              <a:pPr>
                <a:defRPr/>
              </a:pPr>
              <a:t>19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18170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57200" y="2363788"/>
            <a:ext cx="8153400" cy="1600200"/>
            <a:chOff x="288" y="1489"/>
            <a:chExt cx="5136" cy="1008"/>
          </a:xfrm>
        </p:grpSpPr>
        <p:sp>
          <p:nvSpPr>
            <p:cNvPr id="5" name="Arc 3"/>
            <p:cNvSpPr>
              <a:spLocks/>
            </p:cNvSpPr>
            <p:nvPr/>
          </p:nvSpPr>
          <p:spPr bwMode="invGray">
            <a:xfrm>
              <a:off x="3595" y="1489"/>
              <a:ext cx="1829" cy="1008"/>
            </a:xfrm>
            <a:custGeom>
              <a:avLst/>
              <a:gdLst>
                <a:gd name="T0" fmla="*/ 2 w 21912"/>
                <a:gd name="T1" fmla="*/ 0 h 43200"/>
                <a:gd name="T2" fmla="*/ 0 w 21912"/>
                <a:gd name="T3" fmla="*/ 24 h 43200"/>
                <a:gd name="T4" fmla="*/ 2 w 21912"/>
                <a:gd name="T5" fmla="*/ 12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0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0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lnTo>
                    <a:pt x="3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invGray">
            <a:xfrm>
              <a:off x="3548" y="1593"/>
              <a:ext cx="1831" cy="800"/>
            </a:xfrm>
            <a:custGeom>
              <a:avLst/>
              <a:gdLst>
                <a:gd name="T0" fmla="*/ 2 w 21924"/>
                <a:gd name="T1" fmla="*/ 0 h 43200"/>
                <a:gd name="T2" fmla="*/ 0 w 21924"/>
                <a:gd name="T3" fmla="*/ 15 h 43200"/>
                <a:gd name="T4" fmla="*/ 2 w 21924"/>
                <a:gd name="T5" fmla="*/ 7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0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0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lnTo>
                    <a:pt x="31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7" name="Arc 5"/>
            <p:cNvSpPr>
              <a:spLocks/>
            </p:cNvSpPr>
            <p:nvPr/>
          </p:nvSpPr>
          <p:spPr bwMode="invGray">
            <a:xfrm>
              <a:off x="3521" y="1732"/>
              <a:ext cx="1830" cy="522"/>
            </a:xfrm>
            <a:custGeom>
              <a:avLst/>
              <a:gdLst>
                <a:gd name="T0" fmla="*/ 2 w 21925"/>
                <a:gd name="T1" fmla="*/ 0 h 43200"/>
                <a:gd name="T2" fmla="*/ 0 w 21925"/>
                <a:gd name="T3" fmla="*/ 6 h 43200"/>
                <a:gd name="T4" fmla="*/ 2 w 21925"/>
                <a:gd name="T5" fmla="*/ 3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0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0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lnTo>
                    <a:pt x="313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invGray">
            <a:xfrm>
              <a:off x="288" y="1940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cs-CZ" altLang="cs-CZ" smtClean="0"/>
            </a:p>
          </p:txBody>
        </p:sp>
      </p:grpSp>
      <p:sp>
        <p:nvSpPr>
          <p:cNvPr id="5325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cs-CZ" altLang="cs-CZ" noProof="0" smtClean="0"/>
              <a:t>Klepnutím lze upravit styl předlohy nadpisů.</a:t>
            </a:r>
          </a:p>
        </p:txBody>
      </p:sp>
      <p:sp>
        <p:nvSpPr>
          <p:cNvPr id="53256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cs-CZ" altLang="cs-CZ" noProof="0" smtClean="0"/>
              <a:t>Klepnutím lze upravit styl předlohy podnadpisů.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620C5-6F99-42A9-ADC3-FB043E8A744D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70806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8F96A-C3A7-4966-AEA2-EB99EDCD55CA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6347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9120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9120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8B2FB-7FC0-4D7E-A26D-86C84ACD58B4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72340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Nadpis a 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abulku 2"/>
          <p:cNvSpPr>
            <a:spLocks noGrp="1"/>
          </p:cNvSpPr>
          <p:nvPr>
            <p:ph type="tbl" idx="1"/>
          </p:nvPr>
        </p:nvSpPr>
        <p:spPr>
          <a:xfrm>
            <a:off x="685800" y="2057400"/>
            <a:ext cx="7772400" cy="4114800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0E418-5683-444B-8166-A69746B85C87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5376280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685800" y="381000"/>
            <a:ext cx="7772400" cy="57912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0F3897-D66E-4E62-8B8A-B047410011F1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3690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8182FE-A166-4DF6-B966-CB47DB2C7A0A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15200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1D096-9A8D-4679-AEDE-81DA76B0191D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32226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2A694-BB7B-45E7-9DF5-AD379E8205A6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38382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98B50-45AA-4273-A881-1B84A77635CF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77300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EC1EE-A031-421D-B7A1-91DAC56F174D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8145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21B5F-28F6-4AE6-B5BB-CB35DC716D5C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82313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AC710-DC6F-4463-91FC-2C80019E9683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65816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C16DB-5767-430A-9FBC-7F8C7028040E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455365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57200" y="992188"/>
            <a:ext cx="8153400" cy="1600200"/>
            <a:chOff x="288" y="625"/>
            <a:chExt cx="5136" cy="1008"/>
          </a:xfrm>
        </p:grpSpPr>
        <p:sp>
          <p:nvSpPr>
            <p:cNvPr id="1032" name="Arc 3"/>
            <p:cNvSpPr>
              <a:spLocks/>
            </p:cNvSpPr>
            <p:nvPr/>
          </p:nvSpPr>
          <p:spPr bwMode="invGray">
            <a:xfrm>
              <a:off x="3595" y="625"/>
              <a:ext cx="1829" cy="1008"/>
            </a:xfrm>
            <a:custGeom>
              <a:avLst/>
              <a:gdLst>
                <a:gd name="T0" fmla="*/ 2 w 21912"/>
                <a:gd name="T1" fmla="*/ 0 h 43200"/>
                <a:gd name="T2" fmla="*/ 0 w 21912"/>
                <a:gd name="T3" fmla="*/ 24 h 43200"/>
                <a:gd name="T4" fmla="*/ 2 w 21912"/>
                <a:gd name="T5" fmla="*/ 12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0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0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lnTo>
                    <a:pt x="3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033" name="Arc 4"/>
            <p:cNvSpPr>
              <a:spLocks/>
            </p:cNvSpPr>
            <p:nvPr/>
          </p:nvSpPr>
          <p:spPr bwMode="invGray">
            <a:xfrm>
              <a:off x="3548" y="729"/>
              <a:ext cx="1831" cy="800"/>
            </a:xfrm>
            <a:custGeom>
              <a:avLst/>
              <a:gdLst>
                <a:gd name="T0" fmla="*/ 2 w 21924"/>
                <a:gd name="T1" fmla="*/ 0 h 43200"/>
                <a:gd name="T2" fmla="*/ 0 w 21924"/>
                <a:gd name="T3" fmla="*/ 15 h 43200"/>
                <a:gd name="T4" fmla="*/ 2 w 21924"/>
                <a:gd name="T5" fmla="*/ 7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0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0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lnTo>
                    <a:pt x="31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034" name="Arc 5"/>
            <p:cNvSpPr>
              <a:spLocks/>
            </p:cNvSpPr>
            <p:nvPr/>
          </p:nvSpPr>
          <p:spPr bwMode="invGray">
            <a:xfrm>
              <a:off x="3521" y="868"/>
              <a:ext cx="1830" cy="522"/>
            </a:xfrm>
            <a:custGeom>
              <a:avLst/>
              <a:gdLst>
                <a:gd name="T0" fmla="*/ 2 w 21925"/>
                <a:gd name="T1" fmla="*/ 0 h 43200"/>
                <a:gd name="T2" fmla="*/ 0 w 21925"/>
                <a:gd name="T3" fmla="*/ 6 h 43200"/>
                <a:gd name="T4" fmla="*/ 2 w 21925"/>
                <a:gd name="T5" fmla="*/ 3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0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0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lnTo>
                    <a:pt x="313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1035" name="AutoShape 6"/>
            <p:cNvSpPr>
              <a:spLocks noChangeArrowheads="1"/>
            </p:cNvSpPr>
            <p:nvPr/>
          </p:nvSpPr>
          <p:spPr bwMode="invGray">
            <a:xfrm>
              <a:off x="288" y="1076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cs-CZ" altLang="cs-CZ" smtClean="0"/>
            </a:p>
          </p:txBody>
        </p:sp>
      </p:grpSp>
      <p:sp>
        <p:nvSpPr>
          <p:cNvPr id="10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 předlohy nadpisů.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 smtClean="0"/>
              <a:t>Klepnutím lze upravit styly předlohy textu.</a:t>
            </a:r>
          </a:p>
          <a:p>
            <a:pPr lvl="1"/>
            <a:r>
              <a:rPr lang="cs-CZ" altLang="cs-CZ" smtClean="0"/>
              <a:t>Druhá úroveň</a:t>
            </a:r>
          </a:p>
          <a:p>
            <a:pPr lvl="2"/>
            <a:r>
              <a:rPr lang="cs-CZ" altLang="cs-CZ" smtClean="0"/>
              <a:t>Třetí úroveň</a:t>
            </a:r>
          </a:p>
          <a:p>
            <a:pPr lvl="3"/>
            <a:r>
              <a:rPr lang="cs-CZ" altLang="cs-CZ" smtClean="0"/>
              <a:t>Čtvrtá úroveň</a:t>
            </a:r>
          </a:p>
          <a:p>
            <a:pPr lvl="4"/>
            <a:r>
              <a:rPr lang="cs-CZ" altLang="cs-CZ" smtClean="0"/>
              <a:t>Pátá úroveň</a:t>
            </a:r>
          </a:p>
        </p:txBody>
      </p:sp>
      <p:sp>
        <p:nvSpPr>
          <p:cNvPr id="522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22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cs-CZ" altLang="cs-CZ"/>
          </a:p>
        </p:txBody>
      </p:sp>
      <p:sp>
        <p:nvSpPr>
          <p:cNvPr id="522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432D2F1F-9A8D-4F78-89E0-2018026E451C}" type="slidenum">
              <a:rPr lang="cs-CZ" altLang="cs-CZ"/>
              <a:pPr>
                <a:defRPr/>
              </a:pPr>
              <a:t>‹#›</a:t>
            </a:fld>
            <a:endParaRPr lang="cs-CZ" altLang="cs-CZ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2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 i="1" kern="12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915400" cy="2958616"/>
          </a:xfrm>
        </p:spPr>
        <p:txBody>
          <a:bodyPr anchor="t"/>
          <a:lstStyle/>
          <a:p>
            <a:pPr algn="ctr" eaLnBrk="1" hangingPunct="1"/>
            <a:r>
              <a:rPr lang="cs-CZ" altLang="cs-CZ" sz="2800" b="1" i="0" dirty="0" smtClean="0">
                <a:solidFill>
                  <a:schemeClr val="tx1"/>
                </a:solidFill>
              </a:rPr>
              <a:t>VYHODNOCENÍ VLIVŮ ÚP HL. M. PRAHY (METROPOLITNÍ PLÁN)</a:t>
            </a:r>
            <a:br>
              <a:rPr lang="cs-CZ" altLang="cs-CZ" sz="2800" b="1" i="0" dirty="0" smtClean="0">
                <a:solidFill>
                  <a:schemeClr val="tx1"/>
                </a:solidFill>
              </a:rPr>
            </a:br>
            <a:r>
              <a:rPr lang="cs-CZ" altLang="cs-CZ" sz="2800" b="1" i="0" dirty="0" smtClean="0">
                <a:solidFill>
                  <a:schemeClr val="tx1"/>
                </a:solidFill>
              </a:rPr>
              <a:t>NA UDRŽITELNÝ ROZVOJ ÚZEMÍ</a:t>
            </a:r>
            <a:r>
              <a:rPr lang="cs-CZ" altLang="cs-CZ" sz="2400" b="1" i="0" dirty="0" smtClean="0">
                <a:solidFill>
                  <a:schemeClr val="tx1"/>
                </a:solidFill>
              </a:rPr>
              <a:t/>
            </a:r>
            <a:br>
              <a:rPr lang="cs-CZ" altLang="cs-CZ" sz="2400" b="1" i="0" dirty="0" smtClean="0">
                <a:solidFill>
                  <a:schemeClr val="tx1"/>
                </a:solidFill>
              </a:rPr>
            </a:br>
            <a:r>
              <a:rPr lang="cs-CZ" altLang="cs-CZ" sz="2400" b="1" i="0" dirty="0" smtClean="0">
                <a:solidFill>
                  <a:schemeClr val="tx1"/>
                </a:solidFill>
              </a:rPr>
              <a:t/>
            </a:r>
            <a:br>
              <a:rPr lang="cs-CZ" altLang="cs-CZ" sz="2400" b="1" i="0" dirty="0" smtClean="0">
                <a:solidFill>
                  <a:schemeClr val="tx1"/>
                </a:solidFill>
              </a:rPr>
            </a:br>
            <a:r>
              <a:rPr lang="cs-CZ" altLang="cs-CZ" sz="2400" i="0" dirty="0" smtClean="0">
                <a:solidFill>
                  <a:schemeClr val="tx1"/>
                </a:solidFill>
              </a:rPr>
              <a:t>k projednání dle § 50 stavebního zákona</a:t>
            </a:r>
            <a:br>
              <a:rPr lang="cs-CZ" altLang="cs-CZ" sz="2400" i="0" dirty="0" smtClean="0">
                <a:solidFill>
                  <a:schemeClr val="tx1"/>
                </a:solidFill>
              </a:rPr>
            </a:br>
            <a:r>
              <a:rPr lang="cs-CZ" altLang="cs-CZ" sz="2400" i="0" dirty="0">
                <a:solidFill>
                  <a:schemeClr val="tx1"/>
                </a:solidFill>
              </a:rPr>
              <a:t/>
            </a:r>
            <a:br>
              <a:rPr lang="cs-CZ" altLang="cs-CZ" sz="2400" i="0" dirty="0">
                <a:solidFill>
                  <a:schemeClr val="tx1"/>
                </a:solidFill>
              </a:rPr>
            </a:br>
            <a:r>
              <a:rPr lang="cs-CZ" altLang="cs-CZ" sz="2400" i="0" dirty="0" smtClean="0">
                <a:solidFill>
                  <a:schemeClr val="tx1"/>
                </a:solidFill>
              </a:rPr>
              <a:t>II. Vlivy na životní prostředí - závěry</a:t>
            </a:r>
            <a:endParaRPr lang="cs-CZ" altLang="cs-CZ" sz="2000" i="0" dirty="0" smtClean="0"/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67743" y="3429000"/>
            <a:ext cx="4032449" cy="1944688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cs-CZ" altLang="cs-CZ" sz="2000" dirty="0" smtClean="0"/>
          </a:p>
          <a:p>
            <a:pPr algn="ctr" eaLnBrk="1" hangingPunct="1">
              <a:buFontTx/>
              <a:buNone/>
            </a:pPr>
            <a:endParaRPr lang="cs-CZ" altLang="cs-CZ" sz="2000" dirty="0" smtClean="0"/>
          </a:p>
        </p:txBody>
      </p:sp>
      <p:pic>
        <p:nvPicPr>
          <p:cNvPr id="4100" name="Picture 10" descr="logo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3848" y="3698913"/>
            <a:ext cx="2480252" cy="14044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01" name="Rectangle 11"/>
          <p:cNvSpPr>
            <a:spLocks noChangeArrowheads="1"/>
          </p:cNvSpPr>
          <p:nvPr/>
        </p:nvSpPr>
        <p:spPr bwMode="auto">
          <a:xfrm>
            <a:off x="107950" y="5192713"/>
            <a:ext cx="9001125" cy="1331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15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cs-CZ" altLang="cs-CZ" sz="2400"/>
              <a:t>Atelier T-plan, s.r.o.</a:t>
            </a:r>
          </a:p>
          <a:p>
            <a:pPr algn="ctr" eaLnBrk="1" hangingPunct="1">
              <a:spcBef>
                <a:spcPts val="6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cs-CZ" altLang="cs-CZ" sz="2400"/>
              <a:t>Na Šachtě 497/9, 170 00 Praha 7 – Holešovice</a:t>
            </a:r>
          </a:p>
          <a:p>
            <a:pPr algn="ctr" eaLnBrk="1" hangingPunct="1">
              <a:spcBef>
                <a:spcPct val="15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cs-CZ" altLang="cs-CZ" sz="2400"/>
              <a:t>27. 06. 2018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42950"/>
            <a:ext cx="8928992" cy="792088"/>
          </a:xfrm>
        </p:spPr>
        <p:txBody>
          <a:bodyPr anchor="t"/>
          <a:lstStyle/>
          <a:p>
            <a:pPr algn="ctr"/>
            <a:r>
              <a:rPr lang="cs-CZ" altLang="cs-CZ" sz="2000" b="1" i="0" dirty="0" smtClean="0">
                <a:solidFill>
                  <a:schemeClr val="tx1"/>
                </a:solidFill>
              </a:rPr>
              <a:t>Požadavky </a:t>
            </a:r>
            <a:r>
              <a:rPr lang="cs-CZ" altLang="cs-CZ" sz="2000" b="1" i="0" dirty="0">
                <a:solidFill>
                  <a:schemeClr val="tx1"/>
                </a:solidFill>
              </a:rPr>
              <a:t>na rozhodování ve vymezených plochách </a:t>
            </a:r>
            <a:r>
              <a:rPr lang="cs-CZ" altLang="cs-CZ" sz="2000" b="1" i="0" dirty="0" smtClean="0">
                <a:solidFill>
                  <a:schemeClr val="tx1"/>
                </a:solidFill>
              </a:rPr>
              <a:t> </a:t>
            </a:r>
            <a:br>
              <a:rPr lang="cs-CZ" altLang="cs-CZ" sz="2000" b="1" i="0" dirty="0" smtClean="0">
                <a:solidFill>
                  <a:schemeClr val="tx1"/>
                </a:solidFill>
              </a:rPr>
            </a:br>
            <a:r>
              <a:rPr lang="cs-CZ" altLang="cs-CZ" sz="2000" b="1" i="0" dirty="0" smtClean="0">
                <a:solidFill>
                  <a:schemeClr val="accent1"/>
                </a:solidFill>
              </a:rPr>
              <a:t>Společné </a:t>
            </a:r>
            <a:r>
              <a:rPr lang="cs-CZ" altLang="cs-CZ" sz="2000" b="1" i="0" dirty="0">
                <a:solidFill>
                  <a:schemeClr val="accent1"/>
                </a:solidFill>
              </a:rPr>
              <a:t>požadavky </a:t>
            </a:r>
            <a:r>
              <a:rPr lang="cs-CZ" altLang="cs-CZ" sz="2000" b="1" i="0" dirty="0" smtClean="0">
                <a:solidFill>
                  <a:schemeClr val="accent1"/>
                </a:solidFill>
              </a:rPr>
              <a:t>(3)</a:t>
            </a:r>
            <a:endParaRPr lang="cs-CZ" sz="2000" dirty="0"/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-19020" y="949896"/>
            <a:ext cx="9144000" cy="5877272"/>
          </a:xfrm>
        </p:spPr>
        <p:txBody>
          <a:bodyPr anchor="t"/>
          <a:lstStyle/>
          <a:p>
            <a:pPr marL="342900" lvl="1" indent="-342900" algn="just">
              <a:spcBef>
                <a:spcPts val="600"/>
              </a:spcBef>
              <a:buClr>
                <a:schemeClr val="accent1"/>
              </a:buClr>
              <a:buFont typeface="+mj-lt"/>
              <a:buAutoNum type="arabicPeriod" startAt="3"/>
            </a:pPr>
            <a:r>
              <a:rPr lang="cs-CZ" sz="1600" dirty="0" smtClean="0"/>
              <a:t>Pro </a:t>
            </a:r>
            <a:r>
              <a:rPr lang="cs-CZ" sz="1600" dirty="0"/>
              <a:t>vymezené plochy významných staveb silniční infrastruktury  při upřesňování trasy a polohy mimoúrovňových křižovatek a v rámci navazujících nástrojů územního plánování uplatnit požadavky:</a:t>
            </a:r>
          </a:p>
          <a:p>
            <a:pPr marL="742950" lvl="2" indent="-342900" algn="just">
              <a:spcBef>
                <a:spcPts val="600"/>
              </a:spcBef>
              <a:buClr>
                <a:schemeClr val="accent1"/>
              </a:buClr>
              <a:buFont typeface="+mj-lt"/>
              <a:buAutoNum type="alphaLcParenR"/>
            </a:pPr>
            <a:r>
              <a:rPr lang="cs-CZ" sz="1600" dirty="0" smtClean="0"/>
              <a:t>na </a:t>
            </a:r>
            <a:r>
              <a:rPr lang="cs-CZ" sz="1600" dirty="0"/>
              <a:t>minimalizaci vlivů imisí </a:t>
            </a:r>
            <a:r>
              <a:rPr lang="cs-CZ" sz="1600" dirty="0">
                <a:solidFill>
                  <a:srgbClr val="66FFFF"/>
                </a:solidFill>
              </a:rPr>
              <a:t>na kvalitu obytného prostředí</a:t>
            </a:r>
            <a:r>
              <a:rPr lang="cs-CZ" sz="1600" dirty="0"/>
              <a:t>; za tímto účelem:</a:t>
            </a:r>
          </a:p>
          <a:p>
            <a:pPr marL="1200150" lvl="3" indent="-342900" algn="just">
              <a:spcBef>
                <a:spcPts val="600"/>
              </a:spcBef>
              <a:buClr>
                <a:schemeClr val="accent1"/>
              </a:buClr>
              <a:buFont typeface="+mj-lt"/>
              <a:buAutoNum type="romanLcPeriod"/>
            </a:pPr>
            <a:r>
              <a:rPr lang="cs-CZ" sz="1600" dirty="0" smtClean="0"/>
              <a:t>v  </a:t>
            </a:r>
            <a:r>
              <a:rPr lang="cs-CZ" sz="1600" dirty="0"/>
              <a:t>úsecích s prokázanými vlivy (viz dále) zajistit územní podmínky pro </a:t>
            </a:r>
            <a:r>
              <a:rPr lang="cs-CZ" sz="1600" dirty="0" smtClean="0"/>
              <a:t>realizaci </a:t>
            </a:r>
            <a:r>
              <a:rPr lang="cs-CZ" sz="1600" dirty="0"/>
              <a:t>nezbytných ochranných opatření ke snížení jejích imisních </a:t>
            </a:r>
            <a:r>
              <a:rPr lang="cs-CZ" sz="1600" dirty="0" smtClean="0"/>
              <a:t>příspěvků </a:t>
            </a:r>
            <a:r>
              <a:rPr lang="cs-CZ" sz="1600" dirty="0"/>
              <a:t>(vegetační bariéry apod.);</a:t>
            </a:r>
          </a:p>
          <a:p>
            <a:pPr marL="1200150" lvl="3" indent="-342900" algn="just">
              <a:spcBef>
                <a:spcPts val="600"/>
              </a:spcBef>
              <a:buClr>
                <a:schemeClr val="accent1"/>
              </a:buClr>
              <a:buFont typeface="+mj-lt"/>
              <a:buAutoNum type="romanLcPeriod"/>
            </a:pPr>
            <a:r>
              <a:rPr lang="cs-CZ" sz="1600" dirty="0" smtClean="0"/>
              <a:t>neumisťovat </a:t>
            </a:r>
            <a:r>
              <a:rPr lang="cs-CZ" sz="1600" dirty="0"/>
              <a:t>emisně významná zařízení stavby (betonárny, obalovny, recyklační centra, stavební dvory apod.) do míst kontaktu s obytnou zá-stavbou.</a:t>
            </a:r>
          </a:p>
          <a:p>
            <a:pPr marL="742950" lvl="2" indent="-342900" algn="just">
              <a:spcBef>
                <a:spcPts val="600"/>
              </a:spcBef>
              <a:buClr>
                <a:schemeClr val="accent1"/>
              </a:buClr>
              <a:buFont typeface="+mj-lt"/>
              <a:buAutoNum type="alphaLcParenR"/>
            </a:pPr>
            <a:r>
              <a:rPr lang="cs-CZ" sz="1600" dirty="0" smtClean="0"/>
              <a:t>na </a:t>
            </a:r>
            <a:r>
              <a:rPr lang="cs-CZ" sz="1600" dirty="0"/>
              <a:t>minimalizaci vlivů </a:t>
            </a:r>
            <a:r>
              <a:rPr lang="cs-CZ" sz="1600" dirty="0">
                <a:solidFill>
                  <a:srgbClr val="66FFFF"/>
                </a:solidFill>
              </a:rPr>
              <a:t>na přírodní a krajinné hodnoty území</a:t>
            </a:r>
            <a:r>
              <a:rPr lang="cs-CZ" sz="1600" dirty="0"/>
              <a:t>, zejména pokud jde </a:t>
            </a:r>
            <a:r>
              <a:rPr lang="cs-CZ" sz="1600" dirty="0" smtClean="0"/>
              <a:t>zásahy </a:t>
            </a:r>
            <a:r>
              <a:rPr lang="cs-CZ" sz="1600" dirty="0"/>
              <a:t>do ploch ZCHÚ přírody, prvků ÚSES a VKP a o zachování prostupnosti </a:t>
            </a:r>
            <a:r>
              <a:rPr lang="cs-CZ" sz="1600" dirty="0" smtClean="0"/>
              <a:t>dotčeného </a:t>
            </a:r>
            <a:r>
              <a:rPr lang="cs-CZ" sz="1600" dirty="0"/>
              <a:t>území, přednostně v místech křížení s biokoridory ÚSES;</a:t>
            </a:r>
          </a:p>
          <a:p>
            <a:pPr marL="742950" lvl="2" indent="-342900" algn="just">
              <a:spcBef>
                <a:spcPts val="600"/>
              </a:spcBef>
              <a:buClr>
                <a:schemeClr val="accent1"/>
              </a:buClr>
              <a:buFont typeface="+mj-lt"/>
              <a:buAutoNum type="alphaLcParenR"/>
            </a:pPr>
            <a:r>
              <a:rPr lang="cs-CZ" sz="1600" dirty="0" smtClean="0"/>
              <a:t>na </a:t>
            </a:r>
            <a:r>
              <a:rPr lang="cs-CZ" sz="1600" dirty="0">
                <a:solidFill>
                  <a:srgbClr val="66FFFF"/>
                </a:solidFill>
              </a:rPr>
              <a:t>ochranu odtokových poměrů </a:t>
            </a:r>
            <a:r>
              <a:rPr lang="cs-CZ" sz="1600" dirty="0"/>
              <a:t>při křížení vodních toků;</a:t>
            </a:r>
          </a:p>
          <a:p>
            <a:pPr marL="742950" lvl="2" indent="-342900" algn="just">
              <a:spcBef>
                <a:spcPts val="600"/>
              </a:spcBef>
              <a:buClr>
                <a:schemeClr val="accent1"/>
              </a:buClr>
              <a:buFont typeface="+mj-lt"/>
              <a:buAutoNum type="alphaLcParenR"/>
            </a:pPr>
            <a:r>
              <a:rPr lang="cs-CZ" sz="1600" dirty="0" smtClean="0"/>
              <a:t>na </a:t>
            </a:r>
            <a:r>
              <a:rPr lang="cs-CZ" sz="1600" dirty="0">
                <a:solidFill>
                  <a:srgbClr val="66FFFF"/>
                </a:solidFill>
              </a:rPr>
              <a:t>minimalizaci záborů ZPF </a:t>
            </a:r>
            <a:r>
              <a:rPr lang="cs-CZ" sz="1600" dirty="0"/>
              <a:t>zejména nejkvalitnějších půd I. a II. třídy ochrany; </a:t>
            </a:r>
            <a:r>
              <a:rPr lang="cs-CZ" sz="1600" u="sng" dirty="0"/>
              <a:t>toto opatření se neuplatní, pokud by tím došlo ke zhoršení vlivů předmětné stavby na obyvatelstvo a veřejné zdraví, na jevy obecné a zvláštní ochrany přírody ve smyslu zák. č. 114/1992 Sb., v platném znění nebo na režim a jakost povrchových a </a:t>
            </a:r>
            <a:r>
              <a:rPr lang="cs-CZ" sz="1600" u="sng" dirty="0" smtClean="0"/>
              <a:t>podzemních </a:t>
            </a:r>
            <a:r>
              <a:rPr lang="cs-CZ" sz="1600" u="sng" dirty="0"/>
              <a:t>vod;</a:t>
            </a:r>
          </a:p>
          <a:p>
            <a:pPr marL="742950" lvl="2" indent="-342900" algn="just">
              <a:spcBef>
                <a:spcPts val="600"/>
              </a:spcBef>
              <a:buClr>
                <a:schemeClr val="accent1"/>
              </a:buClr>
              <a:buFont typeface="+mj-lt"/>
              <a:buAutoNum type="alphaLcParenR"/>
            </a:pPr>
            <a:r>
              <a:rPr lang="cs-CZ" sz="1600" dirty="0" smtClean="0"/>
              <a:t>na </a:t>
            </a:r>
            <a:r>
              <a:rPr lang="cs-CZ" sz="1600" dirty="0">
                <a:solidFill>
                  <a:srgbClr val="66FFFF"/>
                </a:solidFill>
              </a:rPr>
              <a:t>zajištění prostupnosti území </a:t>
            </a:r>
            <a:r>
              <a:rPr lang="cs-CZ" sz="1600" dirty="0"/>
              <a:t>pro pěší a cyklisty a </a:t>
            </a:r>
            <a:r>
              <a:rPr lang="cs-CZ" sz="1600" dirty="0">
                <a:solidFill>
                  <a:srgbClr val="66FFFF"/>
                </a:solidFill>
              </a:rPr>
              <a:t>omezení negativních důsledků fragmentace krajiny</a:t>
            </a:r>
            <a:r>
              <a:rPr lang="cs-CZ" sz="1600" dirty="0"/>
              <a:t>, přednostně v místech křížení stávající cestní sítě</a:t>
            </a:r>
            <a:r>
              <a:rPr lang="cs-CZ" sz="1600" dirty="0" smtClean="0"/>
              <a:t>.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92107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080120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</a:rPr>
              <a:t>Požadavky na rozhodování ve vymezených plochách  </a:t>
            </a:r>
            <a:br>
              <a:rPr lang="cs-CZ" altLang="cs-CZ" sz="2400" b="1" i="0" dirty="0">
                <a:solidFill>
                  <a:schemeClr val="tx1"/>
                </a:solidFill>
              </a:rPr>
            </a:br>
            <a:r>
              <a:rPr lang="cs-CZ" altLang="cs-CZ" sz="2000" b="1" i="0" dirty="0" smtClean="0">
                <a:solidFill>
                  <a:schemeClr val="accent1"/>
                </a:solidFill>
              </a:rPr>
              <a:t>Specifické požadavky</a:t>
            </a:r>
            <a:r>
              <a:rPr lang="cs-CZ" altLang="cs-CZ" sz="2400" b="1" i="0" dirty="0" smtClean="0">
                <a:solidFill>
                  <a:schemeClr val="accent1"/>
                </a:solidFill>
              </a:rPr>
              <a:t/>
            </a:r>
            <a:br>
              <a:rPr lang="cs-CZ" altLang="cs-CZ" sz="2400" b="1" i="0" dirty="0" smtClean="0">
                <a:solidFill>
                  <a:schemeClr val="accent1"/>
                </a:solidFill>
              </a:rPr>
            </a:br>
            <a:r>
              <a:rPr lang="cs-CZ" sz="2000" i="0" dirty="0">
                <a:solidFill>
                  <a:srgbClr val="FF9933"/>
                </a:solidFill>
              </a:rPr>
              <a:t>Požadavky k minimalizaci vlivů na ovzduší a na zdraví </a:t>
            </a:r>
            <a:r>
              <a:rPr lang="cs-CZ" sz="2000" i="0" dirty="0" smtClean="0">
                <a:solidFill>
                  <a:srgbClr val="FF9933"/>
                </a:solidFill>
              </a:rPr>
              <a:t>obyvatel (1)</a:t>
            </a:r>
            <a:endParaRPr lang="cs-CZ" sz="2400" dirty="0">
              <a:solidFill>
                <a:srgbClr val="FF9933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700808"/>
            <a:ext cx="9036496" cy="4471392"/>
          </a:xfrm>
        </p:spPr>
        <p:txBody>
          <a:bodyPr/>
          <a:lstStyle/>
          <a:p>
            <a:pPr algn="just">
              <a:buClr>
                <a:schemeClr val="accent1"/>
              </a:buClr>
              <a:buFont typeface="+mj-lt"/>
              <a:buAutoNum type="arabicPeriod" startAt="4"/>
            </a:pPr>
            <a:r>
              <a:rPr lang="cs-CZ" sz="1800" dirty="0" smtClean="0"/>
              <a:t>V </a:t>
            </a:r>
            <a:r>
              <a:rPr lang="cs-CZ" sz="1800" dirty="0"/>
              <a:t>případě navrhovaných dopravních staveb:</a:t>
            </a:r>
          </a:p>
          <a:p>
            <a:pPr marL="800100" lvl="1" indent="-342900" algn="just">
              <a:buClr>
                <a:schemeClr val="accent1"/>
              </a:buClr>
              <a:buFont typeface="+mj-lt"/>
              <a:buAutoNum type="alphaLcParenR"/>
            </a:pPr>
            <a:r>
              <a:rPr lang="cs-CZ" sz="1800" dirty="0" smtClean="0"/>
              <a:t>610</a:t>
            </a:r>
            <a:r>
              <a:rPr lang="cs-CZ" sz="1800" dirty="0"/>
              <a:t>/-/49, Městský okruh Pelc-Tyrolka - Štěrboholská radiála</a:t>
            </a:r>
          </a:p>
          <a:p>
            <a:pPr marL="800100" lvl="1" indent="-342900" algn="just">
              <a:buClr>
                <a:schemeClr val="accent1"/>
              </a:buClr>
              <a:buFont typeface="+mj-lt"/>
              <a:buAutoNum type="alphaLcParenR"/>
            </a:pPr>
            <a:r>
              <a:rPr lang="cs-CZ" sz="1800" dirty="0" smtClean="0"/>
              <a:t>610</a:t>
            </a:r>
            <a:r>
              <a:rPr lang="cs-CZ" sz="1800" dirty="0"/>
              <a:t>/-/1 až 610/-/4, Pražský okruh (SOKP) </a:t>
            </a:r>
          </a:p>
          <a:p>
            <a:pPr marL="800100" lvl="1" indent="-342900" algn="just">
              <a:buClr>
                <a:schemeClr val="accent1"/>
              </a:buClr>
              <a:buFont typeface="+mj-lt"/>
              <a:buAutoNum type="alphaLcParenR"/>
            </a:pPr>
            <a:r>
              <a:rPr lang="cs-CZ" sz="1800" dirty="0" smtClean="0"/>
              <a:t>610</a:t>
            </a:r>
            <a:r>
              <a:rPr lang="cs-CZ" sz="1800" dirty="0"/>
              <a:t>/-/87, Přeložka silnice I/12 - Pražský okruh (SOKP) - hranice hl. m. Prahy</a:t>
            </a:r>
          </a:p>
          <a:p>
            <a:pPr marL="360000" indent="0" algn="just">
              <a:buClr>
                <a:schemeClr val="accent1"/>
              </a:buClr>
              <a:buNone/>
            </a:pPr>
            <a:r>
              <a:rPr lang="cs-CZ" sz="1800" dirty="0"/>
              <a:t>vytvořit územní podmínky pro prostorové oddělení obytné zástavby vegetační bariérou, </a:t>
            </a:r>
            <a:r>
              <a:rPr lang="cs-CZ" sz="1800" dirty="0" smtClean="0"/>
              <a:t>tvořenou </a:t>
            </a:r>
            <a:r>
              <a:rPr lang="cs-CZ" sz="1800" dirty="0"/>
              <a:t>dřevinami </a:t>
            </a:r>
            <a:r>
              <a:rPr lang="cs-CZ" sz="1800" dirty="0">
                <a:solidFill>
                  <a:srgbClr val="66FFFF"/>
                </a:solidFill>
              </a:rPr>
              <a:t>se zvýšenou schopností zachytávat prach. </a:t>
            </a:r>
            <a:endParaRPr lang="cs-CZ" sz="1800" dirty="0" smtClean="0">
              <a:solidFill>
                <a:srgbClr val="66FFFF"/>
              </a:solidFill>
            </a:endParaRPr>
          </a:p>
          <a:p>
            <a:pPr marL="360000" indent="0" algn="just">
              <a:buClr>
                <a:schemeClr val="accent1"/>
              </a:buClr>
              <a:buNone/>
            </a:pPr>
            <a:r>
              <a:rPr lang="cs-CZ" sz="1800" dirty="0" smtClean="0"/>
              <a:t>V </a:t>
            </a:r>
            <a:r>
              <a:rPr lang="cs-CZ" sz="1800" dirty="0"/>
              <a:t>případě, že v době </a:t>
            </a:r>
            <a:r>
              <a:rPr lang="cs-CZ" sz="1800" dirty="0" smtClean="0"/>
              <a:t>zprovoznění </a:t>
            </a:r>
            <a:r>
              <a:rPr lang="cs-CZ" sz="1800" dirty="0"/>
              <a:t>stavby budou platné limity v jejím okolí překročeny, nebo dojde k překročení v součtu s imisními příspěvky záměru, je nutno realizovat výsadby vegetace nebo jiná opatření </a:t>
            </a:r>
            <a:r>
              <a:rPr lang="cs-CZ" sz="1800" dirty="0">
                <a:solidFill>
                  <a:srgbClr val="66FFFF"/>
                </a:solidFill>
              </a:rPr>
              <a:t>v </a:t>
            </a:r>
            <a:r>
              <a:rPr lang="cs-CZ" sz="1800" dirty="0" smtClean="0">
                <a:solidFill>
                  <a:srgbClr val="66FFFF"/>
                </a:solidFill>
              </a:rPr>
              <a:t>takovém </a:t>
            </a:r>
            <a:r>
              <a:rPr lang="cs-CZ" sz="1800" dirty="0">
                <a:solidFill>
                  <a:srgbClr val="66FFFF"/>
                </a:solidFill>
              </a:rPr>
              <a:t>rozsahu, který zajistí snížení imisního příspěvku PM</a:t>
            </a:r>
            <a:r>
              <a:rPr lang="cs-CZ" sz="1800" baseline="-25000" dirty="0">
                <a:solidFill>
                  <a:srgbClr val="66FFFF"/>
                </a:solidFill>
              </a:rPr>
              <a:t>10</a:t>
            </a:r>
            <a:r>
              <a:rPr lang="cs-CZ" sz="1800" dirty="0">
                <a:solidFill>
                  <a:srgbClr val="66FFFF"/>
                </a:solidFill>
              </a:rPr>
              <a:t> v okrajové obytné zástavbě pod 1 % ročního imisního limitu.</a:t>
            </a:r>
          </a:p>
          <a:p>
            <a:pPr algn="just">
              <a:buClr>
                <a:schemeClr val="accent1"/>
              </a:buClr>
              <a:buFont typeface="+mj-lt"/>
              <a:buAutoNum type="arabicPeriod" startAt="4"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1754298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18" y="980728"/>
            <a:ext cx="4095750" cy="5600700"/>
          </a:xfrm>
          <a:prstGeom prst="rect">
            <a:avLst/>
          </a:prstGeom>
        </p:spPr>
      </p:pic>
      <p:sp>
        <p:nvSpPr>
          <p:cNvPr id="3" name="TextovéPole 2"/>
          <p:cNvSpPr txBox="1"/>
          <p:nvPr/>
        </p:nvSpPr>
        <p:spPr>
          <a:xfrm>
            <a:off x="-396552" y="116632"/>
            <a:ext cx="9361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610/-/49 MO Pelc-Tyrolka – Štěrboholská radiála 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4749883" y="1412776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dirty="0" smtClean="0"/>
              <a:t>Nový Zborov</a:t>
            </a:r>
          </a:p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n"/>
            </a:pPr>
            <a:endParaRPr lang="cs-CZ" dirty="0" smtClean="0"/>
          </a:p>
        </p:txBody>
      </p:sp>
      <p:cxnSp>
        <p:nvCxnSpPr>
          <p:cNvPr id="6" name="Přímá spojnice se šipkou 5"/>
          <p:cNvCxnSpPr/>
          <p:nvPr/>
        </p:nvCxnSpPr>
        <p:spPr bwMode="auto">
          <a:xfrm flipH="1">
            <a:off x="2155378" y="1622527"/>
            <a:ext cx="2520000" cy="0"/>
          </a:xfrm>
          <a:prstGeom prst="straightConnector1">
            <a:avLst/>
          </a:prstGeom>
          <a:solidFill>
            <a:schemeClr val="accent1"/>
          </a:solidFill>
          <a:ln w="50800" cap="flat" cmpd="sng" algn="ctr">
            <a:solidFill>
              <a:srgbClr val="0000FF"/>
            </a:solidFill>
            <a:prstDash val="solid"/>
            <a:round/>
            <a:headEnd type="none" w="sm" len="sm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Přímá spojnice se šipkou 9"/>
          <p:cNvCxnSpPr/>
          <p:nvPr/>
        </p:nvCxnSpPr>
        <p:spPr bwMode="auto">
          <a:xfrm flipH="1">
            <a:off x="2051720" y="3179385"/>
            <a:ext cx="2520000" cy="0"/>
          </a:xfrm>
          <a:prstGeom prst="straightConnector1">
            <a:avLst/>
          </a:prstGeom>
          <a:solidFill>
            <a:schemeClr val="accent1"/>
          </a:solidFill>
          <a:ln w="50800" cap="flat" cmpd="sng" algn="ctr">
            <a:solidFill>
              <a:srgbClr val="0000FF"/>
            </a:solidFill>
            <a:prstDash val="solid"/>
            <a:round/>
            <a:headEnd type="none" w="sm" len="sm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ovéPole 10"/>
          <p:cNvSpPr txBox="1"/>
          <p:nvPr/>
        </p:nvSpPr>
        <p:spPr>
          <a:xfrm>
            <a:off x="4749883" y="5965249"/>
            <a:ext cx="3062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dirty="0"/>
              <a:t>Kolonie V Rybníčkách</a:t>
            </a:r>
            <a:endParaRPr lang="cs-CZ" dirty="0"/>
          </a:p>
        </p:txBody>
      </p:sp>
      <p:sp>
        <p:nvSpPr>
          <p:cNvPr id="14" name="Obdélník 13"/>
          <p:cNvSpPr/>
          <p:nvPr/>
        </p:nvSpPr>
        <p:spPr>
          <a:xfrm>
            <a:off x="4749883" y="3038762"/>
            <a:ext cx="24144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dirty="0"/>
              <a:t>Nové Strašnice</a:t>
            </a:r>
          </a:p>
        </p:txBody>
      </p:sp>
      <p:cxnSp>
        <p:nvCxnSpPr>
          <p:cNvPr id="22" name="Přímá spojnice se šipkou 21"/>
          <p:cNvCxnSpPr/>
          <p:nvPr/>
        </p:nvCxnSpPr>
        <p:spPr bwMode="auto">
          <a:xfrm flipH="1">
            <a:off x="2411760" y="6165304"/>
            <a:ext cx="2160000" cy="0"/>
          </a:xfrm>
          <a:prstGeom prst="straightConnector1">
            <a:avLst/>
          </a:prstGeom>
          <a:solidFill>
            <a:schemeClr val="accent1"/>
          </a:solidFill>
          <a:ln w="50800" cap="flat" cmpd="sng" algn="ctr">
            <a:solidFill>
              <a:srgbClr val="0000FF"/>
            </a:solidFill>
            <a:prstDash val="solid"/>
            <a:round/>
            <a:headEnd type="none" w="sm" len="sm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9621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63021" y="116632"/>
            <a:ext cx="7772400" cy="400110"/>
          </a:xfrm>
        </p:spPr>
        <p:txBody>
          <a:bodyPr anchor="t"/>
          <a:lstStyle/>
          <a:p>
            <a:pPr algn="ctr"/>
            <a:r>
              <a:rPr lang="cs-CZ" sz="2000" i="0" dirty="0" smtClean="0">
                <a:solidFill>
                  <a:schemeClr val="tx1"/>
                </a:solidFill>
              </a:rPr>
              <a:t>SOKP (Pražský okruh)</a:t>
            </a:r>
            <a:endParaRPr lang="cs-CZ" sz="2000" i="0" dirty="0">
              <a:solidFill>
                <a:schemeClr val="tx1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53" y="804774"/>
            <a:ext cx="3096344" cy="2825015"/>
          </a:xfrm>
          <a:prstGeom prst="rect">
            <a:avLst/>
          </a:prstGeom>
        </p:spPr>
      </p:pic>
      <p:sp>
        <p:nvSpPr>
          <p:cNvPr id="4" name="TextovéPole 3"/>
          <p:cNvSpPr txBox="1"/>
          <p:nvPr/>
        </p:nvSpPr>
        <p:spPr>
          <a:xfrm>
            <a:off x="0" y="404664"/>
            <a:ext cx="1691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Třeboradice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5518" y="882407"/>
            <a:ext cx="3702463" cy="277167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7380312" y="516742"/>
            <a:ext cx="1686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dirty="0" smtClean="0"/>
              <a:t>Dolní Chabry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82" y="3687741"/>
            <a:ext cx="3043597" cy="3072676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3131840" y="3722818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Vinoř</a:t>
            </a:r>
            <a:endParaRPr lang="cs-CZ" dirty="0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8144" y="3772773"/>
            <a:ext cx="3289837" cy="2996256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4716016" y="6237312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dirty="0" smtClean="0"/>
              <a:t>Satalice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1050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080120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</a:rPr>
              <a:t>Požadavky na rozhodování ve vymezených plochách  </a:t>
            </a:r>
            <a:br>
              <a:rPr lang="cs-CZ" altLang="cs-CZ" sz="2400" b="1" i="0" dirty="0">
                <a:solidFill>
                  <a:schemeClr val="tx1"/>
                </a:solidFill>
              </a:rPr>
            </a:br>
            <a:r>
              <a:rPr lang="cs-CZ" altLang="cs-CZ" sz="2000" b="1" i="0" dirty="0" smtClean="0">
                <a:solidFill>
                  <a:schemeClr val="accent1"/>
                </a:solidFill>
              </a:rPr>
              <a:t>Specifické požadavky</a:t>
            </a:r>
            <a:r>
              <a:rPr lang="cs-CZ" altLang="cs-CZ" sz="2400" b="1" i="0" dirty="0" smtClean="0">
                <a:solidFill>
                  <a:schemeClr val="accent1"/>
                </a:solidFill>
              </a:rPr>
              <a:t/>
            </a:r>
            <a:br>
              <a:rPr lang="cs-CZ" altLang="cs-CZ" sz="2400" b="1" i="0" dirty="0" smtClean="0">
                <a:solidFill>
                  <a:schemeClr val="accent1"/>
                </a:solidFill>
              </a:rPr>
            </a:br>
            <a:r>
              <a:rPr lang="cs-CZ" sz="2000" i="0" dirty="0" err="1">
                <a:solidFill>
                  <a:srgbClr val="FF9933"/>
                </a:solidFill>
              </a:rPr>
              <a:t>Požadavky</a:t>
            </a:r>
            <a:r>
              <a:rPr lang="cs-CZ" sz="2000" i="0" dirty="0">
                <a:solidFill>
                  <a:srgbClr val="FF9933"/>
                </a:solidFill>
              </a:rPr>
              <a:t> k minimalizaci vlivů na ovzduší a na zdraví </a:t>
            </a:r>
            <a:r>
              <a:rPr lang="cs-CZ" sz="2000" i="0" dirty="0" smtClean="0">
                <a:solidFill>
                  <a:srgbClr val="FF9933"/>
                </a:solidFill>
              </a:rPr>
              <a:t>obyvatel (2)</a:t>
            </a:r>
            <a:endParaRPr lang="cs-CZ" sz="2400" dirty="0">
              <a:solidFill>
                <a:srgbClr val="FF9933"/>
              </a:solidFill>
            </a:endParaRPr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96752"/>
            <a:ext cx="9036496" cy="1080120"/>
          </a:xfrm>
        </p:spPr>
        <p:txBody>
          <a:bodyPr/>
          <a:lstStyle/>
          <a:p>
            <a:pPr algn="just">
              <a:buClr>
                <a:schemeClr val="accent1"/>
              </a:buClr>
              <a:buFont typeface="+mj-lt"/>
              <a:buAutoNum type="arabicPeriod" startAt="5"/>
            </a:pPr>
            <a:r>
              <a:rPr lang="cs-CZ" sz="1800" dirty="0" smtClean="0"/>
              <a:t>V </a:t>
            </a:r>
            <a:r>
              <a:rPr lang="cs-CZ" sz="1800" dirty="0"/>
              <a:t>lokalitě </a:t>
            </a:r>
            <a:r>
              <a:rPr lang="cs-CZ" sz="1800" dirty="0">
                <a:solidFill>
                  <a:srgbClr val="66FFFF"/>
                </a:solidFill>
              </a:rPr>
              <a:t>256 Lochkov </a:t>
            </a:r>
            <a:r>
              <a:rPr lang="cs-CZ" sz="1800" dirty="0"/>
              <a:t>zvážit </a:t>
            </a:r>
            <a:r>
              <a:rPr lang="cs-CZ" sz="1800" dirty="0">
                <a:solidFill>
                  <a:srgbClr val="66FFFF"/>
                </a:solidFill>
              </a:rPr>
              <a:t>změnu využití rozvojové obytné plochy 2295 </a:t>
            </a:r>
            <a:r>
              <a:rPr lang="cs-CZ" sz="1800" dirty="0"/>
              <a:t>případně </a:t>
            </a:r>
            <a:r>
              <a:rPr lang="cs-CZ" sz="1800" dirty="0" smtClean="0"/>
              <a:t>podmínit </a:t>
            </a:r>
            <a:r>
              <a:rPr lang="cs-CZ" sz="1800" dirty="0"/>
              <a:t>její stanovené využití snížením imisní koncentrace NO</a:t>
            </a:r>
            <a:r>
              <a:rPr lang="cs-CZ" sz="1800" baseline="-25000" dirty="0"/>
              <a:t>2</a:t>
            </a:r>
            <a:r>
              <a:rPr lang="cs-CZ" sz="1800" dirty="0"/>
              <a:t> pod úroveň platných imisních </a:t>
            </a:r>
            <a:r>
              <a:rPr lang="cs-CZ" sz="1800" dirty="0" smtClean="0"/>
              <a:t>limitů </a:t>
            </a:r>
            <a:r>
              <a:rPr lang="cs-CZ" sz="1800" dirty="0"/>
              <a:t>a realizací opatření k zajištění ochrany před hlukem.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2132856"/>
            <a:ext cx="6128518" cy="4625169"/>
          </a:xfrm>
          <a:prstGeom prst="rect">
            <a:avLst/>
          </a:prstGeom>
        </p:spPr>
      </p:pic>
      <p:sp>
        <p:nvSpPr>
          <p:cNvPr id="5" name="Ovál 4"/>
          <p:cNvSpPr/>
          <p:nvPr/>
        </p:nvSpPr>
        <p:spPr bwMode="auto">
          <a:xfrm>
            <a:off x="2195736" y="3212976"/>
            <a:ext cx="1080120" cy="1080120"/>
          </a:xfrm>
          <a:prstGeom prst="ellipse">
            <a:avLst/>
          </a:prstGeom>
          <a:noFill/>
          <a:ln w="63500" cap="flat" cmpd="sng" algn="ctr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2464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1403648" y="1124744"/>
            <a:ext cx="4355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dirty="0" smtClean="0"/>
              <a:t>AS – nadlimitní hluk z dopravy (noc)</a:t>
            </a:r>
            <a:endParaRPr lang="cs-CZ" dirty="0"/>
          </a:p>
        </p:txBody>
      </p:sp>
      <p:sp>
        <p:nvSpPr>
          <p:cNvPr id="4" name="TextovéPole 3"/>
          <p:cNvSpPr txBox="1"/>
          <p:nvPr/>
        </p:nvSpPr>
        <p:spPr>
          <a:xfrm>
            <a:off x="1187624" y="44624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/>
              <a:t>Lokalita 256 Lochkov -  plocha 2295</a:t>
            </a:r>
            <a:endParaRPr lang="cs-CZ" sz="24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" y="2848541"/>
            <a:ext cx="4139952" cy="3989408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4211960" y="6165304"/>
            <a:ext cx="48323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 smtClean="0"/>
              <a:t>RS</a:t>
            </a:r>
            <a:r>
              <a:rPr lang="cs-CZ" dirty="0" smtClean="0"/>
              <a:t> – NO</a:t>
            </a:r>
            <a:r>
              <a:rPr lang="cs-CZ" baseline="-25000" dirty="0" smtClean="0"/>
              <a:t>2</a:t>
            </a:r>
            <a:r>
              <a:rPr lang="cs-CZ" dirty="0" smtClean="0"/>
              <a:t> průměrné roční koncentrace</a:t>
            </a:r>
            <a:endParaRPr lang="cs-CZ" dirty="0"/>
          </a:p>
        </p:txBody>
      </p:sp>
      <p:sp>
        <p:nvSpPr>
          <p:cNvPr id="8" name="Ovál 7"/>
          <p:cNvSpPr/>
          <p:nvPr/>
        </p:nvSpPr>
        <p:spPr bwMode="auto">
          <a:xfrm>
            <a:off x="1641541" y="4390485"/>
            <a:ext cx="432048" cy="432048"/>
          </a:xfrm>
          <a:prstGeom prst="ellipse">
            <a:avLst/>
          </a:prstGeom>
          <a:noFill/>
          <a:ln w="50800" cap="flat" cmpd="sng" algn="ctr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624" y="907118"/>
            <a:ext cx="3240360" cy="3882845"/>
          </a:xfrm>
          <a:prstGeom prst="rect">
            <a:avLst/>
          </a:prstGeom>
        </p:spPr>
      </p:pic>
      <p:sp>
        <p:nvSpPr>
          <p:cNvPr id="5" name="Ovál 4"/>
          <p:cNvSpPr/>
          <p:nvPr/>
        </p:nvSpPr>
        <p:spPr bwMode="auto">
          <a:xfrm>
            <a:off x="6876256" y="1847617"/>
            <a:ext cx="936104" cy="864096"/>
          </a:xfrm>
          <a:prstGeom prst="ellipse">
            <a:avLst/>
          </a:prstGeom>
          <a:noFill/>
          <a:ln w="50800" cap="flat" cmpd="sng" algn="ctr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490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080120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</a:rPr>
              <a:t>Požadavky na rozhodování ve vymezených plochách  </a:t>
            </a:r>
            <a:br>
              <a:rPr lang="cs-CZ" altLang="cs-CZ" sz="2400" b="1" i="0" dirty="0">
                <a:solidFill>
                  <a:schemeClr val="tx1"/>
                </a:solidFill>
              </a:rPr>
            </a:br>
            <a:r>
              <a:rPr lang="cs-CZ" altLang="cs-CZ" sz="2000" b="1" i="0" dirty="0" smtClean="0">
                <a:solidFill>
                  <a:schemeClr val="accent1"/>
                </a:solidFill>
              </a:rPr>
              <a:t>Specifické požadavky</a:t>
            </a:r>
            <a:r>
              <a:rPr lang="cs-CZ" altLang="cs-CZ" sz="2400" b="1" i="0" dirty="0" smtClean="0">
                <a:solidFill>
                  <a:schemeClr val="accent1"/>
                </a:solidFill>
              </a:rPr>
              <a:t/>
            </a:r>
            <a:br>
              <a:rPr lang="cs-CZ" altLang="cs-CZ" sz="2400" b="1" i="0" dirty="0" smtClean="0">
                <a:solidFill>
                  <a:schemeClr val="accent1"/>
                </a:solidFill>
              </a:rPr>
            </a:br>
            <a:r>
              <a:rPr lang="cs-CZ" sz="2000" i="0" dirty="0" err="1">
                <a:solidFill>
                  <a:srgbClr val="FF9933"/>
                </a:solidFill>
              </a:rPr>
              <a:t>Požadavky</a:t>
            </a:r>
            <a:r>
              <a:rPr lang="cs-CZ" sz="2000" i="0" dirty="0">
                <a:solidFill>
                  <a:srgbClr val="FF9933"/>
                </a:solidFill>
              </a:rPr>
              <a:t> k minimalizaci vlivů na ovzduší a na zdraví </a:t>
            </a:r>
            <a:r>
              <a:rPr lang="cs-CZ" sz="2000" i="0" dirty="0" smtClean="0">
                <a:solidFill>
                  <a:srgbClr val="FF9933"/>
                </a:solidFill>
              </a:rPr>
              <a:t>obyvatel (3)</a:t>
            </a:r>
            <a:endParaRPr lang="cs-CZ" sz="2400" dirty="0">
              <a:solidFill>
                <a:srgbClr val="FF9933"/>
              </a:solidFill>
            </a:endParaRPr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96752"/>
            <a:ext cx="9036496" cy="1872208"/>
          </a:xfrm>
        </p:spPr>
        <p:txBody>
          <a:bodyPr/>
          <a:lstStyle/>
          <a:p>
            <a:pPr algn="just">
              <a:buClr>
                <a:schemeClr val="accent1"/>
              </a:buClr>
              <a:buFont typeface="+mj-lt"/>
              <a:buAutoNum type="arabicPeriod" startAt="6"/>
            </a:pPr>
            <a:r>
              <a:rPr lang="cs-CZ" sz="1800" dirty="0" smtClean="0"/>
              <a:t>V </a:t>
            </a:r>
            <a:r>
              <a:rPr lang="cs-CZ" sz="1800" dirty="0"/>
              <a:t>souvislosti s vymezením plochy 660/-/1 pro novou paralelní vzletovou a přistávací dráhu (RWY 06R/24L) letiště Praha/Ruzyně řešit územní rozvoj městských částí, dotčených </a:t>
            </a:r>
            <a:r>
              <a:rPr lang="cs-CZ" sz="1800" dirty="0" smtClean="0"/>
              <a:t>rozvojem </a:t>
            </a:r>
            <a:r>
              <a:rPr lang="cs-CZ" sz="1800" dirty="0"/>
              <a:t>letiště, s ohledem na potřebu zajistit splnění imisních a hlukových limitů při </a:t>
            </a:r>
            <a:r>
              <a:rPr lang="cs-CZ" sz="1800" dirty="0" smtClean="0"/>
              <a:t>vymezování </a:t>
            </a:r>
            <a:r>
              <a:rPr lang="cs-CZ" sz="1800" dirty="0"/>
              <a:t>nových ploch pro bydlení včetně ploch smíšených obytných a ploch veřejného </a:t>
            </a:r>
            <a:r>
              <a:rPr lang="cs-CZ" sz="1800" dirty="0" smtClean="0"/>
              <a:t>občanského </a:t>
            </a:r>
            <a:r>
              <a:rPr lang="cs-CZ" sz="1800" dirty="0"/>
              <a:t>vybavení (zejména pro vzdělání a výchovu, sociální a zdravotní služby).</a:t>
            </a:r>
          </a:p>
        </p:txBody>
      </p:sp>
    </p:spTree>
    <p:extLst>
      <p:ext uri="{BB962C8B-B14F-4D97-AF65-F5344CB8AC3E}">
        <p14:creationId xmlns:p14="http://schemas.microsoft.com/office/powerpoint/2010/main" val="812153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556" y="908720"/>
            <a:ext cx="8136904" cy="5507567"/>
          </a:xfrm>
          <a:prstGeom prst="rect">
            <a:avLst/>
          </a:prstGeom>
        </p:spPr>
      </p:pic>
      <p:sp>
        <p:nvSpPr>
          <p:cNvPr id="5" name="Ovál 4"/>
          <p:cNvSpPr/>
          <p:nvPr/>
        </p:nvSpPr>
        <p:spPr bwMode="auto">
          <a:xfrm>
            <a:off x="3313378" y="4299099"/>
            <a:ext cx="2986814" cy="1368152"/>
          </a:xfrm>
          <a:prstGeom prst="ellipse">
            <a:avLst/>
          </a:prstGeom>
          <a:noFill/>
          <a:ln w="50800" cap="flat" cmpd="sng" algn="ctr">
            <a:solidFill>
              <a:srgbClr val="0000FF"/>
            </a:solidFill>
            <a:prstDash val="dash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ál 6"/>
          <p:cNvSpPr/>
          <p:nvPr/>
        </p:nvSpPr>
        <p:spPr bwMode="auto">
          <a:xfrm>
            <a:off x="3428999" y="2127494"/>
            <a:ext cx="1360077" cy="1013474"/>
          </a:xfrm>
          <a:prstGeom prst="ellipse">
            <a:avLst/>
          </a:prstGeom>
          <a:noFill/>
          <a:ln w="50800" cap="flat" cmpd="sng" algn="ctr">
            <a:solidFill>
              <a:schemeClr val="accent6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ál 7"/>
          <p:cNvSpPr/>
          <p:nvPr/>
        </p:nvSpPr>
        <p:spPr bwMode="auto">
          <a:xfrm>
            <a:off x="6948264" y="1412776"/>
            <a:ext cx="720080" cy="504056"/>
          </a:xfrm>
          <a:prstGeom prst="ellipse">
            <a:avLst/>
          </a:prstGeom>
          <a:noFill/>
          <a:ln w="50800" cap="flat" cmpd="sng" algn="ctr">
            <a:solidFill>
              <a:schemeClr val="accent6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251520" y="306084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Letiště Praha, Ruzyně - nová paralelní VPD (RWY 06R/24L)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396228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080120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</a:rPr>
              <a:t>Požadavky na rozhodování ve vymezených plochách  </a:t>
            </a:r>
            <a:br>
              <a:rPr lang="cs-CZ" altLang="cs-CZ" sz="2400" b="1" i="0" dirty="0">
                <a:solidFill>
                  <a:schemeClr val="tx1"/>
                </a:solidFill>
              </a:rPr>
            </a:br>
            <a:r>
              <a:rPr lang="cs-CZ" altLang="cs-CZ" sz="2000" b="1" i="0" dirty="0" smtClean="0">
                <a:solidFill>
                  <a:schemeClr val="accent1"/>
                </a:solidFill>
              </a:rPr>
              <a:t>Specifické požadavky</a:t>
            </a:r>
            <a:r>
              <a:rPr lang="cs-CZ" altLang="cs-CZ" sz="2400" b="1" i="0" dirty="0" smtClean="0">
                <a:solidFill>
                  <a:schemeClr val="accent1"/>
                </a:solidFill>
              </a:rPr>
              <a:t/>
            </a:r>
            <a:br>
              <a:rPr lang="cs-CZ" altLang="cs-CZ" sz="2400" b="1" i="0" dirty="0" smtClean="0">
                <a:solidFill>
                  <a:schemeClr val="accent1"/>
                </a:solidFill>
              </a:rPr>
            </a:br>
            <a:r>
              <a:rPr lang="cs-CZ" sz="2000" i="0" dirty="0" err="1">
                <a:solidFill>
                  <a:srgbClr val="FF9933"/>
                </a:solidFill>
              </a:rPr>
              <a:t>Požadavky</a:t>
            </a:r>
            <a:r>
              <a:rPr lang="cs-CZ" sz="2000" i="0" dirty="0">
                <a:solidFill>
                  <a:srgbClr val="FF9933"/>
                </a:solidFill>
              </a:rPr>
              <a:t> k minimalizaci vlivů </a:t>
            </a:r>
            <a:r>
              <a:rPr lang="cs-CZ" sz="2000" i="0" dirty="0" smtClean="0">
                <a:solidFill>
                  <a:srgbClr val="FF9933"/>
                </a:solidFill>
              </a:rPr>
              <a:t>na klima</a:t>
            </a:r>
            <a:endParaRPr lang="cs-CZ" sz="2400" dirty="0">
              <a:solidFill>
                <a:srgbClr val="FF9933"/>
              </a:solidFill>
            </a:endParaRPr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3816424"/>
          </a:xfrm>
        </p:spPr>
        <p:txBody>
          <a:bodyPr/>
          <a:lstStyle/>
          <a:p>
            <a:pPr algn="just">
              <a:buClr>
                <a:schemeClr val="accent1"/>
              </a:buClr>
              <a:buFont typeface="+mj-lt"/>
              <a:buAutoNum type="arabicPeriod" startAt="7"/>
            </a:pPr>
            <a:r>
              <a:rPr lang="cs-CZ" sz="1800" dirty="0" smtClean="0"/>
              <a:t>Zlepšovat </a:t>
            </a:r>
            <a:r>
              <a:rPr lang="cs-CZ" sz="1800" dirty="0"/>
              <a:t>mikroklimatické podmínky města prostřednictvím víceúčelově pojaté zelené </a:t>
            </a:r>
            <a:r>
              <a:rPr lang="cs-CZ" sz="1800" dirty="0" smtClean="0"/>
              <a:t>infrastruktury</a:t>
            </a:r>
            <a:r>
              <a:rPr lang="cs-CZ" sz="1800" dirty="0"/>
              <a:t>, zejména při řešení transformace, resp. rozvoje lokalit oblastech se špatnou </a:t>
            </a:r>
            <a:r>
              <a:rPr lang="cs-CZ" sz="1800" dirty="0" smtClean="0"/>
              <a:t>nebo </a:t>
            </a:r>
            <a:r>
              <a:rPr lang="cs-CZ" sz="1800" dirty="0"/>
              <a:t>zhoršenou bonitou klimatu</a:t>
            </a:r>
            <a:r>
              <a:rPr lang="cs-CZ" sz="1800" dirty="0" smtClean="0"/>
              <a:t>.</a:t>
            </a:r>
          </a:p>
          <a:p>
            <a:pPr marL="360000" indent="0" algn="just">
              <a:buClr>
                <a:schemeClr val="accent1"/>
              </a:buClr>
              <a:buNone/>
            </a:pPr>
            <a:r>
              <a:rPr lang="cs-CZ" sz="1600" dirty="0" smtClean="0"/>
              <a:t>Tepelný ostrov města</a:t>
            </a:r>
          </a:p>
          <a:p>
            <a:pPr marL="645750" indent="-285750" algn="just"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sz="1600" dirty="0"/>
              <a:t>Strategie adaptace hl. m. Prahy na klimatickou </a:t>
            </a:r>
            <a:r>
              <a:rPr lang="cs-CZ" sz="1600" dirty="0" smtClean="0"/>
              <a:t>změnu (</a:t>
            </a:r>
            <a:r>
              <a:rPr lang="cs-CZ" sz="1600" dirty="0" err="1" smtClean="0"/>
              <a:t>usn</a:t>
            </a:r>
            <a:r>
              <a:rPr lang="cs-CZ" sz="1600" dirty="0" smtClean="0"/>
              <a:t>. Rady </a:t>
            </a:r>
            <a:r>
              <a:rPr lang="cs-CZ" sz="1600" dirty="0"/>
              <a:t>HMP č. 1723 </a:t>
            </a:r>
            <a:r>
              <a:rPr lang="cs-CZ" sz="1600" dirty="0" smtClean="0"/>
              <a:t>ze dne </a:t>
            </a:r>
            <a:r>
              <a:rPr lang="cs-CZ" sz="1600" dirty="0"/>
              <a:t>18.07. </a:t>
            </a:r>
            <a:r>
              <a:rPr lang="cs-CZ" sz="1600" dirty="0" smtClean="0"/>
              <a:t>2017) </a:t>
            </a:r>
            <a:r>
              <a:rPr lang="cs-CZ" sz="1600" dirty="0" smtClean="0">
                <a:sym typeface="Symbol" panose="05050102010706020507" pitchFamily="18" charset="2"/>
              </a:rPr>
              <a:t></a:t>
            </a:r>
            <a:r>
              <a:rPr lang="cs-CZ" sz="1600" dirty="0" smtClean="0"/>
              <a:t> specifický cíl </a:t>
            </a:r>
            <a:r>
              <a:rPr lang="cs-CZ" sz="1600" dirty="0">
                <a:solidFill>
                  <a:srgbClr val="66FFFF"/>
                </a:solidFill>
              </a:rPr>
              <a:t>„Zlepšovat mikroklimatické podmínky v Praze a snižovat negativní vliv extrémních teplot, vln horka a městského </a:t>
            </a:r>
            <a:r>
              <a:rPr lang="cs-CZ" sz="1600" dirty="0" smtClean="0">
                <a:solidFill>
                  <a:srgbClr val="66FFFF"/>
                </a:solidFill>
              </a:rPr>
              <a:t>tepelného </a:t>
            </a:r>
            <a:r>
              <a:rPr lang="cs-CZ" sz="1600" dirty="0">
                <a:solidFill>
                  <a:srgbClr val="66FFFF"/>
                </a:solidFill>
              </a:rPr>
              <a:t>ostrova na obyvatele Prahy</a:t>
            </a:r>
            <a:r>
              <a:rPr lang="cs-CZ" sz="1600" dirty="0" smtClean="0">
                <a:solidFill>
                  <a:srgbClr val="66FFFF"/>
                </a:solidFill>
              </a:rPr>
              <a:t>“.</a:t>
            </a:r>
          </a:p>
          <a:p>
            <a:pPr marL="1045800" lvl="1" algn="just">
              <a:buClr>
                <a:schemeClr val="accent1"/>
              </a:buClr>
              <a:buFont typeface="Wingdings 2" panose="05020102010507070707" pitchFamily="18" charset="2"/>
              <a:buChar char="P"/>
            </a:pPr>
            <a:r>
              <a:rPr lang="cs-CZ" sz="1600" dirty="0" smtClean="0"/>
              <a:t>Nezastavitelné území + nestavební bloky (městské parky) </a:t>
            </a:r>
            <a:r>
              <a:rPr lang="cs-CZ" sz="1600" dirty="0" smtClean="0">
                <a:sym typeface="Symbol" panose="05050102010706020507" pitchFamily="18" charset="2"/>
              </a:rPr>
              <a:t> ochrana zelené infrastruktury</a:t>
            </a:r>
            <a:r>
              <a:rPr lang="cs-CZ" sz="1600" dirty="0" smtClean="0"/>
              <a:t> (čl. 84 a 85)</a:t>
            </a:r>
          </a:p>
          <a:p>
            <a:pPr marL="1045800" lvl="1" algn="just">
              <a:buClr>
                <a:schemeClr val="accent1"/>
              </a:buClr>
              <a:buFont typeface="Wingdings 2" panose="05020102010507070707" pitchFamily="18" charset="2"/>
              <a:buChar char="P"/>
            </a:pPr>
            <a:r>
              <a:rPr lang="cs-CZ" sz="1600" dirty="0" smtClean="0"/>
              <a:t>Zastavitelné nestavební lokality </a:t>
            </a:r>
            <a:r>
              <a:rPr lang="cs-CZ" sz="1600" dirty="0" smtClean="0">
                <a:sym typeface="Symbol" panose="05050102010706020507" pitchFamily="18" charset="2"/>
              </a:rPr>
              <a:t> parkový areál / parkové prostranství / parkový les</a:t>
            </a:r>
            <a:br>
              <a:rPr lang="cs-CZ" sz="1600" dirty="0" smtClean="0">
                <a:sym typeface="Symbol" panose="05050102010706020507" pitchFamily="18" charset="2"/>
              </a:rPr>
            </a:br>
            <a:r>
              <a:rPr lang="cs-CZ" sz="1600" dirty="0" smtClean="0">
                <a:sym typeface="Symbol" panose="05050102010706020507" pitchFamily="18" charset="2"/>
              </a:rPr>
              <a:t>(čl. 51 – 53)</a:t>
            </a:r>
          </a:p>
          <a:p>
            <a:pPr marL="1045800" lvl="1" algn="just">
              <a:buClr>
                <a:schemeClr val="accent1"/>
              </a:buClr>
              <a:buFont typeface="Wingdings 2" panose="05020102010507070707" pitchFamily="18" charset="2"/>
              <a:buChar char="P"/>
            </a:pPr>
            <a:r>
              <a:rPr lang="cs-CZ" sz="1600" dirty="0" smtClean="0">
                <a:sym typeface="Symbol" panose="05050102010706020507" pitchFamily="18" charset="2"/>
              </a:rPr>
              <a:t>Minimální podíl městských parků v rámci VP  parametrický regulativ (čl. 86)</a:t>
            </a:r>
          </a:p>
          <a:p>
            <a:pPr marL="1045800" lvl="1" algn="just">
              <a:buClr>
                <a:schemeClr val="accent1"/>
              </a:buClr>
              <a:buFont typeface="Wingdings 2" panose="05020102010507070707" pitchFamily="18" charset="2"/>
              <a:buChar char="P"/>
            </a:pPr>
            <a:endParaRPr lang="cs-CZ" sz="1600" dirty="0" smtClean="0"/>
          </a:p>
          <a:p>
            <a:pPr marL="360000" indent="0" algn="just">
              <a:buClr>
                <a:schemeClr val="accent1"/>
              </a:buClr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41916470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600075"/>
            <a:ext cx="8719376" cy="6257925"/>
          </a:xfrm>
          <a:prstGeom prst="rect">
            <a:avLst/>
          </a:prstGeom>
        </p:spPr>
      </p:pic>
      <p:sp>
        <p:nvSpPr>
          <p:cNvPr id="3" name="Ovál 2"/>
          <p:cNvSpPr/>
          <p:nvPr/>
        </p:nvSpPr>
        <p:spPr bwMode="auto">
          <a:xfrm>
            <a:off x="827584" y="3405001"/>
            <a:ext cx="936104" cy="648072"/>
          </a:xfrm>
          <a:prstGeom prst="ellipse">
            <a:avLst/>
          </a:prstGeom>
          <a:noFill/>
          <a:ln w="50800" cap="flat" cmpd="sng" algn="ctr">
            <a:solidFill>
              <a:srgbClr val="0000FF"/>
            </a:solidFill>
            <a:prstDash val="sysDot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vál 3"/>
          <p:cNvSpPr/>
          <p:nvPr/>
        </p:nvSpPr>
        <p:spPr bwMode="auto">
          <a:xfrm>
            <a:off x="7069092" y="2060848"/>
            <a:ext cx="936104" cy="792088"/>
          </a:xfrm>
          <a:prstGeom prst="ellipse">
            <a:avLst/>
          </a:prstGeom>
          <a:noFill/>
          <a:ln w="50800" cap="flat" cmpd="sng" algn="ctr">
            <a:solidFill>
              <a:srgbClr val="0000FF"/>
            </a:solidFill>
            <a:prstDash val="sysDot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Ovál 4"/>
          <p:cNvSpPr/>
          <p:nvPr/>
        </p:nvSpPr>
        <p:spPr bwMode="auto">
          <a:xfrm>
            <a:off x="4109864" y="3416813"/>
            <a:ext cx="1152128" cy="576064"/>
          </a:xfrm>
          <a:prstGeom prst="ellipse">
            <a:avLst/>
          </a:prstGeom>
          <a:noFill/>
          <a:ln w="50800" cap="flat" cmpd="sng" algn="ctr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vál 5"/>
          <p:cNvSpPr/>
          <p:nvPr/>
        </p:nvSpPr>
        <p:spPr bwMode="auto">
          <a:xfrm>
            <a:off x="3893840" y="2024844"/>
            <a:ext cx="432048" cy="720080"/>
          </a:xfrm>
          <a:prstGeom prst="ellipse">
            <a:avLst/>
          </a:prstGeom>
          <a:noFill/>
          <a:ln w="50800" cap="flat" cmpd="sng" algn="ctr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vál 6"/>
          <p:cNvSpPr/>
          <p:nvPr/>
        </p:nvSpPr>
        <p:spPr bwMode="auto">
          <a:xfrm>
            <a:off x="4866440" y="2060848"/>
            <a:ext cx="1080120" cy="720080"/>
          </a:xfrm>
          <a:prstGeom prst="ellipse">
            <a:avLst/>
          </a:prstGeom>
          <a:noFill/>
          <a:ln w="50800" cap="flat" cmpd="sng" algn="ctr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vál 7"/>
          <p:cNvSpPr/>
          <p:nvPr/>
        </p:nvSpPr>
        <p:spPr bwMode="auto">
          <a:xfrm>
            <a:off x="4143772" y="2798930"/>
            <a:ext cx="936104" cy="504056"/>
          </a:xfrm>
          <a:prstGeom prst="ellipse">
            <a:avLst/>
          </a:prstGeom>
          <a:noFill/>
          <a:ln w="50800" cap="flat" cmpd="sng" algn="ctr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85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/>
          </p:nvPr>
        </p:nvSpPr>
        <p:spPr>
          <a:xfrm>
            <a:off x="0" y="0"/>
            <a:ext cx="8458200" cy="6858000"/>
          </a:xfrm>
        </p:spPr>
        <p:txBody>
          <a:bodyPr/>
          <a:lstStyle/>
          <a:p>
            <a:pPr marL="0" indent="0" eaLnBrk="1" hangingPunct="1">
              <a:buNone/>
            </a:pPr>
            <a:endParaRPr lang="cs-CZ" altLang="cs-CZ" dirty="0" smtClean="0"/>
          </a:p>
        </p:txBody>
      </p:sp>
      <p:pic>
        <p:nvPicPr>
          <p:cNvPr id="9219" name="Picture 3" descr="Z:\Krajíček\IPRHMP_Metropol plán\CD_VVURÚ-MPP_2016-01-28\obráz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0"/>
            <a:ext cx="51069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bdélník 1"/>
          <p:cNvSpPr/>
          <p:nvPr/>
        </p:nvSpPr>
        <p:spPr bwMode="auto">
          <a:xfrm>
            <a:off x="3131840" y="3140968"/>
            <a:ext cx="3600400" cy="3528392"/>
          </a:xfrm>
          <a:prstGeom prst="rect">
            <a:avLst/>
          </a:prstGeom>
          <a:noFill/>
          <a:ln w="50800" cap="flat" cmpd="sng" algn="ctr">
            <a:solidFill>
              <a:srgbClr val="7030A0"/>
            </a:solidFill>
            <a:prstDash val="dashDot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Šipka doprava 2"/>
          <p:cNvSpPr/>
          <p:nvPr/>
        </p:nvSpPr>
        <p:spPr bwMode="auto">
          <a:xfrm>
            <a:off x="2339752" y="5877272"/>
            <a:ext cx="1440160" cy="504056"/>
          </a:xfrm>
          <a:prstGeom prst="rightArrow">
            <a:avLst/>
          </a:prstGeom>
          <a:noFill/>
          <a:ln w="50800" cap="flat" cmpd="sng" algn="ctr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080120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</a:rPr>
              <a:t>Požadavky na rozhodování ve vymezených plochách  </a:t>
            </a:r>
            <a:br>
              <a:rPr lang="cs-CZ" altLang="cs-CZ" sz="2400" b="1" i="0" dirty="0">
                <a:solidFill>
                  <a:schemeClr val="tx1"/>
                </a:solidFill>
              </a:rPr>
            </a:br>
            <a:r>
              <a:rPr lang="cs-CZ" altLang="cs-CZ" sz="2000" b="1" i="0" dirty="0" smtClean="0">
                <a:solidFill>
                  <a:schemeClr val="accent1"/>
                </a:solidFill>
              </a:rPr>
              <a:t>Specifické požadavky</a:t>
            </a:r>
            <a:br>
              <a:rPr lang="cs-CZ" altLang="cs-CZ" sz="2000" b="1" i="0" dirty="0" smtClean="0">
                <a:solidFill>
                  <a:schemeClr val="accent1"/>
                </a:solidFill>
              </a:rPr>
            </a:br>
            <a:r>
              <a:rPr lang="cs-CZ" altLang="cs-CZ" sz="2000" i="0" dirty="0" smtClean="0">
                <a:solidFill>
                  <a:schemeClr val="accent1"/>
                </a:solidFill>
              </a:rPr>
              <a:t>8. </a:t>
            </a:r>
            <a:r>
              <a:rPr lang="cs-CZ" sz="2000" i="0" dirty="0" smtClean="0">
                <a:solidFill>
                  <a:srgbClr val="FF9933"/>
                </a:solidFill>
              </a:rPr>
              <a:t>Požadavky </a:t>
            </a:r>
            <a:r>
              <a:rPr lang="cs-CZ" sz="2000" i="0" dirty="0">
                <a:solidFill>
                  <a:srgbClr val="FF9933"/>
                </a:solidFill>
              </a:rPr>
              <a:t>k minimalizaci vlivů </a:t>
            </a:r>
            <a:r>
              <a:rPr lang="cs-CZ" sz="2000" i="0" dirty="0" smtClean="0">
                <a:solidFill>
                  <a:srgbClr val="FF9933"/>
                </a:solidFill>
              </a:rPr>
              <a:t>na biodiverzitu (1)</a:t>
            </a:r>
            <a:endParaRPr lang="cs-CZ" sz="2000" dirty="0">
              <a:solidFill>
                <a:srgbClr val="FF9933"/>
              </a:solidFill>
            </a:endParaRPr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1008112"/>
          </a:xfrm>
        </p:spPr>
        <p:txBody>
          <a:bodyPr/>
          <a:lstStyle/>
          <a:p>
            <a:pPr marL="0" lvl="1" indent="-342900" algn="just">
              <a:buClr>
                <a:schemeClr val="accent1"/>
              </a:buClr>
              <a:buFont typeface="+mj-lt"/>
              <a:buAutoNum type="alphaLcParenR"/>
            </a:pPr>
            <a:r>
              <a:rPr lang="cs-CZ" sz="1600" dirty="0" smtClean="0"/>
              <a:t>Z </a:t>
            </a:r>
            <a:r>
              <a:rPr lang="cs-CZ" sz="1600" dirty="0"/>
              <a:t>návrhu MPP vypustit:</a:t>
            </a:r>
          </a:p>
          <a:p>
            <a:pPr marL="857250" lvl="3" indent="-342900" algn="just">
              <a:buClr>
                <a:schemeClr val="accent1"/>
              </a:buClr>
              <a:buFont typeface="+mj-lt"/>
              <a:buAutoNum type="romanLcPeriod"/>
            </a:pPr>
            <a:r>
              <a:rPr lang="cs-CZ" sz="1600" dirty="0" smtClean="0"/>
              <a:t>rozvojovou </a:t>
            </a:r>
            <a:r>
              <a:rPr lang="cs-CZ" sz="1600" dirty="0"/>
              <a:t>obytnou plochu 2685 v lokalitě 231 Vinoř,</a:t>
            </a:r>
          </a:p>
          <a:p>
            <a:pPr marL="857250" lvl="3" indent="-342900" algn="just">
              <a:buClr>
                <a:schemeClr val="accent1"/>
              </a:buClr>
              <a:buFont typeface="+mj-lt"/>
              <a:buAutoNum type="romanLcPeriod"/>
            </a:pPr>
            <a:r>
              <a:rPr lang="cs-CZ" sz="1600" dirty="0" smtClean="0"/>
              <a:t>lávku </a:t>
            </a:r>
            <a:r>
              <a:rPr lang="cs-CZ" sz="1600" dirty="0"/>
              <a:t>přes Vltavu u Zoologické zahrady 640/-/85.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204864"/>
            <a:ext cx="3284240" cy="4536504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2199888"/>
            <a:ext cx="362951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5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080120"/>
          </a:xfrm>
        </p:spPr>
        <p:txBody>
          <a:bodyPr anchor="t"/>
          <a:lstStyle/>
          <a:p>
            <a:pPr algn="ctr"/>
            <a:r>
              <a:rPr lang="cs-CZ" altLang="cs-CZ" sz="2400" b="1" i="0" dirty="0">
                <a:solidFill>
                  <a:schemeClr val="tx1"/>
                </a:solidFill>
              </a:rPr>
              <a:t>Požadavky na rozhodování ve vymezených plochách  </a:t>
            </a:r>
            <a:br>
              <a:rPr lang="cs-CZ" altLang="cs-CZ" sz="2400" b="1" i="0" dirty="0">
                <a:solidFill>
                  <a:schemeClr val="tx1"/>
                </a:solidFill>
              </a:rPr>
            </a:br>
            <a:r>
              <a:rPr lang="cs-CZ" altLang="cs-CZ" sz="2000" b="1" i="0" dirty="0" smtClean="0">
                <a:solidFill>
                  <a:schemeClr val="accent1"/>
                </a:solidFill>
              </a:rPr>
              <a:t>Specifické požadavky</a:t>
            </a:r>
            <a:br>
              <a:rPr lang="cs-CZ" altLang="cs-CZ" sz="2000" b="1" i="0" dirty="0" smtClean="0">
                <a:solidFill>
                  <a:schemeClr val="accent1"/>
                </a:solidFill>
              </a:rPr>
            </a:br>
            <a:r>
              <a:rPr lang="cs-CZ" altLang="cs-CZ" sz="2000" i="0" dirty="0" smtClean="0">
                <a:solidFill>
                  <a:schemeClr val="accent1"/>
                </a:solidFill>
              </a:rPr>
              <a:t>8. </a:t>
            </a:r>
            <a:r>
              <a:rPr lang="cs-CZ" sz="2000" i="0" dirty="0" smtClean="0">
                <a:solidFill>
                  <a:srgbClr val="FF9933"/>
                </a:solidFill>
              </a:rPr>
              <a:t>Požadavky </a:t>
            </a:r>
            <a:r>
              <a:rPr lang="cs-CZ" sz="2000" i="0" dirty="0">
                <a:solidFill>
                  <a:srgbClr val="FF9933"/>
                </a:solidFill>
              </a:rPr>
              <a:t>k minimalizaci vlivů </a:t>
            </a:r>
            <a:r>
              <a:rPr lang="cs-CZ" sz="2000" i="0" dirty="0" smtClean="0">
                <a:solidFill>
                  <a:srgbClr val="FF9933"/>
                </a:solidFill>
              </a:rPr>
              <a:t>na biodiverzitu (2)</a:t>
            </a:r>
            <a:endParaRPr lang="cs-CZ" sz="2400" dirty="0">
              <a:solidFill>
                <a:srgbClr val="FF9933"/>
              </a:solidFill>
            </a:endParaRPr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1728192"/>
          </a:xfrm>
        </p:spPr>
        <p:txBody>
          <a:bodyPr/>
          <a:lstStyle/>
          <a:p>
            <a:pPr marL="342900" lvl="1" indent="-342900" algn="just">
              <a:buClr>
                <a:schemeClr val="accent1"/>
              </a:buClr>
              <a:buFont typeface="+mj-lt"/>
              <a:buAutoNum type="alphaLcParenR" startAt="2"/>
            </a:pPr>
            <a:r>
              <a:rPr lang="cs-CZ" sz="1600" dirty="0" smtClean="0"/>
              <a:t>V </a:t>
            </a:r>
            <a:r>
              <a:rPr lang="cs-CZ" sz="1600" dirty="0"/>
              <a:t>rámci dalších fází projektové přípravy navrhovaných silnic 610/-/36 (komunikační propojení podél letiště Letňany) a 610/-/46 (komunikační propojení Veselská - Toužimská) </a:t>
            </a:r>
            <a:r>
              <a:rPr lang="cs-CZ" sz="1600" dirty="0">
                <a:solidFill>
                  <a:srgbClr val="66FFFF"/>
                </a:solidFill>
              </a:rPr>
              <a:t>v prostoru letiště Letňany</a:t>
            </a:r>
            <a:r>
              <a:rPr lang="cs-CZ" sz="1600" dirty="0"/>
              <a:t> navrhnout </a:t>
            </a:r>
            <a:r>
              <a:rPr lang="cs-CZ" sz="1600" dirty="0">
                <a:solidFill>
                  <a:srgbClr val="66FFFF"/>
                </a:solidFill>
              </a:rPr>
              <a:t>opatření na ochranu populace sysla obecného</a:t>
            </a:r>
            <a:r>
              <a:rPr lang="cs-CZ" sz="1600" dirty="0"/>
              <a:t>, a to za účelem:</a:t>
            </a:r>
          </a:p>
          <a:p>
            <a:pPr marL="800100" lvl="2" indent="-400050" algn="just">
              <a:buClr>
                <a:schemeClr val="accent1"/>
              </a:buClr>
              <a:buFont typeface="+mj-lt"/>
              <a:buAutoNum type="romanLcPeriod"/>
            </a:pPr>
            <a:r>
              <a:rPr lang="cs-CZ" sz="1600" dirty="0" smtClean="0"/>
              <a:t>znemožnění vnikání na vozovku </a:t>
            </a:r>
          </a:p>
          <a:p>
            <a:pPr marL="800100" lvl="2" indent="-400050" algn="just">
              <a:buClr>
                <a:schemeClr val="accent1"/>
              </a:buClr>
              <a:buFont typeface="+mj-lt"/>
              <a:buAutoNum type="romanLcPeriod"/>
            </a:pPr>
            <a:r>
              <a:rPr lang="cs-CZ" sz="1600" dirty="0" smtClean="0"/>
              <a:t>umožnění průchodu silničním tělesem, zejména v případě silnice 610/-/46, která by jinak omezila důležitý směr migrace z plochy letiště. </a:t>
            </a:r>
            <a:endParaRPr lang="cs-CZ" sz="1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430" y="2942064"/>
            <a:ext cx="3827139" cy="3456384"/>
          </a:xfrm>
          <a:prstGeom prst="rect">
            <a:avLst/>
          </a:prstGeom>
        </p:spPr>
      </p:pic>
      <p:cxnSp>
        <p:nvCxnSpPr>
          <p:cNvPr id="10" name="Přímá spojnice se šipkou 9"/>
          <p:cNvCxnSpPr/>
          <p:nvPr/>
        </p:nvCxnSpPr>
        <p:spPr bwMode="auto">
          <a:xfrm flipH="1">
            <a:off x="4780362" y="3573016"/>
            <a:ext cx="504056" cy="504056"/>
          </a:xfrm>
          <a:prstGeom prst="straightConnector1">
            <a:avLst/>
          </a:prstGeom>
          <a:solidFill>
            <a:schemeClr val="accent1"/>
          </a:solidFill>
          <a:ln w="50800" cap="flat" cmpd="sng" algn="ctr">
            <a:solidFill>
              <a:schemeClr val="accent2"/>
            </a:solidFill>
            <a:prstDash val="solid"/>
            <a:round/>
            <a:headEnd type="none" w="sm" len="sm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Přímá spojnice se šipkou 11"/>
          <p:cNvCxnSpPr/>
          <p:nvPr/>
        </p:nvCxnSpPr>
        <p:spPr bwMode="auto">
          <a:xfrm>
            <a:off x="3723227" y="3681028"/>
            <a:ext cx="360040" cy="504056"/>
          </a:xfrm>
          <a:prstGeom prst="straightConnector1">
            <a:avLst/>
          </a:prstGeom>
          <a:solidFill>
            <a:schemeClr val="accent1"/>
          </a:solidFill>
          <a:ln w="50800" cap="flat" cmpd="sng" algn="ctr">
            <a:solidFill>
              <a:schemeClr val="accent2"/>
            </a:solidFill>
            <a:prstDash val="solid"/>
            <a:round/>
            <a:headEnd type="none" w="sm" len="sm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66881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1080120"/>
          </a:xfrm>
        </p:spPr>
        <p:txBody>
          <a:bodyPr anchor="t"/>
          <a:lstStyle/>
          <a:p>
            <a:pPr algn="ctr"/>
            <a:r>
              <a:rPr lang="cs-CZ" altLang="cs-CZ" sz="2400" b="1" i="0" dirty="0" smtClean="0">
                <a:solidFill>
                  <a:schemeClr val="tx1"/>
                </a:solidFill>
              </a:rPr>
              <a:t>Požadavky na rozhodování ve vymezených plochách  </a:t>
            </a:r>
            <a:br>
              <a:rPr lang="cs-CZ" altLang="cs-CZ" sz="2400" b="1" i="0" dirty="0" smtClean="0">
                <a:solidFill>
                  <a:schemeClr val="tx1"/>
                </a:solidFill>
              </a:rPr>
            </a:br>
            <a:r>
              <a:rPr lang="cs-CZ" altLang="cs-CZ" sz="2000" b="1" i="0" dirty="0" smtClean="0">
                <a:solidFill>
                  <a:schemeClr val="accent1"/>
                </a:solidFill>
              </a:rPr>
              <a:t>Specifické požadavky</a:t>
            </a:r>
            <a:br>
              <a:rPr lang="cs-CZ" altLang="cs-CZ" sz="2000" b="1" i="0" dirty="0" smtClean="0">
                <a:solidFill>
                  <a:schemeClr val="accent1"/>
                </a:solidFill>
              </a:rPr>
            </a:br>
            <a:r>
              <a:rPr lang="cs-CZ" altLang="cs-CZ" sz="2000" i="0" dirty="0" smtClean="0">
                <a:solidFill>
                  <a:schemeClr val="accent1"/>
                </a:solidFill>
              </a:rPr>
              <a:t>8. </a:t>
            </a:r>
            <a:r>
              <a:rPr lang="cs-CZ" sz="2000" i="0" dirty="0" smtClean="0">
                <a:solidFill>
                  <a:srgbClr val="FF9933"/>
                </a:solidFill>
              </a:rPr>
              <a:t>Požadavky k minimalizaci vlivů na biodiverzitu (3)</a:t>
            </a:r>
            <a:endParaRPr lang="cs-CZ" sz="2400" dirty="0">
              <a:solidFill>
                <a:srgbClr val="FF9933"/>
              </a:solidFill>
            </a:endParaRPr>
          </a:p>
        </p:txBody>
      </p:sp>
      <p:sp useBgFill="1"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36" y="1196752"/>
            <a:ext cx="9144000" cy="3888432"/>
          </a:xfrm>
        </p:spPr>
        <p:txBody>
          <a:bodyPr/>
          <a:lstStyle/>
          <a:p>
            <a:pPr marL="342900" lvl="1" indent="-342900" algn="just">
              <a:buClr>
                <a:schemeClr val="accent1"/>
              </a:buClr>
              <a:buFont typeface="+mj-lt"/>
              <a:buAutoNum type="alphaLcParenR" startAt="3"/>
            </a:pPr>
            <a:r>
              <a:rPr lang="cs-CZ" sz="1600" dirty="0" smtClean="0"/>
              <a:t>V </a:t>
            </a:r>
            <a:r>
              <a:rPr lang="cs-CZ" sz="1600" dirty="0"/>
              <a:t>rámci projektového řešení dále uvedených dopravních staveb minimalizovat vliv na předměty ochrany dotčených zvláště chráněných území a ostatní přírodní a kra-</a:t>
            </a:r>
            <a:r>
              <a:rPr lang="cs-CZ" sz="1600" dirty="0" err="1"/>
              <a:t>jinné</a:t>
            </a:r>
            <a:r>
              <a:rPr lang="cs-CZ" sz="1600" dirty="0"/>
              <a:t> hodnoty území dotčeného jednotlivými stavbami</a:t>
            </a:r>
            <a:r>
              <a:rPr lang="cs-CZ" sz="1600" dirty="0" smtClean="0"/>
              <a:t>:</a:t>
            </a:r>
          </a:p>
          <a:p>
            <a:pPr marL="0" lvl="1" indent="0" algn="ctr">
              <a:buClr>
                <a:schemeClr val="accent1"/>
              </a:buClr>
              <a:buNone/>
            </a:pPr>
            <a:endParaRPr lang="cs-CZ" sz="1600" dirty="0"/>
          </a:p>
          <a:p>
            <a:pPr marL="342900" lvl="1" indent="-342900" algn="just">
              <a:buClr>
                <a:schemeClr val="accent1"/>
              </a:buClr>
              <a:buFont typeface="+mj-lt"/>
              <a:buAutoNum type="alphaLcParenR" startAt="3"/>
            </a:pPr>
            <a:endParaRPr lang="cs-CZ" sz="1600" dirty="0"/>
          </a:p>
          <a:p>
            <a:pPr marL="342900" lvl="1" indent="-342900" algn="just">
              <a:buClr>
                <a:schemeClr val="accent1"/>
              </a:buClr>
              <a:buFont typeface="+mj-lt"/>
              <a:buAutoNum type="alphaLcParenR" startAt="3"/>
            </a:pPr>
            <a:endParaRPr lang="cs-CZ" sz="1600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09548"/>
              </p:ext>
            </p:extLst>
          </p:nvPr>
        </p:nvGraphicFramePr>
        <p:xfrm>
          <a:off x="0" y="2204864"/>
          <a:ext cx="8964488" cy="260335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43608"/>
                <a:gridCol w="3999677"/>
                <a:gridCol w="3921203"/>
              </a:tblGrid>
              <a:tr h="117294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610/</a:t>
                      </a:r>
                      <a:r>
                        <a:rPr lang="cs-CZ" sz="1600" dirty="0">
                          <a:effectLst/>
                          <a:sym typeface="Symbol" panose="05050102010706020507" pitchFamily="18" charset="2"/>
                        </a:rPr>
                        <a:t></a:t>
                      </a:r>
                      <a:r>
                        <a:rPr lang="cs-CZ" sz="1600" dirty="0">
                          <a:effectLst/>
                        </a:rPr>
                        <a:t>/3</a:t>
                      </a:r>
                      <a:endParaRPr lang="cs-CZ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Pražský okruh (SOKP), stavba č. 519 (Suchdol - Březiněves)</a:t>
                      </a:r>
                      <a:endParaRPr lang="cs-CZ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ü"/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PP Sedlecké skály, PP Zámky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ü"/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segmenty ÚSES 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ü"/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ostatní krajinotvorné prvky přírodního parku Drahaň – Troja.</a:t>
                      </a:r>
                      <a:endParaRPr lang="cs-CZ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47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640/</a:t>
                      </a:r>
                      <a:r>
                        <a:rPr lang="cs-CZ" sz="1600" dirty="0">
                          <a:effectLst/>
                          <a:sym typeface="Symbol" panose="05050102010706020507" pitchFamily="18" charset="2"/>
                        </a:rPr>
                        <a:t></a:t>
                      </a:r>
                      <a:r>
                        <a:rPr lang="cs-CZ" sz="1600" dirty="0">
                          <a:effectLst/>
                        </a:rPr>
                        <a:t>/34</a:t>
                      </a:r>
                      <a:endParaRPr lang="cs-CZ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Lávka na silničním mostě pražského okruhu</a:t>
                      </a:r>
                      <a:endParaRPr lang="cs-CZ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ü"/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PP Sedlecké skály, PP Zámky,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ü"/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segmenty ÚSES</a:t>
                      </a:r>
                      <a:endParaRPr lang="cs-CZ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94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630/</a:t>
                      </a:r>
                      <a:r>
                        <a:rPr lang="cs-CZ" sz="1600" dirty="0">
                          <a:effectLst/>
                          <a:sym typeface="Symbol" panose="05050102010706020507" pitchFamily="18" charset="2"/>
                        </a:rPr>
                        <a:t></a:t>
                      </a:r>
                      <a:r>
                        <a:rPr lang="cs-CZ" sz="1600" dirty="0">
                          <a:effectLst/>
                        </a:rPr>
                        <a:t>/102</a:t>
                      </a:r>
                      <a:endParaRPr lang="cs-CZ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Západní vstup Rychlého spojení (vysokorychlostní železnice)</a:t>
                      </a:r>
                      <a:endParaRPr lang="cs-CZ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P"/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NPP Barrandovské skály (požadavek na vyloučení vlivu)</a:t>
                      </a:r>
                    </a:p>
                    <a:p>
                      <a:pPr marL="285750" indent="-285750" algn="l">
                        <a:spcBef>
                          <a:spcPts val="30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Font typeface="Wingdings 2" panose="05020102010507070707" pitchFamily="18" charset="2"/>
                        <a:buChar char="P"/>
                        <a:tabLst>
                          <a:tab pos="288290" algn="l"/>
                          <a:tab pos="540385" algn="l"/>
                        </a:tabLst>
                      </a:pPr>
                      <a:r>
                        <a:rPr lang="cs-CZ" sz="1600" dirty="0">
                          <a:effectLst/>
                        </a:rPr>
                        <a:t>segmenty ÚSES</a:t>
                      </a:r>
                      <a:endParaRPr lang="cs-CZ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7642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268760"/>
            <a:ext cx="8540634" cy="4680520"/>
          </a:xfrm>
          <a:prstGeom prst="rect">
            <a:avLst/>
          </a:prstGeom>
        </p:spPr>
      </p:pic>
      <p:sp>
        <p:nvSpPr>
          <p:cNvPr id="7" name="Obdélník 6"/>
          <p:cNvSpPr/>
          <p:nvPr/>
        </p:nvSpPr>
        <p:spPr>
          <a:xfrm>
            <a:off x="273616" y="0"/>
            <a:ext cx="8712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dirty="0" smtClean="0"/>
              <a:t>SOKP Suchdol – Březiněves</a:t>
            </a:r>
            <a:br>
              <a:rPr lang="cs-CZ" sz="2400" dirty="0" smtClean="0"/>
            </a:br>
            <a:r>
              <a:rPr lang="cs-CZ" sz="1800" dirty="0" smtClean="0"/>
              <a:t>A.VI</a:t>
            </a:r>
            <a:r>
              <a:rPr lang="cs-CZ" sz="1800" dirty="0"/>
              <a:t>. Výkres kumulativních a synergických </a:t>
            </a:r>
            <a:r>
              <a:rPr lang="cs-CZ" sz="1800" dirty="0" smtClean="0"/>
              <a:t>vlivů (výřez</a:t>
            </a:r>
            <a:r>
              <a:rPr lang="cs-CZ" sz="1800" dirty="0" smtClean="0"/>
              <a:t>)</a:t>
            </a: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284740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7772400" cy="864096"/>
          </a:xfrm>
        </p:spPr>
        <p:txBody>
          <a:bodyPr anchor="t"/>
          <a:lstStyle/>
          <a:p>
            <a:pPr algn="ctr"/>
            <a:r>
              <a:rPr lang="cs-CZ" sz="2400" i="0" dirty="0">
                <a:solidFill>
                  <a:schemeClr val="tx1"/>
                </a:solidFill>
              </a:rPr>
              <a:t>Lávka na silničním mostě pražského </a:t>
            </a:r>
            <a:r>
              <a:rPr lang="cs-CZ" sz="2400" i="0" dirty="0" smtClean="0">
                <a:solidFill>
                  <a:schemeClr val="tx1"/>
                </a:solidFill>
              </a:rPr>
              <a:t>okruhu</a:t>
            </a:r>
            <a:br>
              <a:rPr lang="cs-CZ" sz="2400" i="0" dirty="0" smtClean="0">
                <a:solidFill>
                  <a:schemeClr val="tx1"/>
                </a:solidFill>
              </a:rPr>
            </a:br>
            <a:r>
              <a:rPr lang="cs-CZ" sz="2000" i="0" dirty="0" smtClean="0">
                <a:solidFill>
                  <a:schemeClr val="tx1"/>
                </a:solidFill>
                <a:latin typeface="+mn-lt"/>
              </a:rPr>
              <a:t>Výkres A.III.1 Vlivy na biodiverzitu – zvl. ochrana (výřez)</a:t>
            </a:r>
            <a:r>
              <a:rPr lang="cs-CZ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cs-CZ" sz="2000" dirty="0"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cs-CZ" sz="20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844824"/>
            <a:ext cx="6759598" cy="3816424"/>
          </a:xfrm>
          <a:prstGeom prst="rect">
            <a:avLst/>
          </a:prstGeom>
        </p:spPr>
      </p:pic>
      <p:cxnSp>
        <p:nvCxnSpPr>
          <p:cNvPr id="5" name="Přímá spojnice se šipkou 4"/>
          <p:cNvCxnSpPr/>
          <p:nvPr/>
        </p:nvCxnSpPr>
        <p:spPr bwMode="auto">
          <a:xfrm>
            <a:off x="2987824" y="2132856"/>
            <a:ext cx="0" cy="1404156"/>
          </a:xfrm>
          <a:prstGeom prst="straightConnector1">
            <a:avLst/>
          </a:prstGeom>
          <a:solidFill>
            <a:schemeClr val="accent1"/>
          </a:solidFill>
          <a:ln w="50800" cap="flat" cmpd="sng" algn="ctr">
            <a:solidFill>
              <a:schemeClr val="accent2"/>
            </a:solidFill>
            <a:prstDash val="solid"/>
            <a:round/>
            <a:headEnd type="none" w="sm" len="sm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Přímá spojnice se šipkou 6"/>
          <p:cNvCxnSpPr/>
          <p:nvPr/>
        </p:nvCxnSpPr>
        <p:spPr bwMode="auto">
          <a:xfrm>
            <a:off x="5076056" y="2564904"/>
            <a:ext cx="0" cy="1008112"/>
          </a:xfrm>
          <a:prstGeom prst="straightConnector1">
            <a:avLst/>
          </a:prstGeom>
          <a:solidFill>
            <a:schemeClr val="accent1"/>
          </a:solidFill>
          <a:ln w="50800" cap="flat" cmpd="sng" algn="ctr">
            <a:solidFill>
              <a:schemeClr val="accent2"/>
            </a:solidFill>
            <a:prstDash val="solid"/>
            <a:round/>
            <a:headEnd type="none" w="sm" len="sm"/>
            <a:tailEnd type="stealth" w="lg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05828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39" y="1124744"/>
            <a:ext cx="9048488" cy="533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5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0" y="1772816"/>
            <a:ext cx="90364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algn="just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</a:pPr>
            <a:r>
              <a:rPr lang="cs-CZ" sz="1800" dirty="0" smtClean="0">
                <a:effectLst>
                  <a:outerShdw sx="0" sy="0">
                    <a:srgbClr val="000000"/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s-CZ" sz="1800" dirty="0">
                <a:effectLst>
                  <a:outerShdw sx="0" sy="0">
                    <a:srgbClr val="000000"/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 lokalitě </a:t>
            </a:r>
            <a:r>
              <a:rPr lang="cs-CZ" sz="1800" dirty="0">
                <a:solidFill>
                  <a:srgbClr val="66FFFF"/>
                </a:solidFill>
                <a:effectLst>
                  <a:outerShdw sx="0" sy="0">
                    <a:srgbClr val="000000"/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268 Újezd u Průhonic </a:t>
            </a:r>
            <a:r>
              <a:rPr lang="cs-CZ" sz="1800" dirty="0">
                <a:effectLst>
                  <a:outerShdw sx="0" sy="0">
                    <a:srgbClr val="000000"/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snížit rozsah vymezených rozvojových ploch pro bydlení v plochách zasahujících do přírodního parku Botič – Milíčov (plochy 2004, 2221, 2316 a 2317).</a:t>
            </a:r>
          </a:p>
        </p:txBody>
      </p:sp>
      <p:sp>
        <p:nvSpPr>
          <p:cNvPr id="3" name="Obdélník 2"/>
          <p:cNvSpPr/>
          <p:nvPr/>
        </p:nvSpPr>
        <p:spPr>
          <a:xfrm>
            <a:off x="107504" y="476672"/>
            <a:ext cx="89289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altLang="cs-CZ" sz="2400" b="1" dirty="0"/>
              <a:t>Požadavky na rozhodování ve vymezených plochách  </a:t>
            </a:r>
            <a:br>
              <a:rPr lang="cs-CZ" altLang="cs-CZ" sz="2400" b="1" dirty="0"/>
            </a:br>
            <a:r>
              <a:rPr lang="cs-CZ" altLang="cs-CZ" b="1" dirty="0">
                <a:solidFill>
                  <a:schemeClr val="accent1"/>
                </a:solidFill>
              </a:rPr>
              <a:t>Specifické požadavky</a:t>
            </a:r>
            <a:br>
              <a:rPr lang="cs-CZ" altLang="cs-CZ" b="1" dirty="0">
                <a:solidFill>
                  <a:schemeClr val="accent1"/>
                </a:solidFill>
              </a:rPr>
            </a:br>
            <a:r>
              <a:rPr lang="cs-CZ" altLang="cs-CZ" dirty="0" smtClean="0">
                <a:solidFill>
                  <a:schemeClr val="accent1"/>
                </a:solidFill>
              </a:rPr>
              <a:t>9. </a:t>
            </a:r>
            <a:r>
              <a:rPr lang="cs-CZ" dirty="0">
                <a:solidFill>
                  <a:srgbClr val="FF9933"/>
                </a:solidFill>
              </a:rPr>
              <a:t>Požadavky k minimalizaci vlivů </a:t>
            </a:r>
            <a:r>
              <a:rPr lang="cs-CZ" dirty="0" smtClean="0">
                <a:solidFill>
                  <a:srgbClr val="FF9933"/>
                </a:solidFill>
              </a:rPr>
              <a:t>na krajinu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834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44624"/>
            <a:ext cx="7772400" cy="432048"/>
          </a:xfrm>
        </p:spPr>
        <p:txBody>
          <a:bodyPr anchor="t"/>
          <a:lstStyle/>
          <a:p>
            <a:pPr algn="ctr"/>
            <a:r>
              <a:rPr lang="cs-CZ" sz="2000" i="0" dirty="0" smtClean="0">
                <a:solidFill>
                  <a:schemeClr val="tx1"/>
                </a:solidFill>
              </a:rPr>
              <a:t>Lokalita 256 Újezd u Průhonic</a:t>
            </a:r>
            <a:endParaRPr lang="cs-CZ" sz="2000" i="0" dirty="0">
              <a:solidFill>
                <a:schemeClr val="tx1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548680"/>
            <a:ext cx="5693850" cy="5532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34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534400" cy="1524000"/>
          </a:xfrm>
          <a:extLst>
            <a:ext uri="{91240B29-F687-4F45-9708-019B960494DF}">
              <a14:hiddenLine xmlns:a14="http://schemas.microsoft.com/office/drawing/2010/main" w="25400">
                <a:solidFill>
                  <a:schemeClr val="tx2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ctr" eaLnBrk="1" hangingPunct="1"/>
            <a:r>
              <a:rPr lang="cs-CZ" altLang="cs-CZ" sz="3600" b="1" i="0" smtClean="0">
                <a:solidFill>
                  <a:schemeClr val="tx1"/>
                </a:solidFill>
              </a:rPr>
              <a:t>Děkuji za pozornost</a:t>
            </a:r>
            <a:r>
              <a:rPr lang="cs-CZ" altLang="cs-CZ" sz="4000" smtClean="0">
                <a:solidFill>
                  <a:schemeClr val="tx1"/>
                </a:solidFill>
                <a:latin typeface="Tahoma" panose="020B0604030504040204" pitchFamily="34" charset="0"/>
              </a:rPr>
              <a:t/>
            </a:r>
            <a:br>
              <a:rPr lang="cs-CZ" altLang="cs-CZ" sz="4000" smtClean="0">
                <a:solidFill>
                  <a:schemeClr val="tx1"/>
                </a:solidFill>
                <a:latin typeface="Tahoma" panose="020B0604030504040204" pitchFamily="34" charset="0"/>
              </a:rPr>
            </a:br>
            <a:r>
              <a:rPr lang="cs-CZ" altLang="cs-CZ" sz="4000" b="1" i="0" smtClean="0">
                <a:solidFill>
                  <a:schemeClr val="tx1"/>
                </a:solidFill>
                <a:latin typeface="Tahoma" panose="020B0604030504040204" pitchFamily="34" charset="0"/>
                <a:sym typeface="Wingdings" panose="05000000000000000000" pitchFamily="2" charset="2"/>
              </a:rPr>
              <a:t></a:t>
            </a:r>
          </a:p>
        </p:txBody>
      </p:sp>
      <p:pic>
        <p:nvPicPr>
          <p:cNvPr id="26627" name="Picture 3" descr="X:\ATP-Logo\logo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3124200"/>
            <a:ext cx="6172200" cy="34972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458" name="Nadpis 1"/>
          <p:cNvSpPr>
            <a:spLocks noGrp="1"/>
          </p:cNvSpPr>
          <p:nvPr>
            <p:ph type="title"/>
          </p:nvPr>
        </p:nvSpPr>
        <p:spPr>
          <a:xfrm>
            <a:off x="107950" y="381000"/>
            <a:ext cx="8350250" cy="671513"/>
          </a:xfrm>
        </p:spPr>
        <p:txBody>
          <a:bodyPr anchor="t"/>
          <a:lstStyle/>
          <a:p>
            <a:pPr algn="ctr" eaLnBrk="1" hangingPunct="1"/>
            <a:r>
              <a:rPr lang="cs-CZ" altLang="cs-CZ" sz="2800" i="0" dirty="0" smtClean="0">
                <a:solidFill>
                  <a:schemeClr val="tx1"/>
                </a:solidFill>
              </a:rPr>
              <a:t>Vazba SEA a ÚPD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4341556"/>
              </p:ext>
            </p:extLst>
          </p:nvPr>
        </p:nvGraphicFramePr>
        <p:xfrm>
          <a:off x="323528" y="1916832"/>
          <a:ext cx="8496622" cy="309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600"/>
                <a:gridCol w="4072762"/>
                <a:gridCol w="2317260"/>
              </a:tblGrid>
              <a:tr h="3096344">
                <a:tc>
                  <a:txBody>
                    <a:bodyPr/>
                    <a:lstStyle/>
                    <a:p>
                      <a:pPr algn="l"/>
                      <a:r>
                        <a:rPr lang="cs-CZ" sz="2400" b="0" dirty="0" smtClean="0"/>
                        <a:t>SEA ÚP HMP </a:t>
                      </a:r>
                      <a:endParaRPr lang="cs-CZ" sz="3200" b="1" dirty="0">
                        <a:solidFill>
                          <a:srgbClr val="66FFFF"/>
                        </a:solidFill>
                      </a:endParaRPr>
                    </a:p>
                  </a:txBody>
                  <a:tcPr marL="91432" marR="91432" marT="45730" marB="4573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b="0" dirty="0" smtClean="0">
                          <a:solidFill>
                            <a:srgbClr val="66FFFF"/>
                          </a:solidFill>
                        </a:rPr>
                        <a:t>→    </a:t>
                      </a:r>
                      <a:r>
                        <a:rPr lang="cs-CZ" sz="2400" b="0" u="none" dirty="0" smtClean="0">
                          <a:solidFill>
                            <a:srgbClr val="66FFFF"/>
                          </a:solidFill>
                        </a:rPr>
                        <a:t>Kap. 11 přílohy SZ   </a:t>
                      </a:r>
                      <a:r>
                        <a:rPr lang="cs-CZ" sz="2400" b="0" dirty="0" smtClean="0">
                          <a:solidFill>
                            <a:srgbClr val="66FFFF"/>
                          </a:solidFill>
                        </a:rPr>
                        <a:t>→</a:t>
                      </a:r>
                      <a:r>
                        <a:rPr lang="cs-CZ" sz="2400" b="0" u="none" dirty="0" smtClean="0">
                          <a:solidFill>
                            <a:srgbClr val="66FFFF"/>
                          </a:solidFill>
                        </a:rPr>
                        <a:t/>
                      </a:r>
                      <a:br>
                        <a:rPr lang="cs-CZ" sz="2400" b="0" u="none" dirty="0" smtClean="0">
                          <a:solidFill>
                            <a:srgbClr val="66FFFF"/>
                          </a:solidFill>
                        </a:rPr>
                      </a:br>
                      <a:endParaRPr lang="cs-CZ" sz="2400" b="0" u="none" dirty="0" smtClean="0">
                        <a:solidFill>
                          <a:srgbClr val="66FFFF"/>
                        </a:solidFill>
                      </a:endParaRPr>
                    </a:p>
                    <a:p>
                      <a:pPr algn="ctr"/>
                      <a:r>
                        <a:rPr lang="cs-CZ" sz="2000" b="0" dirty="0" smtClean="0"/>
                        <a:t>Návrh požadavků na rozhodování ve vymezených plochách</a:t>
                      </a:r>
                      <a:r>
                        <a:rPr lang="cs-CZ" sz="2000" b="0" baseline="0" dirty="0" smtClean="0"/>
                        <a:t> </a:t>
                      </a:r>
                      <a:br>
                        <a:rPr lang="cs-CZ" sz="2000" b="0" baseline="0" dirty="0" smtClean="0"/>
                      </a:br>
                      <a:r>
                        <a:rPr lang="cs-CZ" sz="2000" b="0" baseline="0" dirty="0" smtClean="0"/>
                        <a:t>z hlediska minimalizace vlivů na ŽP</a:t>
                      </a:r>
                    </a:p>
                    <a:p>
                      <a:pPr marL="54000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cs-CZ" sz="2000" b="0" baseline="0" dirty="0" smtClean="0">
                          <a:solidFill>
                            <a:srgbClr val="66FFFF"/>
                          </a:solidFill>
                        </a:rPr>
                        <a:t>společné požadavky (1 </a:t>
                      </a:r>
                      <a:r>
                        <a:rPr lang="cs-CZ" sz="2000" b="0" baseline="0" dirty="0" smtClean="0">
                          <a:solidFill>
                            <a:srgbClr val="66FFFF"/>
                          </a:solidFill>
                        </a:rPr>
                        <a:t>– 3)</a:t>
                      </a:r>
                      <a:endParaRPr lang="cs-CZ" sz="2000" b="0" baseline="0" dirty="0" smtClean="0">
                        <a:solidFill>
                          <a:srgbClr val="66FFFF"/>
                        </a:solidFill>
                      </a:endParaRPr>
                    </a:p>
                    <a:p>
                      <a:pPr marL="54000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cs-CZ" sz="2000" b="0" baseline="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specifické požadavky </a:t>
                      </a:r>
                      <a:r>
                        <a:rPr lang="cs-CZ" sz="2000" b="0" baseline="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(4 – 9)</a:t>
                      </a:r>
                      <a:endParaRPr lang="cs-CZ" sz="2000" b="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 marL="91432" marR="91432" marT="45730" marB="4573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400" b="0" dirty="0" smtClean="0"/>
                        <a:t>Metropolitní</a:t>
                      </a:r>
                      <a:r>
                        <a:rPr lang="cs-CZ" sz="2400" b="0" baseline="0" dirty="0" smtClean="0"/>
                        <a:t> plán</a:t>
                      </a:r>
                      <a:endParaRPr lang="cs-CZ" sz="2400" b="0" dirty="0"/>
                    </a:p>
                  </a:txBody>
                  <a:tcPr marL="91432" marR="91432" marT="45730" marB="4573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82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Zástupný symbol pro obsah 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053257204"/>
              </p:ext>
            </p:extLst>
          </p:nvPr>
        </p:nvGraphicFramePr>
        <p:xfrm>
          <a:off x="107504" y="908720"/>
          <a:ext cx="8857109" cy="5802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1357"/>
                <a:gridCol w="1963934"/>
                <a:gridCol w="1341818"/>
              </a:tblGrid>
              <a:tr h="1408900">
                <a:tc gridSpan="3">
                  <a:txBody>
                    <a:bodyPr/>
                    <a:lstStyle/>
                    <a:p>
                      <a:pPr algn="ctr"/>
                      <a:r>
                        <a:rPr lang="cs-CZ" sz="2400" b="0" dirty="0" smtClean="0"/>
                        <a:t>Koncepce </a:t>
                      </a:r>
                      <a:r>
                        <a:rPr lang="cs-CZ" sz="2400" b="0" baseline="0" dirty="0" smtClean="0"/>
                        <a:t>Metropolitního plánu</a:t>
                      </a:r>
                      <a:endParaRPr lang="cs-CZ" sz="2400" b="0" dirty="0"/>
                    </a:p>
                    <a:p>
                      <a:pPr marL="342900" indent="-342900">
                        <a:buFont typeface="Wingdings" panose="05000000000000000000" pitchFamily="2" charset="2"/>
                        <a:buChar char="ü"/>
                      </a:pPr>
                      <a:r>
                        <a:rPr lang="cs-CZ" sz="1800" b="0" dirty="0" smtClean="0">
                          <a:solidFill>
                            <a:schemeClr val="tx1"/>
                          </a:solidFill>
                        </a:rPr>
                        <a:t>využití</a:t>
                      </a:r>
                      <a:r>
                        <a:rPr lang="cs-CZ" sz="18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cs-CZ" sz="1800" b="0" baseline="0" dirty="0" smtClean="0">
                          <a:solidFill>
                            <a:schemeClr val="tx1"/>
                          </a:solidFill>
                        </a:rPr>
                        <a:t>vnitřních potenciálů města </a:t>
                      </a:r>
                      <a:r>
                        <a:rPr lang="cs-CZ" sz="1800" b="0" baseline="0" dirty="0" smtClean="0">
                          <a:solidFill>
                            <a:srgbClr val="66FFFF"/>
                          </a:solidFill>
                        </a:rPr>
                        <a:t>(dostřednost)</a:t>
                      </a:r>
                      <a:endParaRPr lang="cs-CZ" sz="1800" b="0" baseline="0" dirty="0" smtClean="0">
                        <a:solidFill>
                          <a:srgbClr val="66FFFF"/>
                        </a:solidFill>
                      </a:endParaRPr>
                    </a:p>
                    <a:p>
                      <a:pPr marL="342900" indent="-342900">
                        <a:buFont typeface="Wingdings" panose="05000000000000000000" pitchFamily="2" charset="2"/>
                        <a:buChar char="ü"/>
                      </a:pPr>
                      <a:r>
                        <a:rPr lang="cs-CZ" sz="1800" b="0" baseline="0" dirty="0" smtClean="0">
                          <a:solidFill>
                            <a:schemeClr val="tx1"/>
                          </a:solidFill>
                        </a:rPr>
                        <a:t>zastavení </a:t>
                      </a:r>
                      <a:r>
                        <a:rPr lang="cs-CZ" sz="1800" b="0" baseline="0" dirty="0" smtClean="0">
                          <a:solidFill>
                            <a:schemeClr val="tx1"/>
                          </a:solidFill>
                        </a:rPr>
                        <a:t>nekoordinovaného rozrůstání města do volné </a:t>
                      </a:r>
                      <a:r>
                        <a:rPr lang="cs-CZ" sz="1800" b="0" baseline="0" dirty="0" smtClean="0">
                          <a:solidFill>
                            <a:schemeClr val="tx1"/>
                          </a:solidFill>
                        </a:rPr>
                        <a:t>krajiny </a:t>
                      </a:r>
                      <a:r>
                        <a:rPr lang="cs-CZ" sz="1800" b="0" baseline="0" dirty="0" smtClean="0">
                          <a:solidFill>
                            <a:srgbClr val="66FFFF"/>
                          </a:solidFill>
                        </a:rPr>
                        <a:t>(„1. čára“ + krajinné rozhraní)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ü"/>
                      </a:pPr>
                      <a:r>
                        <a:rPr lang="cs-CZ" sz="1800" b="0" dirty="0" smtClean="0">
                          <a:solidFill>
                            <a:srgbClr val="66FFFF"/>
                          </a:solidFill>
                        </a:rPr>
                        <a:t>čl. 61 odst. 6 </a:t>
                      </a:r>
                      <a:r>
                        <a:rPr lang="cs-CZ" sz="1800" b="0" dirty="0" smtClean="0">
                          <a:solidFill>
                            <a:schemeClr val="tx1"/>
                          </a:solidFill>
                        </a:rPr>
                        <a:t>výrokové</a:t>
                      </a:r>
                      <a:r>
                        <a:rPr lang="cs-CZ" sz="1800" b="0" baseline="0" dirty="0" smtClean="0">
                          <a:solidFill>
                            <a:schemeClr val="tx1"/>
                          </a:solidFill>
                        </a:rPr>
                        <a:t> části MPP</a:t>
                      </a:r>
                      <a:endParaRPr lang="cs-CZ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45718" marB="457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>
                    <a:noFill/>
                  </a:tcPr>
                </a:tc>
              </a:tr>
              <a:tr h="533756"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>
                          <a:solidFill>
                            <a:schemeClr val="tx1"/>
                          </a:solidFill>
                        </a:rPr>
                        <a:t>Vlivy</a:t>
                      </a:r>
                      <a:endParaRPr lang="cs-CZ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>
                          <a:solidFill>
                            <a:schemeClr val="tx1"/>
                          </a:solidFill>
                        </a:rPr>
                        <a:t>Přímé</a:t>
                      </a:r>
                      <a:endParaRPr lang="cs-CZ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>
                          <a:solidFill>
                            <a:schemeClr val="tx1"/>
                          </a:solidFill>
                        </a:rPr>
                        <a:t>Nepřímé</a:t>
                      </a:r>
                      <a:endParaRPr lang="cs-CZ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8987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solidFill>
                            <a:srgbClr val="66FFFF"/>
                          </a:solidFill>
                        </a:rPr>
                        <a:t>Krajina</a:t>
                      </a:r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>
                          <a:solidFill>
                            <a:srgbClr val="66FFFF"/>
                          </a:solidFill>
                        </a:rPr>
                        <a:t>+2</a:t>
                      </a:r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012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solidFill>
                            <a:srgbClr val="66FFFF"/>
                          </a:solidFill>
                        </a:rPr>
                        <a:t>Lesy </a:t>
                      </a:r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>
                          <a:solidFill>
                            <a:srgbClr val="66FFFF"/>
                          </a:solidFill>
                        </a:rPr>
                        <a:t>+2</a:t>
                      </a:r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7012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solidFill>
                            <a:srgbClr val="66FFFF"/>
                          </a:solidFill>
                        </a:rPr>
                        <a:t>Půda</a:t>
                      </a:r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>
                          <a:solidFill>
                            <a:srgbClr val="66FFFF"/>
                          </a:solidFill>
                        </a:rPr>
                        <a:t>+1</a:t>
                      </a:r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8603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solidFill>
                            <a:srgbClr val="66FFFF"/>
                          </a:solidFill>
                        </a:rPr>
                        <a:t>Voda</a:t>
                      </a:r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>
                          <a:solidFill>
                            <a:srgbClr val="66FFFF"/>
                          </a:solidFill>
                        </a:rPr>
                        <a:t>+1</a:t>
                      </a:r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52868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solidFill>
                            <a:srgbClr val="66FFFF"/>
                          </a:solidFill>
                        </a:rPr>
                        <a:t>Kulturní</a:t>
                      </a:r>
                      <a:r>
                        <a:rPr lang="cs-CZ" sz="1800" baseline="0" dirty="0" smtClean="0">
                          <a:solidFill>
                            <a:srgbClr val="66FFFF"/>
                          </a:solidFill>
                        </a:rPr>
                        <a:t> a historické hodnoty</a:t>
                      </a:r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>
                          <a:solidFill>
                            <a:srgbClr val="66FFFF"/>
                          </a:solidFill>
                        </a:rPr>
                        <a:t>+2</a:t>
                      </a:r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800" dirty="0">
                        <a:solidFill>
                          <a:srgbClr val="66FFFF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8035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solidFill>
                            <a:srgbClr val="FFFF00"/>
                          </a:solidFill>
                        </a:rPr>
                        <a:t>Ovzduší</a:t>
                      </a:r>
                      <a:endParaRPr lang="cs-CZ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>
                          <a:solidFill>
                            <a:srgbClr val="FFFF00"/>
                          </a:solidFill>
                        </a:rPr>
                        <a:t>0/-1</a:t>
                      </a:r>
                      <a:endParaRPr lang="cs-CZ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41492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solidFill>
                            <a:srgbClr val="FFFF00"/>
                          </a:solidFill>
                        </a:rPr>
                        <a:t>Hluk</a:t>
                      </a:r>
                      <a:endParaRPr lang="cs-CZ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>
                          <a:solidFill>
                            <a:srgbClr val="FFFF00"/>
                          </a:solidFill>
                        </a:rPr>
                        <a:t>0/-1</a:t>
                      </a:r>
                      <a:endParaRPr lang="cs-CZ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59908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solidFill>
                            <a:srgbClr val="FFFF00"/>
                          </a:solidFill>
                        </a:rPr>
                        <a:t>Obyvatelstvo</a:t>
                      </a:r>
                      <a:endParaRPr lang="cs-CZ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800" dirty="0" smtClean="0">
                          <a:solidFill>
                            <a:srgbClr val="FFFF00"/>
                          </a:solidFill>
                        </a:rPr>
                        <a:t>-1</a:t>
                      </a:r>
                      <a:endParaRPr lang="cs-CZ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s-CZ" sz="1800" dirty="0">
                        <a:solidFill>
                          <a:srgbClr val="FFFF00"/>
                        </a:solidFill>
                      </a:endParaRPr>
                    </a:p>
                  </a:txBody>
                  <a:tcPr marL="91441" marR="91441" marT="45718" marB="4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977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44624"/>
            <a:ext cx="7772400" cy="576064"/>
          </a:xfrm>
        </p:spPr>
        <p:txBody>
          <a:bodyPr anchor="t"/>
          <a:lstStyle/>
          <a:p>
            <a:pPr algn="ctr"/>
            <a:r>
              <a:rPr lang="cs-CZ" sz="2400" i="0" dirty="0" smtClean="0">
                <a:solidFill>
                  <a:schemeClr val="tx1"/>
                </a:solidFill>
              </a:rPr>
              <a:t>Článek 61 odst. (6) výrokové části návrhu MPP</a:t>
            </a:r>
            <a:endParaRPr lang="cs-CZ" sz="2400" i="0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0" y="692696"/>
            <a:ext cx="8856984" cy="1584176"/>
          </a:xfrm>
        </p:spPr>
        <p:txBody>
          <a:bodyPr anchor="t"/>
          <a:lstStyle/>
          <a:p>
            <a:pPr marL="0" indent="0" algn="just">
              <a:buNone/>
            </a:pPr>
            <a:r>
              <a:rPr lang="cs-CZ" sz="2000" dirty="0" smtClean="0"/>
              <a:t>„V případě změn v území</a:t>
            </a:r>
            <a:r>
              <a:rPr lang="cs-CZ" sz="2000" baseline="30000" dirty="0" smtClean="0"/>
              <a:t>*)</a:t>
            </a:r>
            <a:r>
              <a:rPr lang="cs-CZ" sz="2000" dirty="0" smtClean="0"/>
              <a:t> umístěných na rozhraní lokalit s odlišnými požadavky na způsob využití území </a:t>
            </a:r>
            <a:r>
              <a:rPr lang="cs-CZ" sz="2000" dirty="0" smtClean="0">
                <a:solidFill>
                  <a:srgbClr val="66FFFF"/>
                </a:solidFill>
              </a:rPr>
              <a:t>musí být přiměřeně splněny podmínky využití, které jsou stanoveny přísněji, resp. podmínky vedoucí k nižší zátěži území</a:t>
            </a:r>
            <a:r>
              <a:rPr lang="cs-CZ" sz="2000" dirty="0" smtClean="0"/>
              <a:t>.“</a:t>
            </a:r>
            <a:endParaRPr lang="cs-CZ" sz="2000" dirty="0" smtClean="0">
              <a:solidFill>
                <a:srgbClr val="66FFFF"/>
              </a:solidFill>
            </a:endParaRPr>
          </a:p>
          <a:p>
            <a:pPr marL="0" indent="0">
              <a:buNone/>
            </a:pPr>
            <a:r>
              <a:rPr lang="cs-CZ" sz="2000" baseline="30000" dirty="0" smtClean="0"/>
              <a:t>*) </a:t>
            </a:r>
            <a:r>
              <a:rPr lang="cs-CZ" sz="2000" dirty="0" smtClean="0"/>
              <a:t>§ </a:t>
            </a:r>
            <a:r>
              <a:rPr lang="cs-CZ" sz="2000" dirty="0"/>
              <a:t>2 odst. 1 písm. a) SZ </a:t>
            </a:r>
          </a:p>
          <a:p>
            <a:pPr marL="0" indent="0">
              <a:buNone/>
            </a:pPr>
            <a:endParaRPr lang="cs-CZ" sz="2000" dirty="0">
              <a:solidFill>
                <a:srgbClr val="66FFFF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912" y="2636912"/>
            <a:ext cx="7985392" cy="325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48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792088"/>
          </a:xfrm>
        </p:spPr>
        <p:txBody>
          <a:bodyPr anchor="t"/>
          <a:lstStyle/>
          <a:p>
            <a:pPr algn="ctr"/>
            <a:r>
              <a:rPr lang="cs-CZ" altLang="cs-CZ" sz="2000" b="1" i="0" dirty="0" smtClean="0">
                <a:solidFill>
                  <a:schemeClr val="tx1"/>
                </a:solidFill>
              </a:rPr>
              <a:t>Požadavky </a:t>
            </a:r>
            <a:r>
              <a:rPr lang="cs-CZ" altLang="cs-CZ" sz="2000" b="1" i="0" dirty="0">
                <a:solidFill>
                  <a:schemeClr val="tx1"/>
                </a:solidFill>
              </a:rPr>
              <a:t>na rozhodování ve vymezených plochách </a:t>
            </a:r>
            <a:r>
              <a:rPr lang="cs-CZ" altLang="cs-CZ" sz="2000" b="1" i="0" dirty="0" smtClean="0">
                <a:solidFill>
                  <a:schemeClr val="tx1"/>
                </a:solidFill>
              </a:rPr>
              <a:t> </a:t>
            </a:r>
            <a:br>
              <a:rPr lang="cs-CZ" altLang="cs-CZ" sz="2000" b="1" i="0" dirty="0" smtClean="0">
                <a:solidFill>
                  <a:schemeClr val="tx1"/>
                </a:solidFill>
              </a:rPr>
            </a:br>
            <a:r>
              <a:rPr lang="cs-CZ" altLang="cs-CZ" sz="2000" b="1" i="0" dirty="0" smtClean="0">
                <a:solidFill>
                  <a:schemeClr val="accent1"/>
                </a:solidFill>
              </a:rPr>
              <a:t>Společné </a:t>
            </a:r>
            <a:r>
              <a:rPr lang="cs-CZ" altLang="cs-CZ" sz="2000" b="1" i="0" dirty="0">
                <a:solidFill>
                  <a:schemeClr val="accent1"/>
                </a:solidFill>
              </a:rPr>
              <a:t>požadavky (1)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832648"/>
          </a:xfrm>
        </p:spPr>
        <p:txBody>
          <a:bodyPr/>
          <a:lstStyle/>
          <a:p>
            <a:pPr algn="just">
              <a:spcBef>
                <a:spcPts val="600"/>
              </a:spcBef>
              <a:buClr>
                <a:schemeClr val="accent1"/>
              </a:buClr>
              <a:buFont typeface="+mj-lt"/>
              <a:buAutoNum type="arabicPeriod"/>
            </a:pPr>
            <a:r>
              <a:rPr lang="cs-CZ" sz="1600" dirty="0"/>
              <a:t>V lokalitách s předpokládanou </a:t>
            </a:r>
            <a:r>
              <a:rPr lang="cs-CZ" sz="1600" dirty="0">
                <a:solidFill>
                  <a:srgbClr val="66FFFF"/>
                </a:solidFill>
              </a:rPr>
              <a:t>hlukovou expozicí přesahující hodnoty platných hygienických limitů</a:t>
            </a:r>
            <a:r>
              <a:rPr lang="cs-CZ" sz="1600" dirty="0"/>
              <a:t> </a:t>
            </a:r>
            <a:r>
              <a:rPr lang="cs-CZ" sz="1600" dirty="0" smtClean="0"/>
              <a:t>neumisťovat nové </a:t>
            </a:r>
            <a:r>
              <a:rPr lang="cs-CZ" sz="1600" dirty="0"/>
              <a:t>chráněné stavby </a:t>
            </a:r>
            <a:r>
              <a:rPr lang="cs-CZ" sz="1600" dirty="0" smtClean="0"/>
              <a:t>do </a:t>
            </a:r>
            <a:r>
              <a:rPr lang="cs-CZ" sz="1600" dirty="0"/>
              <a:t>nadlimitně zasažených území. </a:t>
            </a:r>
            <a:r>
              <a:rPr lang="cs-CZ" sz="1600" dirty="0" smtClean="0"/>
              <a:t>Umístění </a:t>
            </a:r>
            <a:r>
              <a:rPr lang="cs-CZ" sz="1600" dirty="0"/>
              <a:t>je možné za </a:t>
            </a:r>
            <a:r>
              <a:rPr lang="cs-CZ" sz="1600" dirty="0" smtClean="0"/>
              <a:t>předpokladu:</a:t>
            </a:r>
          </a:p>
          <a:p>
            <a:pPr marL="800100" lvl="1" indent="-342900" algn="just">
              <a:spcBef>
                <a:spcPts val="600"/>
              </a:spcBef>
              <a:buFont typeface="+mj-lt"/>
              <a:buAutoNum type="alphaLcPeriod"/>
            </a:pPr>
            <a:r>
              <a:rPr lang="cs-CZ" sz="1600" dirty="0" smtClean="0"/>
              <a:t>realizace </a:t>
            </a:r>
            <a:r>
              <a:rPr lang="cs-CZ" sz="1600" dirty="0"/>
              <a:t>účinných protihlukových opatření a prokázání jejich pozitivního účinku. </a:t>
            </a:r>
            <a:endParaRPr lang="cs-CZ" sz="1600" dirty="0" smtClean="0"/>
          </a:p>
          <a:p>
            <a:pPr marL="800100" lvl="1" indent="-342900" algn="just">
              <a:spcBef>
                <a:spcPts val="600"/>
              </a:spcBef>
              <a:buFont typeface="+mj-lt"/>
              <a:buAutoNum type="alphaLcPeriod"/>
            </a:pPr>
            <a:r>
              <a:rPr lang="cs-CZ" sz="1600" dirty="0" smtClean="0"/>
              <a:t>v </a:t>
            </a:r>
            <a:r>
              <a:rPr lang="cs-CZ" sz="1600" dirty="0"/>
              <a:t>rámci vymezených obytných lokalit </a:t>
            </a:r>
            <a:r>
              <a:rPr lang="cs-CZ" sz="1600" dirty="0" smtClean="0"/>
              <a:t>(</a:t>
            </a:r>
            <a:r>
              <a:rPr lang="cs-CZ" sz="1600" dirty="0" err="1" smtClean="0"/>
              <a:t>T+R</a:t>
            </a:r>
            <a:r>
              <a:rPr lang="cs-CZ" sz="1600" dirty="0" smtClean="0"/>
              <a:t>) navrhovat využití </a:t>
            </a:r>
            <a:r>
              <a:rPr lang="cs-CZ" sz="1600" dirty="0"/>
              <a:t>a prostorové uspořádání dílčích </a:t>
            </a:r>
            <a:r>
              <a:rPr lang="cs-CZ" sz="1600" dirty="0" smtClean="0"/>
              <a:t>ploch tak, </a:t>
            </a:r>
            <a:r>
              <a:rPr lang="cs-CZ" sz="1600" dirty="0"/>
              <a:t>aby </a:t>
            </a:r>
            <a:r>
              <a:rPr lang="cs-CZ" sz="1600" dirty="0">
                <a:solidFill>
                  <a:srgbClr val="66FFFF"/>
                </a:solidFill>
              </a:rPr>
              <a:t>v nejvíce exponovaných plochách nebo jejich částech byly umisťovány stavby, jejichž účel využití umožňuje koexistenci se zvýšenou hlukovou zátěží</a:t>
            </a:r>
            <a:r>
              <a:rPr lang="cs-CZ" sz="1600" dirty="0"/>
              <a:t> (např. vybrané typy veřejné vybavenosti), přičemž tyto objekty mohou zároveň plnit </a:t>
            </a:r>
            <a:r>
              <a:rPr lang="cs-CZ" sz="1600" dirty="0">
                <a:solidFill>
                  <a:srgbClr val="66FFFF"/>
                </a:solidFill>
              </a:rPr>
              <a:t>ochrannou funkci pro navazující chráněnou zástavbu</a:t>
            </a:r>
            <a:r>
              <a:rPr lang="cs-CZ" sz="1600" dirty="0" smtClean="0">
                <a:solidFill>
                  <a:srgbClr val="66FFFF"/>
                </a:solidFill>
              </a:rPr>
              <a:t>.</a:t>
            </a:r>
          </a:p>
          <a:p>
            <a:pPr marL="0" lvl="1" indent="0" algn="just">
              <a:spcBef>
                <a:spcPts val="600"/>
              </a:spcBef>
              <a:buNone/>
            </a:pPr>
            <a:r>
              <a:rPr lang="cs-CZ" sz="1600" dirty="0" smtClean="0"/>
              <a:t>Lokality:</a:t>
            </a:r>
          </a:p>
          <a:p>
            <a:pPr marL="685800" lvl="2" algn="just">
              <a:spcBef>
                <a:spcPts val="2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sz="1600" dirty="0" smtClean="0"/>
              <a:t>065 </a:t>
            </a:r>
            <a:r>
              <a:rPr lang="cs-CZ" sz="1600" dirty="0"/>
              <a:t>– Nákladové nádraží Žižkov, </a:t>
            </a:r>
            <a:endParaRPr lang="cs-CZ" sz="1600" dirty="0" smtClean="0"/>
          </a:p>
          <a:p>
            <a:pPr marL="685800" lvl="2" algn="just">
              <a:spcBef>
                <a:spcPts val="2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sz="1600" dirty="0" smtClean="0"/>
              <a:t>068 </a:t>
            </a:r>
            <a:r>
              <a:rPr lang="cs-CZ" sz="1600" dirty="0"/>
              <a:t>– </a:t>
            </a:r>
            <a:r>
              <a:rPr lang="cs-CZ" sz="1600" dirty="0" smtClean="0"/>
              <a:t>Rohanské </a:t>
            </a:r>
            <a:r>
              <a:rPr lang="cs-CZ" sz="1600" dirty="0"/>
              <a:t>nábřeží, </a:t>
            </a:r>
            <a:endParaRPr lang="cs-CZ" sz="1600" dirty="0" smtClean="0"/>
          </a:p>
          <a:p>
            <a:pPr marL="685800" lvl="2" algn="just">
              <a:spcBef>
                <a:spcPts val="2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sz="1600" dirty="0" smtClean="0"/>
              <a:t>070 </a:t>
            </a:r>
            <a:r>
              <a:rPr lang="cs-CZ" sz="1600" dirty="0"/>
              <a:t>– Nové Bubny, </a:t>
            </a:r>
            <a:endParaRPr lang="cs-CZ" sz="1600" dirty="0" smtClean="0"/>
          </a:p>
          <a:p>
            <a:pPr marL="685800" lvl="2" algn="just">
              <a:spcBef>
                <a:spcPts val="2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sz="1600" dirty="0" smtClean="0"/>
              <a:t>072 </a:t>
            </a:r>
            <a:r>
              <a:rPr lang="cs-CZ" sz="1600" dirty="0"/>
              <a:t>– Smíchovské </a:t>
            </a:r>
            <a:r>
              <a:rPr lang="cs-CZ" sz="1600" dirty="0" smtClean="0"/>
              <a:t>nábřeží</a:t>
            </a:r>
          </a:p>
          <a:p>
            <a:pPr marL="685800" lvl="2" algn="just">
              <a:spcBef>
                <a:spcPts val="200"/>
              </a:spcBef>
              <a:buClr>
                <a:schemeClr val="accent1"/>
              </a:buClr>
              <a:buFont typeface="Wingdings" panose="05000000000000000000" pitchFamily="2" charset="2"/>
              <a:buChar char="n"/>
            </a:pPr>
            <a:r>
              <a:rPr lang="cs-CZ" sz="1600" dirty="0" smtClean="0"/>
              <a:t>077 </a:t>
            </a:r>
            <a:r>
              <a:rPr lang="cs-CZ" sz="1600" dirty="0"/>
              <a:t>– </a:t>
            </a:r>
            <a:r>
              <a:rPr lang="cs-CZ" sz="1600" dirty="0" smtClean="0"/>
              <a:t>Opatov</a:t>
            </a:r>
          </a:p>
          <a:p>
            <a:pPr marL="0" lvl="1" indent="0" algn="just">
              <a:spcBef>
                <a:spcPts val="600"/>
              </a:spcBef>
              <a:buClr>
                <a:schemeClr val="accent1"/>
              </a:buClr>
              <a:buNone/>
            </a:pPr>
            <a:r>
              <a:rPr lang="cs-CZ" sz="1600" dirty="0" smtClean="0"/>
              <a:t>Obytné plochy v</a:t>
            </a:r>
            <a:r>
              <a:rPr lang="cs-CZ" sz="1600" dirty="0"/>
              <a:t> kontaktu se dopravními </a:t>
            </a:r>
            <a:r>
              <a:rPr lang="cs-CZ" sz="1600" dirty="0" smtClean="0"/>
              <a:t>stavbami:</a:t>
            </a:r>
          </a:p>
          <a:p>
            <a:pPr marL="685800" lvl="2" algn="just">
              <a:spcBef>
                <a:spcPts val="600"/>
              </a:spcBef>
              <a:buClr>
                <a:schemeClr val="accent1"/>
              </a:buClr>
              <a:buFont typeface="Wingdings 2" panose="05020102010507070707" pitchFamily="18" charset="2"/>
              <a:buChar char="P"/>
            </a:pPr>
            <a:r>
              <a:rPr lang="cs-CZ" sz="1600" dirty="0" err="1" smtClean="0"/>
              <a:t>pl</a:t>
            </a:r>
            <a:r>
              <a:rPr lang="cs-CZ" sz="1600" dirty="0" smtClean="0"/>
              <a:t>. 2217 </a:t>
            </a:r>
            <a:r>
              <a:rPr lang="cs-CZ" sz="1600" dirty="0"/>
              <a:t>v lokalitě 215 Řepy, </a:t>
            </a:r>
            <a:endParaRPr lang="cs-CZ" sz="1600" dirty="0" smtClean="0"/>
          </a:p>
          <a:p>
            <a:pPr marL="685800" lvl="2" algn="just">
              <a:spcBef>
                <a:spcPts val="600"/>
              </a:spcBef>
              <a:buClr>
                <a:schemeClr val="accent1"/>
              </a:buClr>
              <a:buFont typeface="Wingdings 2" panose="05020102010507070707" pitchFamily="18" charset="2"/>
              <a:buChar char="P"/>
            </a:pPr>
            <a:r>
              <a:rPr lang="cs-CZ" sz="1600" dirty="0" err="1" smtClean="0"/>
              <a:t>pl</a:t>
            </a:r>
            <a:r>
              <a:rPr lang="cs-CZ" sz="1600" dirty="0" smtClean="0"/>
              <a:t>. 2196 </a:t>
            </a:r>
            <a:r>
              <a:rPr lang="cs-CZ" sz="1600" dirty="0"/>
              <a:t>v lokalitě 056 – Nové Butovice, </a:t>
            </a:r>
            <a:endParaRPr lang="cs-CZ" sz="1600" dirty="0" smtClean="0"/>
          </a:p>
          <a:p>
            <a:pPr marL="685800" lvl="2" algn="just">
              <a:spcBef>
                <a:spcPts val="600"/>
              </a:spcBef>
              <a:buClr>
                <a:schemeClr val="accent1"/>
              </a:buClr>
              <a:buFont typeface="Wingdings 2" panose="05020102010507070707" pitchFamily="18" charset="2"/>
              <a:buChar char="P"/>
            </a:pPr>
            <a:r>
              <a:rPr lang="cs-CZ" sz="1600" dirty="0" err="1" smtClean="0"/>
              <a:t>pl</a:t>
            </a:r>
            <a:r>
              <a:rPr lang="cs-CZ" sz="1600" dirty="0" smtClean="0"/>
              <a:t>. 2013 </a:t>
            </a:r>
            <a:r>
              <a:rPr lang="cs-CZ" sz="1600" dirty="0"/>
              <a:t>v lokalitě 675 Výzkumný elektronický </a:t>
            </a:r>
            <a:r>
              <a:rPr lang="cs-CZ" sz="1600" dirty="0" smtClean="0"/>
              <a:t>ústav</a:t>
            </a:r>
            <a:endParaRPr lang="cs-CZ" sz="1600" dirty="0"/>
          </a:p>
          <a:p>
            <a:pPr marL="457200" lvl="1" indent="0" algn="just">
              <a:buNone/>
            </a:pPr>
            <a:endParaRPr lang="cs-CZ" sz="1800" dirty="0"/>
          </a:p>
          <a:p>
            <a:pPr>
              <a:buFont typeface="+mj-lt"/>
              <a:buAutoNum type="arabicPeriod"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214758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79512" y="381000"/>
            <a:ext cx="8278688" cy="455712"/>
          </a:xfrm>
        </p:spPr>
        <p:txBody>
          <a:bodyPr anchor="t"/>
          <a:lstStyle/>
          <a:p>
            <a:pPr algn="ctr"/>
            <a:r>
              <a:rPr lang="cs-CZ" sz="2400" i="0" dirty="0" smtClean="0">
                <a:solidFill>
                  <a:schemeClr val="tx1"/>
                </a:solidFill>
              </a:rPr>
              <a:t>056 Nové Butovice + 675 Výzkumný elektronický ústav</a:t>
            </a:r>
            <a:endParaRPr lang="cs-CZ" sz="2400" i="0" dirty="0">
              <a:solidFill>
                <a:schemeClr val="tx1"/>
              </a:solidFill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30" y="1412776"/>
            <a:ext cx="8776050" cy="4550044"/>
          </a:xfrm>
          <a:prstGeom prst="rect">
            <a:avLst/>
          </a:prstGeom>
        </p:spPr>
      </p:pic>
      <p:sp>
        <p:nvSpPr>
          <p:cNvPr id="7" name="Ovál 6"/>
          <p:cNvSpPr/>
          <p:nvPr/>
        </p:nvSpPr>
        <p:spPr bwMode="auto">
          <a:xfrm>
            <a:off x="1259632" y="4149080"/>
            <a:ext cx="2016224" cy="1296144"/>
          </a:xfrm>
          <a:prstGeom prst="ellipse">
            <a:avLst/>
          </a:prstGeom>
          <a:noFill/>
          <a:ln w="63500" cap="flat" cmpd="sng" algn="ctr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ál 8"/>
          <p:cNvSpPr/>
          <p:nvPr/>
        </p:nvSpPr>
        <p:spPr bwMode="auto">
          <a:xfrm>
            <a:off x="5508104" y="2708920"/>
            <a:ext cx="2808312" cy="1152128"/>
          </a:xfrm>
          <a:prstGeom prst="ellipse">
            <a:avLst/>
          </a:prstGeom>
          <a:noFill/>
          <a:ln w="63500" cap="flat" cmpd="sng" algn="ctr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672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1960" y="1700808"/>
            <a:ext cx="4752528" cy="2755007"/>
          </a:xfrm>
          <a:prstGeom prst="rect">
            <a:avLst/>
          </a:prstGeom>
        </p:spPr>
      </p:pic>
      <p:sp>
        <p:nvSpPr>
          <p:cNvPr id="10" name="TextovéPole 9"/>
          <p:cNvSpPr txBox="1"/>
          <p:nvPr/>
        </p:nvSpPr>
        <p:spPr>
          <a:xfrm>
            <a:off x="4211960" y="260648"/>
            <a:ext cx="42484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675 Výzkumný elektronický ústav</a:t>
            </a:r>
          </a:p>
          <a:p>
            <a:pPr algn="ctr"/>
            <a:r>
              <a:rPr lang="cs-CZ" dirty="0" err="1" smtClean="0"/>
              <a:t>pl</a:t>
            </a:r>
            <a:r>
              <a:rPr lang="cs-CZ" dirty="0" smtClean="0"/>
              <a:t>. 411/675/2013</a:t>
            </a:r>
            <a:endParaRPr lang="cs-CZ" dirty="0"/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484784"/>
            <a:ext cx="3600400" cy="3835458"/>
          </a:xfrm>
          <a:prstGeom prst="rect">
            <a:avLst/>
          </a:prstGeom>
        </p:spPr>
      </p:pic>
      <p:sp>
        <p:nvSpPr>
          <p:cNvPr id="12" name="TextovéPole 11"/>
          <p:cNvSpPr txBox="1"/>
          <p:nvPr/>
        </p:nvSpPr>
        <p:spPr>
          <a:xfrm>
            <a:off x="323528" y="260648"/>
            <a:ext cx="316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056 Nové Butovice</a:t>
            </a:r>
          </a:p>
          <a:p>
            <a:pPr algn="ctr"/>
            <a:r>
              <a:rPr lang="cs-CZ" dirty="0" err="1" smtClean="0"/>
              <a:t>pl</a:t>
            </a:r>
            <a:r>
              <a:rPr lang="cs-CZ" dirty="0" smtClean="0"/>
              <a:t>. 411/056/2196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2128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142950"/>
            <a:ext cx="8928992" cy="792088"/>
          </a:xfrm>
        </p:spPr>
        <p:txBody>
          <a:bodyPr anchor="t"/>
          <a:lstStyle/>
          <a:p>
            <a:pPr algn="ctr"/>
            <a:r>
              <a:rPr lang="cs-CZ" altLang="cs-CZ" sz="2000" b="1" i="0" dirty="0" smtClean="0">
                <a:solidFill>
                  <a:schemeClr val="tx1"/>
                </a:solidFill>
              </a:rPr>
              <a:t>Požadavky </a:t>
            </a:r>
            <a:r>
              <a:rPr lang="cs-CZ" altLang="cs-CZ" sz="2000" b="1" i="0" dirty="0">
                <a:solidFill>
                  <a:schemeClr val="tx1"/>
                </a:solidFill>
              </a:rPr>
              <a:t>na rozhodování ve vymezených plochách </a:t>
            </a:r>
            <a:r>
              <a:rPr lang="cs-CZ" altLang="cs-CZ" sz="2000" b="1" i="0" dirty="0" smtClean="0">
                <a:solidFill>
                  <a:schemeClr val="tx1"/>
                </a:solidFill>
              </a:rPr>
              <a:t> </a:t>
            </a:r>
            <a:br>
              <a:rPr lang="cs-CZ" altLang="cs-CZ" sz="2000" b="1" i="0" dirty="0" smtClean="0">
                <a:solidFill>
                  <a:schemeClr val="tx1"/>
                </a:solidFill>
              </a:rPr>
            </a:br>
            <a:r>
              <a:rPr lang="cs-CZ" altLang="cs-CZ" sz="2000" b="1" i="0" dirty="0" smtClean="0">
                <a:solidFill>
                  <a:schemeClr val="accent1"/>
                </a:solidFill>
              </a:rPr>
              <a:t>Společné </a:t>
            </a:r>
            <a:r>
              <a:rPr lang="cs-CZ" altLang="cs-CZ" sz="2000" b="1" i="0" dirty="0">
                <a:solidFill>
                  <a:schemeClr val="accent1"/>
                </a:solidFill>
              </a:rPr>
              <a:t>požadavky </a:t>
            </a:r>
            <a:r>
              <a:rPr lang="cs-CZ" altLang="cs-CZ" sz="2000" b="1" i="0" dirty="0" smtClean="0">
                <a:solidFill>
                  <a:schemeClr val="accent1"/>
                </a:solidFill>
              </a:rPr>
              <a:t>(2)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7504" y="935038"/>
            <a:ext cx="8928992" cy="5832648"/>
          </a:xfrm>
        </p:spPr>
        <p:txBody>
          <a:bodyPr/>
          <a:lstStyle/>
          <a:p>
            <a:pPr marL="457200" lvl="1" indent="0" algn="just">
              <a:buNone/>
            </a:pPr>
            <a:endParaRPr lang="cs-CZ" sz="1800" dirty="0"/>
          </a:p>
          <a:p>
            <a:pPr algn="just">
              <a:buFont typeface="+mj-lt"/>
              <a:buAutoNum type="arabicPeriod" startAt="2"/>
            </a:pPr>
            <a:r>
              <a:rPr lang="cs-CZ" sz="1800" dirty="0" smtClean="0"/>
              <a:t>V </a:t>
            </a:r>
            <a:r>
              <a:rPr lang="cs-CZ" sz="1800" dirty="0"/>
              <a:t>okrajových částech území hl. města </a:t>
            </a:r>
            <a:r>
              <a:rPr lang="cs-CZ" sz="1800" dirty="0">
                <a:solidFill>
                  <a:srgbClr val="66FFFF"/>
                </a:solidFill>
              </a:rPr>
              <a:t>koordinovat vymezování zastavitelných ploch </a:t>
            </a:r>
            <a:r>
              <a:rPr lang="cs-CZ" sz="1800" dirty="0"/>
              <a:t>s územními plány přilehlých obcí na území Středočeského kraje s cílem </a:t>
            </a:r>
            <a:r>
              <a:rPr lang="cs-CZ" sz="1800" dirty="0">
                <a:solidFill>
                  <a:srgbClr val="66FFFF"/>
                </a:solidFill>
              </a:rPr>
              <a:t>zamezení srůstání zástavby </a:t>
            </a:r>
            <a:r>
              <a:rPr lang="cs-CZ" sz="1800" dirty="0"/>
              <a:t>prostorově dosud oddělených sídel.</a:t>
            </a:r>
          </a:p>
        </p:txBody>
      </p:sp>
      <p:pic>
        <p:nvPicPr>
          <p:cNvPr id="4" name="Zástupný symbol pro obsah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" y="2564904"/>
            <a:ext cx="4244975" cy="3848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Zástupný symbol pro obsah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196" y="2564904"/>
            <a:ext cx="4435693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15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hnivá čára">
  <a:themeElements>
    <a:clrScheme name="Ohnivá čára 1">
      <a:dk1>
        <a:srgbClr val="5F5F5F"/>
      </a:dk1>
      <a:lt1>
        <a:srgbClr val="FFFFCC"/>
      </a:lt1>
      <a:dk2>
        <a:srgbClr val="000000"/>
      </a:dk2>
      <a:lt2>
        <a:srgbClr val="FFCC66"/>
      </a:lt2>
      <a:accent1>
        <a:srgbClr val="FF9933"/>
      </a:accent1>
      <a:accent2>
        <a:srgbClr val="CC0066"/>
      </a:accent2>
      <a:accent3>
        <a:srgbClr val="AAAAAA"/>
      </a:accent3>
      <a:accent4>
        <a:srgbClr val="DADAAE"/>
      </a:accent4>
      <a:accent5>
        <a:srgbClr val="FFCAAD"/>
      </a:accent5>
      <a:accent6>
        <a:srgbClr val="B9005C"/>
      </a:accent6>
      <a:hlink>
        <a:srgbClr val="CC00CC"/>
      </a:hlink>
      <a:folHlink>
        <a:srgbClr val="990099"/>
      </a:folHlink>
    </a:clrScheme>
    <a:fontScheme name="Ohnivá čára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cs-CZ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cs-CZ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Ohnivá čára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hnivá čára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hnivá čára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 (x86)\Microsoft Office\Templates\Presentation Designs\Ohnivá čára.pot</Template>
  <TotalTime>1812</TotalTime>
  <Words>1170</Words>
  <Application>Microsoft Office PowerPoint</Application>
  <PresentationFormat>Předvádění na obrazovce (4:3)</PresentationFormat>
  <Paragraphs>133</Paragraphs>
  <Slides>28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28</vt:i4>
      </vt:variant>
    </vt:vector>
  </HeadingPairs>
  <TitlesOfParts>
    <vt:vector size="35" baseType="lpstr">
      <vt:lpstr>Arial</vt:lpstr>
      <vt:lpstr>Symbol</vt:lpstr>
      <vt:lpstr>Tahoma</vt:lpstr>
      <vt:lpstr>Times New Roman</vt:lpstr>
      <vt:lpstr>Wingdings</vt:lpstr>
      <vt:lpstr>Wingdings 2</vt:lpstr>
      <vt:lpstr>Ohnivá čára</vt:lpstr>
      <vt:lpstr>VYHODNOCENÍ VLIVŮ ÚP HL. M. PRAHY (METROPOLITNÍ PLÁN) NA UDRŽITELNÝ ROZVOJ ÚZEMÍ  k projednání dle § 50 stavebního zákona  II. Vlivy na životní prostředí - závěry</vt:lpstr>
      <vt:lpstr>Prezentace aplikace PowerPoint</vt:lpstr>
      <vt:lpstr>Vazba SEA a ÚPD</vt:lpstr>
      <vt:lpstr>Prezentace aplikace PowerPoint</vt:lpstr>
      <vt:lpstr>Článek 61 odst. (6) výrokové části návrhu MPP</vt:lpstr>
      <vt:lpstr>Požadavky na rozhodování ve vymezených plochách   Společné požadavky (1)</vt:lpstr>
      <vt:lpstr>056 Nové Butovice + 675 Výzkumný elektronický ústav</vt:lpstr>
      <vt:lpstr>Prezentace aplikace PowerPoint</vt:lpstr>
      <vt:lpstr>Požadavky na rozhodování ve vymezených plochách   Společné požadavky (2)</vt:lpstr>
      <vt:lpstr>Požadavky na rozhodování ve vymezených plochách   Společné požadavky (3)</vt:lpstr>
      <vt:lpstr>Požadavky na rozhodování ve vymezených plochách   Specifické požadavky Požadavky k minimalizaci vlivů na ovzduší a na zdraví obyvatel (1)</vt:lpstr>
      <vt:lpstr>Prezentace aplikace PowerPoint</vt:lpstr>
      <vt:lpstr>SOKP (Pražský okruh)</vt:lpstr>
      <vt:lpstr>Požadavky na rozhodování ve vymezených plochách   Specifické požadavky Požadavky k minimalizaci vlivů na ovzduší a na zdraví obyvatel (2)</vt:lpstr>
      <vt:lpstr>Prezentace aplikace PowerPoint</vt:lpstr>
      <vt:lpstr>Požadavky na rozhodování ve vymezených plochách   Specifické požadavky Požadavky k minimalizaci vlivů na ovzduší a na zdraví obyvatel (3)</vt:lpstr>
      <vt:lpstr>Prezentace aplikace PowerPoint</vt:lpstr>
      <vt:lpstr>Požadavky na rozhodování ve vymezených plochách   Specifické požadavky Požadavky k minimalizaci vlivů na klima</vt:lpstr>
      <vt:lpstr>Prezentace aplikace PowerPoint</vt:lpstr>
      <vt:lpstr>Požadavky na rozhodování ve vymezených plochách   Specifické požadavky 8. Požadavky k minimalizaci vlivů na biodiverzitu (1)</vt:lpstr>
      <vt:lpstr>Požadavky na rozhodování ve vymezených plochách   Specifické požadavky 8. Požadavky k minimalizaci vlivů na biodiverzitu (2)</vt:lpstr>
      <vt:lpstr>Požadavky na rozhodování ve vymezených plochách   Specifické požadavky 8. Požadavky k minimalizaci vlivů na biodiverzitu (3)</vt:lpstr>
      <vt:lpstr>Prezentace aplikace PowerPoint</vt:lpstr>
      <vt:lpstr>Lávka na silničním mostě pražského okruhu Výkres A.III.1 Vlivy na biodiverzitu – zvl. ochrana (výřez) </vt:lpstr>
      <vt:lpstr>Prezentace aplikace PowerPoint</vt:lpstr>
      <vt:lpstr>Prezentace aplikace PowerPoint</vt:lpstr>
      <vt:lpstr>Lokalita 256 Újezd u Průhonic</vt:lpstr>
      <vt:lpstr>Děkuji za pozornost </vt:lpstr>
    </vt:vector>
  </TitlesOfParts>
  <Company>Atelier T-Plan s.r.o.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Aktualizace č. 1 ZÚR Karlovarského kraje  k projednání dle § 37 stavebního zákona</dc:title>
  <dc:creator>krajicek</dc:creator>
  <cp:lastModifiedBy>Libor Krajíček</cp:lastModifiedBy>
  <cp:revision>144</cp:revision>
  <cp:lastPrinted>1601-01-01T00:00:00Z</cp:lastPrinted>
  <dcterms:created xsi:type="dcterms:W3CDTF">2015-05-29T14:50:58Z</dcterms:created>
  <dcterms:modified xsi:type="dcterms:W3CDTF">2018-06-27T04:10:16Z</dcterms:modified>
</cp:coreProperties>
</file>