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19"/>
  </p:notesMasterIdLst>
  <p:sldIdLst>
    <p:sldId id="256" r:id="rId2"/>
    <p:sldId id="292" r:id="rId3"/>
    <p:sldId id="291" r:id="rId4"/>
    <p:sldId id="274" r:id="rId5"/>
    <p:sldId id="276" r:id="rId6"/>
    <p:sldId id="271" r:id="rId7"/>
    <p:sldId id="278" r:id="rId8"/>
    <p:sldId id="280" r:id="rId9"/>
    <p:sldId id="279" r:id="rId10"/>
    <p:sldId id="281" r:id="rId11"/>
    <p:sldId id="282" r:id="rId12"/>
    <p:sldId id="284" r:id="rId13"/>
    <p:sldId id="283" r:id="rId14"/>
    <p:sldId id="286" r:id="rId15"/>
    <p:sldId id="287" r:id="rId16"/>
    <p:sldId id="285" r:id="rId17"/>
    <p:sldId id="29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Střední styl 3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Styl Světlá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A107856-5554-42FB-B03E-39F5DBC370BA}" styleName="Střední styl 4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Světlý styl 3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2" autoAdjust="0"/>
    <p:restoredTop sz="88350" autoAdjust="0"/>
  </p:normalViewPr>
  <p:slideViewPr>
    <p:cSldViewPr>
      <p:cViewPr varScale="1">
        <p:scale>
          <a:sx n="94" d="100"/>
          <a:sy n="94" d="100"/>
        </p:scale>
        <p:origin x="84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93FD7FB4-CDE7-41EC-BD4D-280BF2C92EE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D4258C0E-CE01-4FB4-995E-A45DBCD7E07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EFD17684-C9D9-4B90-B16F-74AE78821C82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6085" name="Rectangle 5">
            <a:extLst>
              <a:ext uri="{FF2B5EF4-FFF2-40B4-BE49-F238E27FC236}">
                <a16:creationId xmlns:a16="http://schemas.microsoft.com/office/drawing/2014/main" id="{08086FAD-1487-406A-B27E-B10856C398E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noProof="0"/>
              <a:t>Klepnutím lze upravit styly předlohy textu.</a:t>
            </a:r>
          </a:p>
          <a:p>
            <a:pPr lvl="1"/>
            <a:r>
              <a:rPr lang="cs-CZ" altLang="cs-CZ" noProof="0"/>
              <a:t>Druhá úroveň</a:t>
            </a:r>
          </a:p>
          <a:p>
            <a:pPr lvl="2"/>
            <a:r>
              <a:rPr lang="cs-CZ" altLang="cs-CZ" noProof="0"/>
              <a:t>Třetí úroveň</a:t>
            </a:r>
          </a:p>
          <a:p>
            <a:pPr lvl="3"/>
            <a:r>
              <a:rPr lang="cs-CZ" altLang="cs-CZ" noProof="0"/>
              <a:t>Čtvrtá úroveň</a:t>
            </a:r>
          </a:p>
          <a:p>
            <a:pPr lvl="4"/>
            <a:r>
              <a:rPr lang="cs-CZ" altLang="cs-CZ" noProof="0"/>
              <a:t>Pátá úroveň</a:t>
            </a:r>
          </a:p>
        </p:txBody>
      </p:sp>
      <p:sp>
        <p:nvSpPr>
          <p:cNvPr id="46086" name="Rectangle 6">
            <a:extLst>
              <a:ext uri="{FF2B5EF4-FFF2-40B4-BE49-F238E27FC236}">
                <a16:creationId xmlns:a16="http://schemas.microsoft.com/office/drawing/2014/main" id="{0F47AC87-AEF9-4A92-93B0-A5F7C0A1C7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7" name="Rectangle 7">
            <a:extLst>
              <a:ext uri="{FF2B5EF4-FFF2-40B4-BE49-F238E27FC236}">
                <a16:creationId xmlns:a16="http://schemas.microsoft.com/office/drawing/2014/main" id="{562C5B69-45AF-4D17-BB3F-8ACE9DFB449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2E085FEE-392C-4945-A1B5-4BE2B7094C45}" type="slidenum">
              <a:rPr lang="cs-CZ" altLang="cs-CZ"/>
              <a:pPr/>
              <a:t>‹#›</a:t>
            </a:fld>
            <a:endParaRPr lang="cs-CZ" alt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85FEE-392C-4945-A1B5-4BE2B7094C45}" type="slidenum">
              <a:rPr lang="cs-CZ" altLang="cs-CZ" smtClean="0"/>
              <a:pPr/>
              <a:t>1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87186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dirty="0">
                <a:latin typeface="Arial" panose="020B0604020202020204" pitchFamily="34" charset="0"/>
              </a:rPr>
              <a:t>Jelikož stávající platná legislativa neřeší hlukový limit v území při spolupůsobení více zdrojů hluku a zabývá se pouze jednotlivými zdroji hluku a hygienickými limity separátně.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85FEE-392C-4945-A1B5-4BE2B7094C45}" type="slidenum">
              <a:rPr lang="cs-CZ" altLang="cs-CZ" smtClean="0"/>
              <a:pPr/>
              <a:t>2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11465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cs-CZ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Akustická situace byla primárně hodnocena pro jednotlivé uvedené dopravní zdroje hluku a pro celkovou akustickou situaci posuzující kumulativní vliv hodnocených dopravních zdrojů v území.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85FEE-392C-4945-A1B5-4BE2B7094C45}" type="slidenum">
              <a:rPr lang="cs-CZ" altLang="cs-CZ" smtClean="0"/>
              <a:pPr/>
              <a:t>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2124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cs-CZ" sz="1200" kern="1200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Vyhodnocení akustické situace je provedeno pro jednotlivé posuzované dopravní zdroje hluku v souladu se zákonem č. 258/2000 Sb., a nařízením vlády č. 272/2011 Sb.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85FEE-392C-4945-A1B5-4BE2B7094C45}" type="slidenum">
              <a:rPr lang="cs-CZ" altLang="cs-CZ" smtClean="0"/>
              <a:pPr/>
              <a:t>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542491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85FEE-392C-4945-A1B5-4BE2B7094C45}" type="slidenum">
              <a:rPr lang="cs-CZ" altLang="cs-CZ" smtClean="0"/>
              <a:pPr/>
              <a:t>6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09014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85FEE-392C-4945-A1B5-4BE2B7094C45}" type="slidenum">
              <a:rPr lang="cs-CZ" altLang="cs-CZ" smtClean="0"/>
              <a:pPr/>
              <a:t>7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311674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85FEE-392C-4945-A1B5-4BE2B7094C45}" type="slidenum">
              <a:rPr lang="cs-CZ" altLang="cs-CZ" smtClean="0"/>
              <a:pPr/>
              <a:t>8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8963429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85FEE-392C-4945-A1B5-4BE2B7094C45}" type="slidenum">
              <a:rPr lang="cs-CZ" altLang="cs-CZ" smtClean="0"/>
              <a:pPr/>
              <a:t>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07184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85FEE-392C-4945-A1B5-4BE2B7094C45}" type="slidenum">
              <a:rPr lang="cs-CZ" altLang="cs-CZ" smtClean="0"/>
              <a:pPr/>
              <a:t>13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21018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DB20BC-45DD-493C-8C31-BE6C2689ED3F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58232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8AD96-823D-46C6-BB76-36FDE109C74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25803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8AD96-823D-46C6-BB76-36FDE109C749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3448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8AD96-823D-46C6-BB76-36FDE109C74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22783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 s citac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8AD96-823D-46C6-BB76-36FDE109C749}" type="slidenum">
              <a:rPr lang="cs-CZ" altLang="cs-CZ" smtClean="0"/>
              <a:pPr/>
              <a:t>‹#›</a:t>
            </a:fld>
            <a:endParaRPr lang="cs-CZ" altLang="cs-CZ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61746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vda nebo neprav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8AD96-823D-46C6-BB76-36FDE109C74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45420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3B167-EE9D-4C43-91FE-C2082AE0DA73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984759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BA2D9-81C0-4CF8-9F22-2068183F4083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37674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8AD96-823D-46C6-BB76-36FDE109C74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4192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981B6-900F-46D8-92B7-CC426BD3456A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75151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C08FC-2C93-47C0-91FF-6DD06A5ED004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26492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D8A76-2F8D-4AA7-8C91-9E38798A8F7D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6760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8AD96-823D-46C6-BB76-36FDE109C74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38346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F997F0-36E4-4439-9F57-ABE428D10882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780811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09FC-8727-4DDF-8485-D59743AA0388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776859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 alt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52E1-E2F9-4716-92B1-262869837D15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4320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268AD96-823D-46C6-BB76-36FDE109C749}" type="slidenum">
              <a:rPr lang="cs-CZ" altLang="cs-CZ" smtClean="0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0929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803" r:id="rId15"/>
    <p:sldLayoutId id="214748380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8E81871-C142-4651-B2A9-0FA3894F6D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6" y="2222004"/>
            <a:ext cx="7920880" cy="2413992"/>
          </a:xfrm>
        </p:spPr>
        <p:txBody>
          <a:bodyPr anchor="t">
            <a:normAutofit fontScale="90000"/>
          </a:bodyPr>
          <a:lstStyle/>
          <a:p>
            <a:pPr algn="ctr"/>
            <a:r>
              <a:rPr lang="cs-CZ" altLang="cs-CZ" sz="2800" b="1" dirty="0">
                <a:solidFill>
                  <a:schemeClr val="tx1"/>
                </a:solidFill>
                <a:latin typeface="Arial" panose="020B0604020202020204" pitchFamily="34" charset="0"/>
              </a:rPr>
              <a:t>VYHODNOCENÍ VLIVŮ ÚP HL. M. PRAHY </a:t>
            </a:r>
            <a:br>
              <a:rPr lang="cs-CZ" altLang="cs-CZ" sz="2800" b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800" b="1" dirty="0">
                <a:solidFill>
                  <a:schemeClr val="tx1"/>
                </a:solidFill>
                <a:latin typeface="Arial" panose="020B0604020202020204" pitchFamily="34" charset="0"/>
              </a:rPr>
              <a:t>NA ŽIVOTNÍ PROSTŘEDÍ</a:t>
            </a:r>
            <a:br>
              <a:rPr lang="cs-CZ" altLang="cs-CZ" sz="2800" b="1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Návrh k projednání dle § 50 Stavebního zákona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</a:b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2000" b="1" i="0" dirty="0">
                <a:solidFill>
                  <a:schemeClr val="tx1"/>
                </a:solidFill>
                <a:latin typeface="Arial" panose="020B0604020202020204" pitchFamily="34" charset="0"/>
              </a:rPr>
              <a:t>Akustická studie</a:t>
            </a:r>
            <a:br>
              <a:rPr lang="cs-CZ" altLang="cs-CZ" sz="2000" b="1" i="0" dirty="0">
                <a:latin typeface="Arial" panose="020B0604020202020204" pitchFamily="34" charset="0"/>
              </a:rPr>
            </a:br>
            <a:br>
              <a:rPr lang="cs-CZ" altLang="cs-CZ" sz="2000" b="1" i="0" dirty="0">
                <a:latin typeface="Arial" panose="020B0604020202020204" pitchFamily="34" charset="0"/>
              </a:rPr>
            </a:br>
            <a:br>
              <a:rPr lang="cs-CZ" altLang="cs-CZ" sz="2000" b="1" i="0" dirty="0">
                <a:solidFill>
                  <a:srgbClr val="66FFFF"/>
                </a:solidFill>
                <a:latin typeface="Arial" panose="020B0604020202020204" pitchFamily="34" charset="0"/>
              </a:rPr>
            </a:br>
            <a:br>
              <a:rPr lang="cs-CZ" altLang="cs-CZ" sz="2000" b="1" i="0" dirty="0">
                <a:latin typeface="Arial" panose="020B0604020202020204" pitchFamily="34" charset="0"/>
              </a:rPr>
            </a:br>
            <a:endParaRPr lang="cs-CZ" altLang="cs-CZ" sz="2000" b="1" i="0" dirty="0">
              <a:latin typeface="Arial" panose="020B0604020202020204" pitchFamily="34" charset="0"/>
            </a:endParaRPr>
          </a:p>
        </p:txBody>
      </p:sp>
      <p:pic>
        <p:nvPicPr>
          <p:cNvPr id="5" name="Picture 6" descr="logo_atsro">
            <a:extLst>
              <a:ext uri="{FF2B5EF4-FFF2-40B4-BE49-F238E27FC236}">
                <a16:creationId xmlns:a16="http://schemas.microsoft.com/office/drawing/2014/main" id="{9949E06F-7415-4BBC-A4A4-4FD6CC0F0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5569377"/>
            <a:ext cx="2665412" cy="106680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ECCBCD5D-5195-40DE-A9C6-D2C469181F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/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  <a:t>Podíl obytných ploch a celkových ploch</a:t>
            </a:r>
          </a:p>
        </p:txBody>
      </p:sp>
      <p:sp>
        <p:nvSpPr>
          <p:cNvPr id="12293" name="Obdélník 2">
            <a:extLst>
              <a:ext uri="{FF2B5EF4-FFF2-40B4-BE49-F238E27FC236}">
                <a16:creationId xmlns:a16="http://schemas.microsoft.com/office/drawing/2014/main" id="{0D2E43C7-082A-4DB9-A03A-702F64AEA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1" y="982663"/>
            <a:ext cx="3551312" cy="510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1800" b="1" dirty="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  <a:r>
              <a:rPr lang="cs-CZ" altLang="cs-CZ" sz="1800" b="1" dirty="0">
                <a:latin typeface="Arial" panose="020B0604020202020204" pitchFamily="34" charset="0"/>
              </a:rPr>
              <a:t>Procentní podíl </a:t>
            </a:r>
            <a:r>
              <a:rPr lang="cs-CZ" altLang="cs-CZ" sz="1800" b="1" i="1" dirty="0">
                <a:latin typeface="Arial" panose="020B0604020202020204" pitchFamily="34" charset="0"/>
              </a:rPr>
              <a:t>obytných</a:t>
            </a:r>
            <a:r>
              <a:rPr lang="cs-CZ" altLang="cs-CZ" sz="1800" b="1" dirty="0">
                <a:latin typeface="Arial" panose="020B0604020202020204" pitchFamily="34" charset="0"/>
              </a:rPr>
              <a:t> ploch ovlivněných hlukem z dopravy na celém území hl. města Prahy – </a:t>
            </a:r>
            <a:r>
              <a:rPr lang="cs-CZ" altLang="cs-CZ" sz="1800" b="1" i="1" dirty="0">
                <a:latin typeface="Arial" panose="020B0604020202020204" pitchFamily="34" charset="0"/>
              </a:rPr>
              <a:t>L</a:t>
            </a:r>
            <a:r>
              <a:rPr lang="cs-CZ" altLang="cs-CZ" sz="1800" b="1" i="1" baseline="-25000" dirty="0">
                <a:latin typeface="Arial" panose="020B0604020202020204" pitchFamily="34" charset="0"/>
              </a:rPr>
              <a:t>Aeq,8h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r>
              <a:rPr lang="cs-CZ" altLang="cs-CZ" sz="1400" dirty="0">
                <a:latin typeface="Arial" panose="020B0604020202020204" pitchFamily="34" charset="0"/>
              </a:rPr>
              <a:t>Poznámka: 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r>
              <a:rPr lang="cs-CZ" altLang="cs-CZ" sz="1400" dirty="0">
                <a:latin typeface="Arial" panose="020B0604020202020204" pitchFamily="34" charset="0"/>
              </a:rPr>
              <a:t>rozdílná celková výměra obytných ploch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r>
              <a:rPr lang="cs-CZ" altLang="cs-CZ" sz="1400" dirty="0">
                <a:latin typeface="Arial" panose="020B0604020202020204" pitchFamily="34" charset="0"/>
              </a:rPr>
              <a:t>MP – 18 268 ha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None/>
            </a:pPr>
            <a:r>
              <a:rPr lang="cs-CZ" altLang="cs-CZ" sz="1400" dirty="0">
                <a:latin typeface="Arial" panose="020B0604020202020204" pitchFamily="34" charset="0"/>
              </a:rPr>
              <a:t>ÚP – 14 770 ha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1800" b="1" dirty="0">
                <a:latin typeface="Arial" panose="020B0604020202020204" pitchFamily="34" charset="0"/>
              </a:rPr>
              <a:t> Procentní podíl </a:t>
            </a:r>
            <a:r>
              <a:rPr lang="cs-CZ" altLang="cs-CZ" sz="1800" b="1" i="1" dirty="0">
                <a:latin typeface="Arial" panose="020B0604020202020204" pitchFamily="34" charset="0"/>
              </a:rPr>
              <a:t>celkových</a:t>
            </a:r>
            <a:r>
              <a:rPr lang="cs-CZ" altLang="cs-CZ" sz="1800" b="1" dirty="0">
                <a:latin typeface="Arial" panose="020B0604020202020204" pitchFamily="34" charset="0"/>
              </a:rPr>
              <a:t> ploch ovlivněných hlukem z dopravy na celém území hl. města Prahy – </a:t>
            </a:r>
            <a:r>
              <a:rPr lang="cs-CZ" altLang="cs-CZ" sz="1800" b="1" i="1" dirty="0">
                <a:latin typeface="Arial" panose="020B0604020202020204" pitchFamily="34" charset="0"/>
              </a:rPr>
              <a:t>L</a:t>
            </a:r>
            <a:r>
              <a:rPr lang="cs-CZ" altLang="cs-CZ" sz="1800" b="1" i="1" baseline="-25000" dirty="0">
                <a:latin typeface="Arial" panose="020B0604020202020204" pitchFamily="34" charset="0"/>
              </a:rPr>
              <a:t>Aeq,8h</a:t>
            </a:r>
            <a:endParaRPr lang="cs-CZ" altLang="cs-CZ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1800" dirty="0">
              <a:latin typeface="Arial" panose="020B0604020202020204" pitchFamily="34" charset="0"/>
            </a:endParaRPr>
          </a:p>
          <a:p>
            <a:pPr lvl="1" eaLnBrk="1" hangingPunct="1">
              <a:spcBef>
                <a:spcPct val="0"/>
              </a:spcBef>
              <a:buClr>
                <a:srgbClr val="FF9933"/>
              </a:buClr>
              <a:buFont typeface="Wingdings" panose="05000000000000000000" pitchFamily="2" charset="2"/>
              <a:buChar char="ü"/>
            </a:pPr>
            <a:endParaRPr lang="cs-CZ" altLang="cs-CZ" sz="1800" dirty="0">
              <a:latin typeface="Arial" panose="020B0604020202020204" pitchFamily="34" charset="0"/>
            </a:endParaRPr>
          </a:p>
          <a:p>
            <a:pPr lvl="1" eaLnBrk="1" hangingPunct="1">
              <a:spcBef>
                <a:spcPct val="0"/>
              </a:spcBef>
              <a:buClr>
                <a:srgbClr val="FF9933"/>
              </a:buClr>
              <a:buFont typeface="Wingdings" panose="05000000000000000000" pitchFamily="2" charset="2"/>
              <a:buChar char="ü"/>
            </a:pPr>
            <a:endParaRPr lang="cs-CZ" altLang="cs-CZ" sz="1800" dirty="0">
              <a:latin typeface="Arial" panose="020B0604020202020204" pitchFamily="34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6F6B04C6-8CBA-446A-8B1B-3779F4902243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" t="1787" r="1654" b="2936"/>
          <a:stretch/>
        </p:blipFill>
        <p:spPr bwMode="auto">
          <a:xfrm>
            <a:off x="3635199" y="764705"/>
            <a:ext cx="5113513" cy="3024336"/>
          </a:xfrm>
          <a:prstGeom prst="rect">
            <a:avLst/>
          </a:prstGeom>
          <a:noFill/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F9F8B361-045C-4F54-BF3E-99785A18E918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" t="3220" r="1598" b="2767"/>
          <a:stretch/>
        </p:blipFill>
        <p:spPr bwMode="auto">
          <a:xfrm>
            <a:off x="3635199" y="3934991"/>
            <a:ext cx="5113512" cy="28063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277A31E7-4364-4867-B00C-B5EC39AC35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92905238"/>
              </p:ext>
            </p:extLst>
          </p:nvPr>
        </p:nvGraphicFramePr>
        <p:xfrm>
          <a:off x="250825" y="692150"/>
          <a:ext cx="8569326" cy="3529013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10962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70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82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29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57603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 hluku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Období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Počet nadlimitně ovlivněných obyvatel</a:t>
                      </a:r>
                      <a:b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(z 1 776 347 obyvatel)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Nadlimitně ovlivněná obytná plocha</a:t>
                      </a:r>
                      <a:b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[% rozlohy z celkové výměry obytných ploch v Praze (18 268 ha)]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169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Silniční</a:t>
                      </a:r>
                      <a:b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doprava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211 040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10,63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16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298 886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15,12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169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Železniční doprava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69 411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4,15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16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79 765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5,35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169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Tramvajová doprava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76 636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2,13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111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158 445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4,64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113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Letecká</a:t>
                      </a:r>
                      <a:b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doprava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7 074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0,75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111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561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0,14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1113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Celkem </a:t>
                      </a:r>
                      <a:b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doprava 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297 656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15,49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1113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416 522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20,87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6" name="Obrázek 5">
            <a:extLst>
              <a:ext uri="{FF2B5EF4-FFF2-40B4-BE49-F238E27FC236}">
                <a16:creationId xmlns:a16="http://schemas.microsoft.com/office/drawing/2014/main" id="{02A04789-9632-41B3-9CF3-E92F79BBED3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37063"/>
            <a:ext cx="4569351" cy="2348533"/>
          </a:xfrm>
          <a:prstGeom prst="rect">
            <a:avLst/>
          </a:prstGeom>
          <a:noFill/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C663912-B751-4C74-A35B-EC3FB7690A3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704" y="4437062"/>
            <a:ext cx="4556792" cy="2348534"/>
          </a:xfrm>
          <a:prstGeom prst="rect">
            <a:avLst/>
          </a:prstGeom>
          <a:noFill/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2E496DA7-5A03-4410-9BD2-93825E87BED9}"/>
              </a:ext>
            </a:extLst>
          </p:cNvPr>
          <p:cNvSpPr txBox="1">
            <a:spLocks noChangeArrowheads="1"/>
          </p:cNvSpPr>
          <p:nvPr/>
        </p:nvSpPr>
        <p:spPr>
          <a:xfrm>
            <a:off x="228600" y="71983"/>
            <a:ext cx="8915400" cy="62071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cs-CZ" altLang="cs-CZ" sz="2400" b="1" dirty="0">
                <a:solidFill>
                  <a:schemeClr val="tx1"/>
                </a:solidFill>
                <a:latin typeface="Arial" panose="020B0604020202020204" pitchFamily="34" charset="0"/>
              </a:rPr>
              <a:t>Nadlimitně ovlivnění obyvatelé a obytné plochy</a:t>
            </a:r>
            <a:endParaRPr lang="cs-CZ" altLang="cs-CZ" sz="16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863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5B25771C-6B81-4999-991F-0BD74D0560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  <a:t>Nadlimitně ovlivnění obyvatelé a obytné plochy v lokalitách </a:t>
            </a:r>
            <a:b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</a:br>
            <a:r>
              <a:rPr lang="cs-CZ" altLang="cs-CZ" sz="1600" b="1" i="0" dirty="0">
                <a:solidFill>
                  <a:schemeClr val="tx1"/>
                </a:solidFill>
                <a:latin typeface="Arial" panose="020B0604020202020204" pitchFamily="34" charset="0"/>
              </a:rPr>
              <a:t>více než 5 000 nadlimitně ovlivněných obyvatel z dopravy v noční době</a:t>
            </a:r>
          </a:p>
        </p:txBody>
      </p:sp>
      <p:graphicFrame>
        <p:nvGraphicFramePr>
          <p:cNvPr id="5" name="Zástupný symbol pro obsah 4">
            <a:extLst>
              <a:ext uri="{FF2B5EF4-FFF2-40B4-BE49-F238E27FC236}">
                <a16:creationId xmlns:a16="http://schemas.microsoft.com/office/drawing/2014/main" id="{56EBE5E8-E120-4CDC-92F5-31C5DCFBFF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0666833"/>
              </p:ext>
            </p:extLst>
          </p:nvPr>
        </p:nvGraphicFramePr>
        <p:xfrm>
          <a:off x="395536" y="1052736"/>
          <a:ext cx="8352929" cy="5400596"/>
        </p:xfrm>
        <a:graphic>
          <a:graphicData uri="http://schemas.openxmlformats.org/drawingml/2006/table">
            <a:tbl>
              <a:tblPr firstRow="1" firstCol="1">
                <a:tableStyleId>{5DA37D80-6434-44D0-A028-1B22A696006F}</a:tableStyleId>
              </a:tblPr>
              <a:tblGrid>
                <a:gridCol w="1612144">
                  <a:extLst>
                    <a:ext uri="{9D8B030D-6E8A-4147-A177-3AD203B41FA5}">
                      <a16:colId xmlns:a16="http://schemas.microsoft.com/office/drawing/2014/main" val="3306899031"/>
                    </a:ext>
                  </a:extLst>
                </a:gridCol>
                <a:gridCol w="603530">
                  <a:extLst>
                    <a:ext uri="{9D8B030D-6E8A-4147-A177-3AD203B41FA5}">
                      <a16:colId xmlns:a16="http://schemas.microsoft.com/office/drawing/2014/main" val="417522386"/>
                    </a:ext>
                  </a:extLst>
                </a:gridCol>
                <a:gridCol w="1388211">
                  <a:extLst>
                    <a:ext uri="{9D8B030D-6E8A-4147-A177-3AD203B41FA5}">
                      <a16:colId xmlns:a16="http://schemas.microsoft.com/office/drawing/2014/main" val="944021185"/>
                    </a:ext>
                  </a:extLst>
                </a:gridCol>
                <a:gridCol w="1884326">
                  <a:extLst>
                    <a:ext uri="{9D8B030D-6E8A-4147-A177-3AD203B41FA5}">
                      <a16:colId xmlns:a16="http://schemas.microsoft.com/office/drawing/2014/main" val="36454760"/>
                    </a:ext>
                  </a:extLst>
                </a:gridCol>
                <a:gridCol w="1801486">
                  <a:extLst>
                    <a:ext uri="{9D8B030D-6E8A-4147-A177-3AD203B41FA5}">
                      <a16:colId xmlns:a16="http://schemas.microsoft.com/office/drawing/2014/main" val="2239574477"/>
                    </a:ext>
                  </a:extLst>
                </a:gridCol>
                <a:gridCol w="1063232">
                  <a:extLst>
                    <a:ext uri="{9D8B030D-6E8A-4147-A177-3AD203B41FA5}">
                      <a16:colId xmlns:a16="http://schemas.microsoft.com/office/drawing/2014/main" val="2906617367"/>
                    </a:ext>
                  </a:extLst>
                </a:gridCol>
              </a:tblGrid>
              <a:tr h="871120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Název lokality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Číslo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Míra stability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Struktura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Počet nadlimitně ovlivněných obyvatel v obytných plochách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Nadlimitně ovlivněné obytná plocha [%]</a:t>
                      </a:r>
                      <a:endParaRPr lang="cs-CZ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1368743523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Nové Bubny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070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transformační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hybridní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21 457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78,2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1050888962"/>
                  </a:ext>
                </a:extLst>
              </a:tr>
              <a:tr h="435560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Sídliště Jižní Město I. jih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553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stabilizovaná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modernistická struktura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12 494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20,5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961533527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Vinohrady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020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stabilizovaná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bloková struktura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9 085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17,5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1334069767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Smíchovské nádraží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072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transformační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hybridní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8 638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70,3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3836397079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Sídliště Prosek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stabilizovaná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modernistická struktura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8 564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20,6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291334683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Kolbenova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157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transformační 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heterogenní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7 633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37,3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2550866684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Nusle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041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stabilizovaná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bloková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6 522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31,4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3384050762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Nová Harfa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transformační 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heterogenní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6 482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31,8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4032985489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Sídliště Lužiny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stabilizovaná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modernistická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6 199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22,7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3087977023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Rohanské nábřeží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068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transformační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hybridní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6 027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77,1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1772205991"/>
                  </a:ext>
                </a:extLst>
              </a:tr>
              <a:tr h="435560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Nákladové nádraží Žižkov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065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transformační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hybridní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6 020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43,6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2273450630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Sídliště Řepy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stabilizovaná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modernistická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5 786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22,4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1293076298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Holešovice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027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stabilizovaná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bloková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5 423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26,8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2954456642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Opatov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077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transformační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hybridní struktura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5 405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60,3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457349052"/>
                  </a:ext>
                </a:extLst>
              </a:tr>
              <a:tr h="281412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Sídliště Černý Most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stabilizovaná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modernistická struktura</a:t>
                      </a:r>
                      <a:endParaRPr lang="cs-CZ" sz="1200" b="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5 074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16,4</a:t>
                      </a:r>
                      <a:endParaRPr lang="cs-CZ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9405" marR="29405" marT="0" marB="0" anchor="ctr"/>
                </a:tc>
                <a:extLst>
                  <a:ext uri="{0D108BD9-81ED-4DB2-BD59-A6C34878D82A}">
                    <a16:rowId xmlns:a16="http://schemas.microsoft.com/office/drawing/2014/main" val="394347009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F89DC5CB-B433-4616-AE0C-93DFCA9816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/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  <a:t>Příklad vyhodnocení vybrané lokality č. 070 – Nové Bubny</a:t>
            </a:r>
          </a:p>
        </p:txBody>
      </p:sp>
      <p:sp>
        <p:nvSpPr>
          <p:cNvPr id="15363" name="Obdélník 2">
            <a:extLst>
              <a:ext uri="{FF2B5EF4-FFF2-40B4-BE49-F238E27FC236}">
                <a16:creationId xmlns:a16="http://schemas.microsoft.com/office/drawing/2014/main" id="{17B25594-1799-431B-B3DE-34DA83D52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908720"/>
            <a:ext cx="4032696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  21 457 nadlimitně ovlivněných obyvatel v obytných plochách</a:t>
            </a:r>
            <a:endParaRPr lang="cs-CZ" altLang="cs-CZ" sz="2000" i="1" baseline="-25000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  78,2 % nadlimitně ovlivněné obytné plochy</a:t>
            </a:r>
          </a:p>
          <a:p>
            <a:pPr lvl="1" eaLnBrk="1" hangingPunct="1">
              <a:spcBef>
                <a:spcPct val="0"/>
              </a:spcBef>
              <a:buClr>
                <a:srgbClr val="FF9933"/>
              </a:buClr>
              <a:buFont typeface="Wingdings" panose="05000000000000000000" pitchFamily="2" charset="2"/>
              <a:buChar char="ü"/>
            </a:pPr>
            <a:endParaRPr lang="cs-CZ" altLang="cs-CZ" sz="2000" dirty="0">
              <a:latin typeface="Arial" panose="020B0604020202020204" pitchFamily="34" charset="0"/>
            </a:endParaRPr>
          </a:p>
        </p:txBody>
      </p:sp>
      <p:sp>
        <p:nvSpPr>
          <p:cNvPr id="15368" name="Obdélník 3">
            <a:extLst>
              <a:ext uri="{FF2B5EF4-FFF2-40B4-BE49-F238E27FC236}">
                <a16:creationId xmlns:a16="http://schemas.microsoft.com/office/drawing/2014/main" id="{08FD7880-6226-4CB9-912C-563F93CE5D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67" y="6303962"/>
            <a:ext cx="33194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r>
              <a:rPr lang="cs-CZ" altLang="cs-CZ" sz="1000" dirty="0">
                <a:latin typeface="Arial" panose="020B0604020202020204" pitchFamily="34" charset="0"/>
              </a:rPr>
              <a:t>Nadlimitně ovlivněné území včetně nadlimitně ovlivněných obytných ploch ze všech zdrojů hluku v noční době ve výšce 4 m nad terénem</a:t>
            </a:r>
          </a:p>
        </p:txBody>
      </p:sp>
      <p:sp>
        <p:nvSpPr>
          <p:cNvPr id="15369" name="Obdélník 14">
            <a:extLst>
              <a:ext uri="{FF2B5EF4-FFF2-40B4-BE49-F238E27FC236}">
                <a16:creationId xmlns:a16="http://schemas.microsoft.com/office/drawing/2014/main" id="{D9EC3ACF-2CC3-47A9-957B-C94B8368E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5976" y="6505967"/>
            <a:ext cx="34178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FontTx/>
              <a:buNone/>
            </a:pPr>
            <a:r>
              <a:rPr lang="cs-CZ" altLang="cs-CZ" sz="1000" dirty="0">
                <a:latin typeface="Arial" panose="020B0604020202020204" pitchFamily="34" charset="0"/>
              </a:rPr>
              <a:t>Rozdíl nadlimitně ovlivněného území ze všech zdrojů hluku v noční době ve výšce 4 m nad terénem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B8D03AF1-4F0E-4A00-B80C-A65F9FECBFD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2424502"/>
            <a:ext cx="3778126" cy="29899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FD7C7C9E-7B0F-4B0C-A863-5E1765A537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4"/>
          <a:stretch/>
        </p:blipFill>
        <p:spPr>
          <a:xfrm>
            <a:off x="365667" y="5507252"/>
            <a:ext cx="2546985" cy="703880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6C64D738-3F4C-4BEC-A668-478110E2325F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3" y="2424502"/>
            <a:ext cx="3837941" cy="3012686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22B84414-6EC1-4F6A-B571-387C14EECA9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46" b="16283"/>
          <a:stretch/>
        </p:blipFill>
        <p:spPr>
          <a:xfrm>
            <a:off x="4427984" y="5484978"/>
            <a:ext cx="2293250" cy="93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912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3EF45BF-F450-4270-9508-02F90EB069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/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  <a:t>Nejvíce ovlivněné lokality dle druhu dopravy</a:t>
            </a:r>
          </a:p>
        </p:txBody>
      </p:sp>
      <p:sp>
        <p:nvSpPr>
          <p:cNvPr id="16387" name="Obdélník 2">
            <a:extLst>
              <a:ext uri="{FF2B5EF4-FFF2-40B4-BE49-F238E27FC236}">
                <a16:creationId xmlns:a16="http://schemas.microsoft.com/office/drawing/2014/main" id="{4B84FE28-E140-4070-BA8B-518311EB0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36" y="836712"/>
            <a:ext cx="8208962" cy="540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b="1" dirty="0">
                <a:latin typeface="Arial" panose="020B0604020202020204" pitchFamily="34" charset="0"/>
              </a:rPr>
              <a:t>Silniční doprava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Sídliště Jižní Město I. jih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Nové Bubny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Sídliště Prosek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Smíchovské nádraží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Sídliště Lužiny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Vinohrady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Opatov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Sídliště Černý Most</a:t>
            </a: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b="1" dirty="0">
                <a:latin typeface="Arial" panose="020B0604020202020204" pitchFamily="34" charset="0"/>
              </a:rPr>
              <a:t>Železniční doprava – denní doba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Nové Bubny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Nová Harfa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Kolbenova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V Korytech</a:t>
            </a:r>
          </a:p>
        </p:txBody>
      </p:sp>
    </p:spTree>
    <p:extLst>
      <p:ext uri="{BB962C8B-B14F-4D97-AF65-F5344CB8AC3E}">
        <p14:creationId xmlns:p14="http://schemas.microsoft.com/office/powerpoint/2010/main" val="16089758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53E48FA0-C7E8-4017-8E2C-B8E34577DD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/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  <a:t>Nejvíce ovlivněné lokality dle druhu dopravy</a:t>
            </a:r>
          </a:p>
        </p:txBody>
      </p:sp>
      <p:sp>
        <p:nvSpPr>
          <p:cNvPr id="17411" name="Obdélník 2">
            <a:extLst>
              <a:ext uri="{FF2B5EF4-FFF2-40B4-BE49-F238E27FC236}">
                <a16:creationId xmlns:a16="http://schemas.microsoft.com/office/drawing/2014/main" id="{1BF4A9B6-5880-44DF-99E1-20960273F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36" y="836712"/>
            <a:ext cx="8208962" cy="578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b="1" dirty="0">
                <a:latin typeface="Arial" panose="020B0604020202020204" pitchFamily="34" charset="0"/>
              </a:rPr>
              <a:t>Tramvajová doprava – noční doba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Nové Bubny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Sídliště Jižní Město I. jih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Smíchovské nádraží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Vinohrady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Rohanské nábřeží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Sídliště Bohnice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Nusle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Nákladové nádraží Žižkov</a:t>
            </a:r>
            <a:endParaRPr lang="cs-CZ" altLang="cs-CZ" sz="20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ts val="6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b="1" dirty="0">
                <a:latin typeface="Arial" panose="020B0604020202020204" pitchFamily="34" charset="0"/>
              </a:rPr>
              <a:t>Letecká doprava – denní doba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U Výstaviště Letňany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Suchdol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Nebušice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Sídliště Prosek</a:t>
            </a:r>
          </a:p>
          <a:p>
            <a:pPr marL="800100" lvl="1" indent="-342900" eaLnBrk="1" hangingPunct="1">
              <a:spcBef>
                <a:spcPts val="600"/>
              </a:spcBef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latin typeface="Arial" panose="020B0604020202020204" pitchFamily="34" charset="0"/>
              </a:rPr>
              <a:t>Lysolaje </a:t>
            </a:r>
          </a:p>
        </p:txBody>
      </p:sp>
    </p:spTree>
    <p:extLst>
      <p:ext uri="{BB962C8B-B14F-4D97-AF65-F5344CB8AC3E}">
        <p14:creationId xmlns:p14="http://schemas.microsoft.com/office/powerpoint/2010/main" val="2830804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FACCB9B-B6FF-48C9-9EB0-972088F25F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/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  <a:t>Souhrnné vyhodnocení výsledků výpočtů</a:t>
            </a:r>
          </a:p>
        </p:txBody>
      </p:sp>
      <p:sp>
        <p:nvSpPr>
          <p:cNvPr id="18435" name="Obdélník 2">
            <a:extLst>
              <a:ext uri="{FF2B5EF4-FFF2-40B4-BE49-F238E27FC236}">
                <a16:creationId xmlns:a16="http://schemas.microsoft.com/office/drawing/2014/main" id="{CDA925BF-2B0E-4F6E-9CDA-FCB551B0A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982663"/>
            <a:ext cx="8209160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Nejvýznamnějším zdrojem hluku je automobilová doprava.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Zpracovaný strategický dokument slouží k primární identifikaci </a:t>
            </a:r>
            <a:br>
              <a:rPr lang="cs-CZ" altLang="cs-CZ" sz="2000" dirty="0">
                <a:latin typeface="Arial" panose="020B0604020202020204" pitchFamily="34" charset="0"/>
              </a:rPr>
            </a:br>
            <a:r>
              <a:rPr lang="cs-CZ" altLang="cs-CZ" sz="2000" dirty="0">
                <a:latin typeface="Arial" panose="020B0604020202020204" pitchFamily="34" charset="0"/>
              </a:rPr>
              <a:t>a lokalizaci akusticky problematických míst v posuzovaných plochách.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V rámci výhledového stavu akustické situace je nezbytné přistupovat k řešení jednotlivých konkrétních lokalit na základě detailních akustických posouzení při využívání vhodných protihlukových opatření.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Z hlediska dopravní infrastruktury bude mít zásadní význam pro snížení hlukové zátěže, zejména centrální části města, dobudování zbývajících částí MO a SOKP.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V akustické studii jsou uvedena obecná protihluková opatření </a:t>
            </a:r>
            <a:br>
              <a:rPr lang="cs-CZ" altLang="cs-CZ" sz="2000" dirty="0">
                <a:latin typeface="Arial" panose="020B0604020202020204" pitchFamily="34" charset="0"/>
              </a:rPr>
            </a:br>
            <a:r>
              <a:rPr lang="cs-CZ" altLang="cs-CZ" sz="2000" dirty="0">
                <a:latin typeface="Arial" panose="020B0604020202020204" pitchFamily="34" charset="0"/>
              </a:rPr>
              <a:t>a možnosti ke snížení hluku z dopravy. </a:t>
            </a:r>
          </a:p>
          <a:p>
            <a:pPr eaLnBrk="1" hangingPunct="1">
              <a:spcBef>
                <a:spcPct val="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altLang="cs-CZ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1A0788-04EB-45D9-8A04-1A4B44BD7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2420888"/>
            <a:ext cx="6345754" cy="1646302"/>
          </a:xfrm>
        </p:spPr>
        <p:txBody>
          <a:bodyPr/>
          <a:lstStyle/>
          <a:p>
            <a:pPr algn="ctr"/>
            <a:r>
              <a:rPr lang="cs-CZ" sz="4800" dirty="0">
                <a:solidFill>
                  <a:schemeClr val="tx1"/>
                </a:solidFill>
              </a:rPr>
              <a:t>Děkujeme </a:t>
            </a:r>
            <a:br>
              <a:rPr lang="cs-CZ" sz="4800" dirty="0">
                <a:solidFill>
                  <a:schemeClr val="tx1"/>
                </a:solidFill>
              </a:rPr>
            </a:br>
            <a:r>
              <a:rPr lang="cs-CZ" sz="4800" dirty="0">
                <a:solidFill>
                  <a:schemeClr val="tx1"/>
                </a:solidFill>
              </a:rPr>
              <a:t>za pozornost</a:t>
            </a:r>
          </a:p>
        </p:txBody>
      </p:sp>
    </p:spTree>
    <p:extLst>
      <p:ext uri="{BB962C8B-B14F-4D97-AF65-F5344CB8AC3E}">
        <p14:creationId xmlns:p14="http://schemas.microsoft.com/office/powerpoint/2010/main" val="113291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FFACCB9B-B6FF-48C9-9EB0-972088F25F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/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  <a:t>Úvod</a:t>
            </a:r>
          </a:p>
        </p:txBody>
      </p:sp>
      <p:sp>
        <p:nvSpPr>
          <p:cNvPr id="18435" name="Obdélník 2">
            <a:extLst>
              <a:ext uri="{FF2B5EF4-FFF2-40B4-BE49-F238E27FC236}">
                <a16:creationId xmlns:a16="http://schemas.microsoft.com/office/drawing/2014/main" id="{CDA925BF-2B0E-4F6E-9CDA-FCB551B0A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982663"/>
            <a:ext cx="784912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sz="2000" dirty="0">
                <a:latin typeface="Arial" panose="020B0604020202020204" pitchFamily="34" charset="0"/>
              </a:rPr>
              <a:t>Hlavním cílem studie bylo posouzení a vyhodnocení předpokládaného vlivu rozvoje dopravy na akustickou situaci </a:t>
            </a:r>
            <a:br>
              <a:rPr lang="cs-CZ" sz="2000" dirty="0">
                <a:latin typeface="Arial" panose="020B0604020202020204" pitchFamily="34" charset="0"/>
              </a:rPr>
            </a:br>
            <a:r>
              <a:rPr lang="cs-CZ" sz="2000" dirty="0">
                <a:latin typeface="Arial" panose="020B0604020202020204" pitchFamily="34" charset="0"/>
              </a:rPr>
              <a:t>v hlavním městě.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sz="2000" dirty="0">
                <a:latin typeface="Arial" panose="020B0604020202020204" pitchFamily="34" charset="0"/>
              </a:rPr>
              <a:t>Výpočty a analýzy byly prováděny separátně pro jednotlivé dopravní zdroje hluku v území. Pro vyhodnocení celkové akustické situace z dopravy ve vztahu k hygienickým limitům byly provedeny následné analýzy pro kumulativní vlivy hluku.</a:t>
            </a:r>
          </a:p>
          <a:p>
            <a:pPr algn="just" eaLnBrk="1" hangingPunct="1">
              <a:spcBef>
                <a:spcPct val="0"/>
              </a:spcBef>
              <a:spcAft>
                <a:spcPts val="1200"/>
              </a:spcAft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altLang="cs-CZ" sz="2000" dirty="0">
                <a:latin typeface="Arial" panose="020B0604020202020204" pitchFamily="34" charset="0"/>
              </a:rPr>
              <a:t>Zpracovaná akustická studie má charakter strategického dokumentu, který slouží k primárnímu posouzení jednotlivých lokalit a měl by v rámci rozhodovacího procesu být podkladem pro jejich další detailní akustické zpracování. </a:t>
            </a:r>
          </a:p>
        </p:txBody>
      </p:sp>
    </p:spTree>
    <p:extLst>
      <p:ext uri="{BB962C8B-B14F-4D97-AF65-F5344CB8AC3E}">
        <p14:creationId xmlns:p14="http://schemas.microsoft.com/office/powerpoint/2010/main" val="4105829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0B590F6-9281-4EE3-BBC0-138AE4EDCAB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915400" cy="752475"/>
          </a:xfrm>
        </p:spPr>
        <p:txBody>
          <a:bodyPr anchor="t">
            <a:normAutofit/>
          </a:bodyPr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  <a:t>Posuzované stavy, zdroje a hodnotící ukazatele</a:t>
            </a: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F298F225-4151-4178-AD28-EF8F497FBA6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95536" y="981075"/>
            <a:ext cx="7272808" cy="5760293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</a:rPr>
              <a:t>Posuzované stavy: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Stávající akustická situace</a:t>
            </a:r>
          </a:p>
          <a:p>
            <a:pPr lvl="1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Pro stávající akustickou situaci jsou prezentovány údaje na základě dostupných informací a podkladů.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Metropolitní plán</a:t>
            </a:r>
          </a:p>
          <a:p>
            <a:pPr lvl="1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Zpracovaný model, výpočty a analýzy reprezentují výhledový stav v případě naplnění podmínek Metropolitního plánu hl. m. Prahy.</a:t>
            </a:r>
          </a:p>
          <a:p>
            <a:pPr>
              <a:buFont typeface="Wingdings" panose="05000000000000000000" pitchFamily="2" charset="2"/>
              <a:buChar char="n"/>
            </a:pPr>
            <a:r>
              <a:rPr lang="cs-CZ" altLang="cs-CZ" sz="2000" b="1" dirty="0">
                <a:solidFill>
                  <a:schemeClr val="tx1"/>
                </a:solidFill>
                <a:latin typeface="Arial" panose="020B0604020202020204" pitchFamily="34" charset="0"/>
              </a:rPr>
              <a:t>Naplnění platného ÚP SÚ hl. m. Prahy</a:t>
            </a:r>
          </a:p>
          <a:p>
            <a:pPr lvl="1">
              <a:buClr>
                <a:srgbClr val="FF9933"/>
              </a:buClr>
              <a:buFont typeface="Wingdings" panose="05000000000000000000" pitchFamily="2" charset="2"/>
              <a:buChar char="§"/>
            </a:pPr>
            <a:r>
              <a:rPr lang="cs-CZ" altLang="cs-CZ" sz="2000" dirty="0">
                <a:solidFill>
                  <a:schemeClr val="tx1"/>
                </a:solidFill>
                <a:latin typeface="Arial" panose="020B0604020202020204" pitchFamily="34" charset="0"/>
              </a:rPr>
              <a:t>Zpracovaný model, výpočty a analýzy reprezentují výhledový stav v případě naplnění podmínek stávajícího platného Územního plánu hl. m. Prahy.</a:t>
            </a:r>
          </a:p>
          <a:p>
            <a:pPr marL="0" indent="0" algn="just" eaLnBrk="1" hangingPunct="1">
              <a:buClr>
                <a:schemeClr val="accent1"/>
              </a:buClr>
              <a:buFontTx/>
              <a:buNone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</a:rPr>
              <a:t>Posuzované zdroje, vstupní data: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Silniční doprava </a:t>
            </a:r>
          </a:p>
          <a:p>
            <a:pPr lvl="1" algn="just" eaLnBrk="1" hangingPunct="1"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včetně provozu MHD (autobusová doprava),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Tramvajová doprava,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Železniční doprava,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Letecká doprava</a:t>
            </a:r>
          </a:p>
          <a:p>
            <a:pPr lvl="1" algn="just" eaLnBrk="1" hangingPunct="1"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Letiště Václava Havla Praha, Praha – Kbely, Praha – Letňany a Točná.</a:t>
            </a:r>
          </a:p>
          <a:p>
            <a:pPr marL="0" lvl="1" indent="0" algn="just" eaLnBrk="1" hangingPunct="1">
              <a:buClr>
                <a:schemeClr val="accent1"/>
              </a:buClr>
              <a:buFontTx/>
              <a:buNone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</a:rPr>
              <a:t>Hodnotící ukazatele: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i="1" dirty="0">
                <a:solidFill>
                  <a:schemeClr val="tx1"/>
                </a:solidFill>
                <a:latin typeface="Arial" charset="0"/>
              </a:rPr>
              <a:t>L</a:t>
            </a:r>
            <a:r>
              <a:rPr lang="cs-CZ" altLang="cs-CZ" sz="2000" i="1" baseline="-25000" dirty="0">
                <a:solidFill>
                  <a:schemeClr val="tx1"/>
                </a:solidFill>
                <a:latin typeface="Arial" charset="0"/>
              </a:rPr>
              <a:t>Aeq,16h</a:t>
            </a: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 – ekvivalentní hladina akustického tlaku v dB v denní době (6–22 h),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i="1" dirty="0">
                <a:solidFill>
                  <a:schemeClr val="tx1"/>
                </a:solidFill>
                <a:latin typeface="Arial" charset="0"/>
              </a:rPr>
              <a:t>L</a:t>
            </a:r>
            <a:r>
              <a:rPr lang="cs-CZ" altLang="cs-CZ" sz="2000" i="1" baseline="-25000" dirty="0">
                <a:solidFill>
                  <a:schemeClr val="tx1"/>
                </a:solidFill>
                <a:latin typeface="Arial" charset="0"/>
              </a:rPr>
              <a:t>Aeq,8h</a:t>
            </a: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 – ekvivalentní hladina akustického tlaku v dB </a:t>
            </a:r>
            <a:r>
              <a:rPr lang="pt-BR" altLang="cs-CZ" sz="2000" dirty="0">
                <a:solidFill>
                  <a:schemeClr val="tx1"/>
                </a:solidFill>
                <a:latin typeface="Arial" charset="0"/>
              </a:rPr>
              <a:t>v noční době (22–6 h)</a:t>
            </a: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,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i="1" dirty="0">
                <a:solidFill>
                  <a:schemeClr val="tx1"/>
                </a:solidFill>
                <a:latin typeface="Arial" charset="0"/>
              </a:rPr>
              <a:t>L</a:t>
            </a:r>
            <a:r>
              <a:rPr lang="cs-CZ" altLang="cs-CZ" sz="2000" i="1" baseline="-25000" dirty="0">
                <a:solidFill>
                  <a:schemeClr val="tx1"/>
                </a:solidFill>
                <a:latin typeface="Arial" charset="0"/>
              </a:rPr>
              <a:t>dn</a:t>
            </a:r>
            <a:r>
              <a:rPr lang="cs-CZ" altLang="cs-CZ" sz="2000" dirty="0">
                <a:solidFill>
                  <a:schemeClr val="tx1"/>
                </a:solidFill>
                <a:latin typeface="Arial" charset="0"/>
              </a:rPr>
              <a:t> – celodenní ukazatel pro potřeby hodnocení zdravotních rizik.</a:t>
            </a:r>
          </a:p>
          <a:p>
            <a:pPr eaLnBrk="1" hangingPunct="1">
              <a:buClr>
                <a:schemeClr val="accent1"/>
              </a:buClr>
              <a:buFont typeface="Wingdings" pitchFamily="2" charset="2"/>
              <a:buChar char="n"/>
              <a:defRPr/>
            </a:pPr>
            <a:endParaRPr lang="cs-CZ" altLang="cs-CZ" sz="2000" dirty="0">
              <a:solidFill>
                <a:schemeClr val="tx1"/>
              </a:solidFill>
              <a:latin typeface="Arial" charset="0"/>
            </a:endParaRPr>
          </a:p>
          <a:p>
            <a:pPr eaLnBrk="1" hangingPunct="1">
              <a:buClr>
                <a:schemeClr val="accent1"/>
              </a:buClr>
              <a:buFont typeface="Wingdings" pitchFamily="2" charset="2"/>
              <a:buChar char="n"/>
              <a:defRPr/>
            </a:pPr>
            <a:endParaRPr lang="cs-CZ" altLang="cs-CZ" sz="2000" dirty="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76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D122A0C-C157-4995-966F-0F30D7A045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600" y="260648"/>
            <a:ext cx="6347713" cy="1008112"/>
          </a:xfrm>
        </p:spPr>
        <p:txBody>
          <a:bodyPr anchor="t"/>
          <a:lstStyle/>
          <a:p>
            <a:pPr algn="ctr" eaLnBrk="1" hangingPunct="1"/>
            <a:r>
              <a:rPr lang="cs-CZ" altLang="cs-CZ" sz="2400" b="1" i="0" dirty="0">
                <a:solidFill>
                  <a:schemeClr val="tx1"/>
                </a:solidFill>
                <a:latin typeface="Arial" panose="020B0604020202020204" pitchFamily="34" charset="0"/>
              </a:rPr>
              <a:t>Hygienické limity pro jednotlivé dopravní zdroje hluku</a:t>
            </a:r>
          </a:p>
        </p:txBody>
      </p:sp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E1EBC03F-E450-41E0-B716-8AF7EDE168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5301208"/>
            <a:ext cx="6698706" cy="1152128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cs-CZ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důvodu objektivního porovnání vyhodnocení Metropolitního plánu a platného Územního plánu bylo přistoupeno k vyhodnocení akustické situace bez použití hygienického limitu staré hlukové zátěže.</a:t>
            </a:r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F33366B3-A518-4485-89A9-582F59A195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492808"/>
              </p:ext>
            </p:extLst>
          </p:nvPr>
        </p:nvGraphicFramePr>
        <p:xfrm>
          <a:off x="467544" y="1340768"/>
          <a:ext cx="6768752" cy="3729015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58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43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20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3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4207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Doprava</a:t>
                      </a:r>
                      <a:endParaRPr lang="cs-CZ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206" marR="39206" marT="0" marB="0" anchor="ctr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Limit</a:t>
                      </a:r>
                      <a:endParaRPr lang="cs-CZ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206" marR="39206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 L</a:t>
                      </a:r>
                      <a:r>
                        <a:rPr lang="cs-CZ" sz="1200" b="1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Aeq,16h </a:t>
                      </a: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[dB]</a:t>
                      </a:r>
                      <a:endParaRPr lang="cs-CZ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206" marR="39206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Noc L</a:t>
                      </a:r>
                      <a:r>
                        <a:rPr lang="cs-CZ" sz="1200" b="1" baseline="-25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Aeq,8h</a:t>
                      </a:r>
                      <a:r>
                        <a:rPr lang="cs-CZ" sz="12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[dB]</a:t>
                      </a:r>
                      <a:endParaRPr lang="cs-CZ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39206" marR="39206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674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Silniční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dálnicích, silnicích I. a II. třídy a místních komunikacích I. a II. třídy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161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silnicích III. třídy a místních komunikacích III. třídy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674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Tramvajová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dráhách v ochranném pásmu dráhy 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67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dráhách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674">
                <a:tc rowSpan="2"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Železniční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dráhách v ochranném pásmu dráhy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67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Hluk z dopravy na dráhách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674"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Letecká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l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Letecký provoz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indent="0" algn="ctr" defTabSz="457200" rtl="0" eaLnBrk="1" latinLnBrk="0" hangingPunct="1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6A3E07C2-E9C2-4DEB-89D1-784F920198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8915400" cy="609600"/>
          </a:xfrm>
        </p:spPr>
        <p:txBody>
          <a:bodyPr anchor="t">
            <a:normAutofit/>
          </a:bodyPr>
          <a:lstStyle/>
          <a:p>
            <a:pPr algn="ctr" eaLnBrk="1" hangingPunct="1"/>
            <a: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</a:rPr>
              <a:t>Výstupy akustické studie</a:t>
            </a: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E799DBBF-1B8A-4CD2-8CCF-1EB6A4A9B79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7544" y="1268760"/>
            <a:ext cx="8676456" cy="520824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</a:rPr>
              <a:t>Mapy hlukových pásem</a:t>
            </a:r>
          </a:p>
          <a:p>
            <a:pPr eaLnBrk="1" hangingPunct="1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</a:rPr>
              <a:t>Mapy nadlimitně ovlivněných obytných ploch</a:t>
            </a:r>
          </a:p>
          <a:p>
            <a:pPr eaLnBrk="1" hangingPunct="1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</a:rPr>
              <a:t>Rozdílové hlukové mapy</a:t>
            </a:r>
          </a:p>
          <a:p>
            <a:pPr marL="342900" lvl="1" indent="-342900" eaLnBrk="1" hangingPunct="1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  <a:ea typeface="+mn-ea"/>
              </a:rPr>
              <a:t>Rozdílové mapy nadlimitně ovlivněného území</a:t>
            </a:r>
          </a:p>
          <a:p>
            <a:pPr marL="342900" lvl="1" indent="-342900" eaLnBrk="1" hangingPunct="1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  <a:ea typeface="+mn-ea"/>
              </a:rPr>
              <a:t>Obytné plochy ovlivněné v jednotlivých 5dB pásmech</a:t>
            </a:r>
          </a:p>
          <a:p>
            <a:pPr marL="342900" lvl="1" indent="-342900" eaLnBrk="1" hangingPunct="1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  <a:ea typeface="+mn-ea"/>
              </a:rPr>
              <a:t>Počty obyvatel ovlivněné v jednotlivých 5dB pásmech</a:t>
            </a:r>
          </a:p>
          <a:p>
            <a:pPr marL="342900" lvl="1" indent="-342900" eaLnBrk="1" hangingPunct="1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n"/>
              <a:defRPr/>
            </a:pPr>
            <a:r>
              <a:rPr lang="cs-CZ" altLang="cs-CZ" sz="2000" b="1" dirty="0">
                <a:solidFill>
                  <a:schemeClr val="tx1"/>
                </a:solidFill>
                <a:latin typeface="Arial" charset="0"/>
                <a:ea typeface="+mn-ea"/>
              </a:rPr>
              <a:t>Počet nadlimitně ovlivněných obyvatel v jednotlivých lokalitách</a:t>
            </a:r>
          </a:p>
          <a:p>
            <a:pPr lvl="1" eaLnBrk="1" hangingPunct="1">
              <a:buClr>
                <a:srgbClr val="FF9933"/>
              </a:buClr>
              <a:buFont typeface="Wingdings" pitchFamily="2" charset="2"/>
              <a:buChar char="ü"/>
              <a:defRPr/>
            </a:pPr>
            <a:endParaRPr lang="cs-CZ" altLang="cs-CZ" sz="2000" dirty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E6B09A79-4781-4A09-B3E1-9BD4CA5910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915400" cy="620713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</a:rPr>
              <a:t>Mapy hlukových pásem</a:t>
            </a:r>
            <a:b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200" b="1" i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8195" name="Picture 4">
            <a:extLst>
              <a:ext uri="{FF2B5EF4-FFF2-40B4-BE49-F238E27FC236}">
                <a16:creationId xmlns:a16="http://schemas.microsoft.com/office/drawing/2014/main" id="{77F1CB63-0B80-4128-9555-D88FE2F4AA9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543962"/>
            <a:ext cx="8821737" cy="6230451"/>
          </a:xfrm>
          <a:noFill/>
          <a:extLs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31A0F3DA-6E6C-40EB-9803-CBAA79AC7F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84" y="2348880"/>
            <a:ext cx="3112057" cy="2382571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-0.26459 0.298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29" y="1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3D20676-5790-40A8-B7E6-64AFE284A7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</a:rPr>
              <a:t>Mapy průniku nadlimitně ovlivněných ploch s obytnými plochami</a:t>
            </a:r>
            <a:br>
              <a:rPr lang="cs-CZ" altLang="cs-CZ" sz="2000" b="1" i="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000" b="1" i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9219" name="Picture 4">
            <a:extLst>
              <a:ext uri="{FF2B5EF4-FFF2-40B4-BE49-F238E27FC236}">
                <a16:creationId xmlns:a16="http://schemas.microsoft.com/office/drawing/2014/main" id="{61051DDC-5A62-40A8-B724-8D03402EC80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543962"/>
            <a:ext cx="8821737" cy="6230451"/>
          </a:xfrm>
          <a:noFill/>
          <a:extLs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71FB93E6-BEE9-48F3-A9A7-D720A310F2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2348880"/>
            <a:ext cx="2746151" cy="237472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40741E-7 L -0.27622 0.2993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19" y="1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F03CE7C8-6018-4A40-BA04-302F74DDC1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>
            <a:normAutofit fontScale="90000"/>
          </a:bodyPr>
          <a:lstStyle/>
          <a:p>
            <a:pPr algn="ctr" eaLnBrk="1" hangingPunct="1"/>
            <a: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</a:rPr>
              <a:t>Rozdílové hlukové mapy</a:t>
            </a:r>
            <a:br>
              <a:rPr lang="cs-CZ" altLang="cs-CZ" sz="2800" b="1" i="0" dirty="0">
                <a:solidFill>
                  <a:schemeClr val="tx1"/>
                </a:solidFill>
                <a:latin typeface="Arial" panose="020B0604020202020204" pitchFamily="34" charset="0"/>
              </a:rPr>
            </a:br>
            <a:endParaRPr lang="cs-CZ" altLang="cs-CZ" sz="2800" b="1" i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0243" name="Picture 4">
            <a:extLst>
              <a:ext uri="{FF2B5EF4-FFF2-40B4-BE49-F238E27FC236}">
                <a16:creationId xmlns:a16="http://schemas.microsoft.com/office/drawing/2014/main" id="{DA3F0BAF-92F7-4923-BB9C-6659F307F3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543962"/>
            <a:ext cx="8821737" cy="6230451"/>
          </a:xfrm>
          <a:noFill/>
          <a:extLs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9494E2A9-FB00-441B-BF52-6DD37E8E8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1916832"/>
            <a:ext cx="2688909" cy="226529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L -0.04462 0.3706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0" y="18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B82C2B8B-B580-42D0-9B31-51F4C22795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71983"/>
            <a:ext cx="8915400" cy="620713"/>
          </a:xfrm>
        </p:spPr>
        <p:txBody>
          <a:bodyPr anchor="t"/>
          <a:lstStyle/>
          <a:p>
            <a:pPr algn="ctr" eaLnBrk="1" hangingPunct="1"/>
            <a:r>
              <a:rPr lang="cs-CZ" altLang="cs-CZ" sz="2200" b="1" i="0" dirty="0">
                <a:solidFill>
                  <a:schemeClr val="tx1"/>
                </a:solidFill>
                <a:latin typeface="Arial" panose="020B0604020202020204" pitchFamily="34" charset="0"/>
              </a:rPr>
              <a:t>Rozdílové mapy nadlimitně ovlivněného území</a:t>
            </a:r>
            <a:endParaRPr lang="cs-CZ" altLang="cs-CZ" sz="2000" b="1" i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11267" name="Picture 4">
            <a:extLst>
              <a:ext uri="{FF2B5EF4-FFF2-40B4-BE49-F238E27FC236}">
                <a16:creationId xmlns:a16="http://schemas.microsoft.com/office/drawing/2014/main" id="{9F95DA66-1B27-4087-8A85-74C8F83926B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8" y="543962"/>
            <a:ext cx="8821737" cy="6230451"/>
          </a:xfrm>
          <a:noFill/>
          <a:extLs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6C72C06C-00E5-4F2C-B02D-82CC70FD64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800" y="1916832"/>
            <a:ext cx="3015943" cy="23643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-0.28299 0.363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49" y="18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zeta">
  <a:themeElements>
    <a:clrScheme name="Faz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z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z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1151</TotalTime>
  <Words>804</Words>
  <Application>Microsoft Office PowerPoint</Application>
  <PresentationFormat>Předvádění na obrazovce (4:3)</PresentationFormat>
  <Paragraphs>271</Paragraphs>
  <Slides>17</Slides>
  <Notes>9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23" baseType="lpstr">
      <vt:lpstr>Arial</vt:lpstr>
      <vt:lpstr>Times New Roman</vt:lpstr>
      <vt:lpstr>Trebuchet MS</vt:lpstr>
      <vt:lpstr>Wingdings</vt:lpstr>
      <vt:lpstr>Wingdings 3</vt:lpstr>
      <vt:lpstr>Fazeta</vt:lpstr>
      <vt:lpstr>VYHODNOCENÍ VLIVŮ ÚP HL. M. PRAHY  NA ŽIVOTNÍ PROSTŘEDÍ Návrh k projednání dle § 50 Stavebního zákona  Akustická studie    </vt:lpstr>
      <vt:lpstr>Úvod</vt:lpstr>
      <vt:lpstr>Posuzované stavy, zdroje a hodnotící ukazatele</vt:lpstr>
      <vt:lpstr>Hygienické limity pro jednotlivé dopravní zdroje hluku</vt:lpstr>
      <vt:lpstr>Výstupy akustické studie</vt:lpstr>
      <vt:lpstr>Mapy hlukových pásem </vt:lpstr>
      <vt:lpstr>Mapy průniku nadlimitně ovlivněných ploch s obytnými plochami </vt:lpstr>
      <vt:lpstr>Rozdílové hlukové mapy </vt:lpstr>
      <vt:lpstr>Rozdílové mapy nadlimitně ovlivněného území</vt:lpstr>
      <vt:lpstr>Podíl obytných ploch a celkových ploch</vt:lpstr>
      <vt:lpstr>Prezentace aplikace PowerPoint</vt:lpstr>
      <vt:lpstr>Nadlimitně ovlivnění obyvatelé a obytné plochy v lokalitách  více než 5 000 nadlimitně ovlivněných obyvatel z dopravy v noční době</vt:lpstr>
      <vt:lpstr>Příklad vyhodnocení vybrané lokality č. 070 – Nové Bubny</vt:lpstr>
      <vt:lpstr>Nejvíce ovlivněné lokality dle druhu dopravy</vt:lpstr>
      <vt:lpstr>Nejvíce ovlivněné lokality dle druhu dopravy</vt:lpstr>
      <vt:lpstr>Souhrnné vyhodnocení výsledků výpočtů</vt:lpstr>
      <vt:lpstr>Děkujeme  za pozornost</vt:lpstr>
    </vt:vector>
  </TitlesOfParts>
  <Company>Atelier T-Plan s.r.o.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VYHODNOCENÍ VLIVŮ ÚP HL. M. PRAHY  NA ŽIVOTNÍ PROSTŘEDÍ Návrh k projednání dle § 50 Stavebního zákona  Akustická studie    </dc:title>
  <dc:creator/>
  <cp:lastModifiedBy>Petr Blahník</cp:lastModifiedBy>
  <cp:revision>100</cp:revision>
  <cp:lastPrinted>1601-01-01T00:00:00Z</cp:lastPrinted>
  <dcterms:created xsi:type="dcterms:W3CDTF">2015-05-29T14:50:58Z</dcterms:created>
  <dcterms:modified xsi:type="dcterms:W3CDTF">2018-06-26T19:57:55Z</dcterms:modified>
</cp:coreProperties>
</file>