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56" r:id="rId3"/>
    <p:sldId id="289" r:id="rId4"/>
    <p:sldId id="306" r:id="rId5"/>
    <p:sldId id="307" r:id="rId6"/>
    <p:sldId id="308" r:id="rId7"/>
    <p:sldId id="309" r:id="rId8"/>
    <p:sldId id="291" r:id="rId9"/>
    <p:sldId id="324" r:id="rId10"/>
    <p:sldId id="348" r:id="rId11"/>
    <p:sldId id="326" r:id="rId12"/>
    <p:sldId id="325" r:id="rId13"/>
    <p:sldId id="327" r:id="rId14"/>
    <p:sldId id="349" r:id="rId15"/>
    <p:sldId id="292" r:id="rId16"/>
    <p:sldId id="333" r:id="rId17"/>
    <p:sldId id="334" r:id="rId18"/>
    <p:sldId id="335" r:id="rId19"/>
    <p:sldId id="293" r:id="rId20"/>
    <p:sldId id="332" r:id="rId21"/>
    <p:sldId id="322" r:id="rId22"/>
    <p:sldId id="351" r:id="rId23"/>
    <p:sldId id="323" r:id="rId24"/>
    <p:sldId id="294" r:id="rId25"/>
    <p:sldId id="339" r:id="rId26"/>
    <p:sldId id="340" r:id="rId27"/>
    <p:sldId id="341" r:id="rId28"/>
    <p:sldId id="295" r:id="rId29"/>
    <p:sldId id="329" r:id="rId30"/>
    <p:sldId id="343" r:id="rId31"/>
    <p:sldId id="344" r:id="rId32"/>
    <p:sldId id="345" r:id="rId33"/>
    <p:sldId id="346" r:id="rId34"/>
    <p:sldId id="347" r:id="rId35"/>
    <p:sldId id="296" r:id="rId36"/>
    <p:sldId id="342" r:id="rId37"/>
    <p:sldId id="330" r:id="rId38"/>
    <p:sldId id="331" r:id="rId39"/>
    <p:sldId id="297" r:id="rId40"/>
    <p:sldId id="336" r:id="rId41"/>
    <p:sldId id="337" r:id="rId42"/>
    <p:sldId id="350" r:id="rId43"/>
    <p:sldId id="338" r:id="rId44"/>
    <p:sldId id="298" r:id="rId45"/>
    <p:sldId id="301" r:id="rId46"/>
    <p:sldId id="299" r:id="rId47"/>
    <p:sldId id="311" r:id="rId48"/>
    <p:sldId id="315" r:id="rId49"/>
    <p:sldId id="314" r:id="rId50"/>
    <p:sldId id="353" r:id="rId51"/>
    <p:sldId id="313" r:id="rId52"/>
    <p:sldId id="300" r:id="rId53"/>
    <p:sldId id="316" r:id="rId54"/>
    <p:sldId id="317" r:id="rId55"/>
    <p:sldId id="318" r:id="rId56"/>
    <p:sldId id="319" r:id="rId57"/>
    <p:sldId id="352" r:id="rId58"/>
    <p:sldId id="320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00"/>
    <a:srgbClr val="E00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7" autoAdjust="0"/>
    <p:restoredTop sz="94660"/>
  </p:normalViewPr>
  <p:slideViewPr>
    <p:cSldViewPr showGuides="1">
      <p:cViewPr varScale="1">
        <p:scale>
          <a:sx n="79" d="100"/>
          <a:sy n="79" d="100"/>
        </p:scale>
        <p:origin x="7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BA1DB-CB73-4083-B4A5-DD484481A98D}" type="datetimeFigureOut">
              <a:rPr lang="cs-CZ" smtClean="0"/>
              <a:t>17.03.2025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EEA08-3867-4EAD-85B3-68D554F2297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14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EEA08-3867-4EAD-85B3-68D554F2297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940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4FB-A329-4BF3-A430-8A289CECF328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1779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4FB-A329-4BF3-A430-8A289CECF328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211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FF4FB-A329-4BF3-A430-8A289CECF328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166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ílé pozad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0D312D3E-BBC9-896C-7193-31C92EDD3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4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ílé pozad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0D312D3E-BBC9-896C-7193-31C92EDD3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4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žluté pozadí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5C86C29-0007-1303-6663-6299AD14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4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 obrázkem a texte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999" y="1268999"/>
            <a:ext cx="7631663" cy="4247563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3563" y="1268413"/>
            <a:ext cx="3671887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3563" y="2060575"/>
            <a:ext cx="3671887" cy="3455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31E0AF5-61B6-F792-69E8-2CBF895EF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62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 obrázkem a textem 2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999" y="1268999"/>
            <a:ext cx="7631663" cy="4247563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3562" y="1268413"/>
            <a:ext cx="3671887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3562" y="2060575"/>
            <a:ext cx="3671888" cy="34559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</a:t>
            </a:r>
            <a:r>
              <a:rPr lang="cs-CZ" dirty="0" err="1"/>
              <a:t>úrove</a:t>
            </a:r>
            <a:endParaRPr lang="cs-CZ" dirty="0"/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65F5EBB-B732-088E-321B-8C00761A16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 obrázkem a textem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0"/>
            <a:ext cx="3672438" cy="1979819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3010" y="1268413"/>
            <a:ext cx="3672439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3563" y="2060575"/>
            <a:ext cx="3671887" cy="3455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obrázku 8">
            <a:extLst>
              <a:ext uri="{FF2B5EF4-FFF2-40B4-BE49-F238E27FC236}">
                <a16:creationId xmlns:a16="http://schemas.microsoft.com/office/drawing/2014/main" id="{A0C38D75-5841-F964-5B6B-CA7744DF8C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4337" y="1269000"/>
            <a:ext cx="3743325" cy="4247564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53DAFFD6-C7E0-1D6F-23F9-6DB6A2EB37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000" y="3500438"/>
            <a:ext cx="3672438" cy="2016126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6BB31B2A-4DED-AA22-DE5B-86A06CADE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18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 obrázkem a textem 3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0"/>
            <a:ext cx="3672438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83562" y="1268413"/>
            <a:ext cx="3671887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3562" y="2060575"/>
            <a:ext cx="3671888" cy="3455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obrázku 8">
            <a:extLst>
              <a:ext uri="{FF2B5EF4-FFF2-40B4-BE49-F238E27FC236}">
                <a16:creationId xmlns:a16="http://schemas.microsoft.com/office/drawing/2014/main" id="{A0C38D75-5841-F964-5B6B-CA7744DF8C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4000" y="1269000"/>
            <a:ext cx="3743663" cy="4247563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53DAFFD6-C7E0-1D6F-23F9-6DB6A2EB37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4324" y="3500438"/>
            <a:ext cx="3694113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AF9CDB5B-1926-7DC2-92BD-1EF2FE7AA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78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 obrázkem a textem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999" y="1268999"/>
            <a:ext cx="5688563" cy="4247563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28249" y="1268413"/>
            <a:ext cx="1727199" cy="936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28248" y="2348999"/>
            <a:ext cx="1727201" cy="3167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B27214F-B014-92F5-C872-0F624917A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2" y="1268412"/>
            <a:ext cx="3671887" cy="42481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861ADCE8-D353-7E74-2C01-B92BF4934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88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 obrázkem a textem 4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999" y="1268999"/>
            <a:ext cx="5688563" cy="4247563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28249" y="1268413"/>
            <a:ext cx="1727199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28248" y="2348999"/>
            <a:ext cx="1727201" cy="3167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B27214F-B014-92F5-C872-0F624917A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2" y="1268413"/>
            <a:ext cx="3671887" cy="4247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48DB1533-CAE7-25C4-56E3-5BAD3DEAB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 obrázkem a textem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999" y="2132999"/>
            <a:ext cx="5688563" cy="3383563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0462" y="1268413"/>
            <a:ext cx="5614987" cy="4248150"/>
          </a:xfrm>
          <a:prstGeom prst="rect">
            <a:avLst/>
          </a:prstGeom>
        </p:spPr>
        <p:txBody>
          <a:bodyPr numCol="3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B27214F-B014-92F5-C872-0F624917A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999" y="1268413"/>
            <a:ext cx="5688563" cy="792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FC22531-D82B-8886-AEF5-F6BE2E32E9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26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 obrázkem a textem 5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999" y="2132999"/>
            <a:ext cx="5688563" cy="3383563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0462" y="1268413"/>
            <a:ext cx="5614987" cy="4248150"/>
          </a:xfrm>
          <a:prstGeom prst="rect">
            <a:avLst/>
          </a:prstGeom>
        </p:spPr>
        <p:txBody>
          <a:bodyPr numCol="3"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B27214F-B014-92F5-C872-0F624917A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000" y="1268413"/>
            <a:ext cx="5688562" cy="7925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BF3E3CB-B3E7-AEE7-D383-50D0873902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FDE2C8D-EA9E-E6B7-F131-48DEA3A3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AD91-37FC-4D08-8496-927C752DB70F}" type="datetimeFigureOut">
              <a:rPr lang="cs-CZ" smtClean="0"/>
              <a:t>17.03.2025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FF417E-0933-B7A5-D8C1-AF061816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2341B8-9142-E7A1-8228-3A074A3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DF59A-5DA9-4D75-BE56-979FBDA423A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611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 obrázkem a textem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999" y="1269000"/>
            <a:ext cx="5615539" cy="2015537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28249" y="1268413"/>
            <a:ext cx="1727199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28250" y="2060575"/>
            <a:ext cx="1727200" cy="3097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B27214F-B014-92F5-C872-0F624917A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2" y="1268412"/>
            <a:ext cx="3671887" cy="42481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obrázku 8">
            <a:extLst>
              <a:ext uri="{FF2B5EF4-FFF2-40B4-BE49-F238E27FC236}">
                <a16:creationId xmlns:a16="http://schemas.microsoft.com/office/drawing/2014/main" id="{6EEC3BBA-E6EE-F551-E498-9D4FD5E6C2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949" y="3504637"/>
            <a:ext cx="5615539" cy="2011925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80C4821-F99A-5F57-E156-446911440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88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 obrázkem a textem 4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0"/>
            <a:ext cx="5615538" cy="2015537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28249" y="1268413"/>
            <a:ext cx="1727199" cy="792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28248" y="2348999"/>
            <a:ext cx="1727201" cy="31669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B27214F-B014-92F5-C872-0F624917A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2" y="1268412"/>
            <a:ext cx="3671888" cy="4247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4" name="Zástupný symbol obrázku 8">
            <a:extLst>
              <a:ext uri="{FF2B5EF4-FFF2-40B4-BE49-F238E27FC236}">
                <a16:creationId xmlns:a16="http://schemas.microsoft.com/office/drawing/2014/main" id="{6EEC3BBA-E6EE-F551-E498-9D4FD5E6C2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724" y="3500437"/>
            <a:ext cx="5615537" cy="2015537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B8ABEFB-E374-B6A8-3407-2DEA9086F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04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 obrázkem a textem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1"/>
            <a:ext cx="3672438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8A8564-881C-50CF-2A60-7B09F43FA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0" y="3500476"/>
            <a:ext cx="3672438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D4B6A3B-6C26-FFC6-CA77-A0B0859AD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000" y="4149063"/>
            <a:ext cx="3672438" cy="1367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B27214F-B014-92F5-C872-0F624917A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563" y="1268412"/>
            <a:ext cx="3672437" cy="42481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AB506D3C-D5D4-96C8-0E66-94052C2EED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4338" y="1269001"/>
            <a:ext cx="3743326" cy="2015537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3639622E-8BA8-443A-2168-09E0B59A76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27114" y="3501363"/>
            <a:ext cx="3740550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D7FAEA4A-4AD6-EB19-0DF9-F6239E999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DA388C-A127-B025-03AA-D6A175DE2D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4338" y="4149725"/>
            <a:ext cx="3743325" cy="1366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99715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9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 obrázkem a textem 4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E089EB45-5ED4-3B03-10A8-D690504081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  <p:sp>
        <p:nvSpPr>
          <p:cNvPr id="10" name="Zástupný symbol obrázku 8">
            <a:extLst>
              <a:ext uri="{FF2B5EF4-FFF2-40B4-BE49-F238E27FC236}">
                <a16:creationId xmlns:a16="http://schemas.microsoft.com/office/drawing/2014/main" id="{B207C5E7-ECE9-4DEB-6882-8BA6AE3EB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1"/>
            <a:ext cx="3672438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id="{2C966756-5FE1-8E38-A1A5-5665AAB025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000" y="3500476"/>
            <a:ext cx="3672438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4" name="Zástupný text 7">
            <a:extLst>
              <a:ext uri="{FF2B5EF4-FFF2-40B4-BE49-F238E27FC236}">
                <a16:creationId xmlns:a16="http://schemas.microsoft.com/office/drawing/2014/main" id="{71457BA5-FB80-D52B-7CFF-5A1A6BA698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000" y="4149063"/>
            <a:ext cx="3672438" cy="1367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6" name="Zástupný text 6">
            <a:extLst>
              <a:ext uri="{FF2B5EF4-FFF2-40B4-BE49-F238E27FC236}">
                <a16:creationId xmlns:a16="http://schemas.microsoft.com/office/drawing/2014/main" id="{9A637E39-2500-05B3-01AA-F0BDD9353D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563" y="1268412"/>
            <a:ext cx="3672437" cy="42481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7" name="Zástupný symbol obrázku 8">
            <a:extLst>
              <a:ext uri="{FF2B5EF4-FFF2-40B4-BE49-F238E27FC236}">
                <a16:creationId xmlns:a16="http://schemas.microsoft.com/office/drawing/2014/main" id="{D00B8FE9-9632-788E-0B99-9F90C8E8B2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4338" y="1269001"/>
            <a:ext cx="3743325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18" name="Zástupný text 12">
            <a:extLst>
              <a:ext uri="{FF2B5EF4-FFF2-40B4-BE49-F238E27FC236}">
                <a16:creationId xmlns:a16="http://schemas.microsoft.com/office/drawing/2014/main" id="{B37B8500-3521-B686-7398-8C40114DFD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27114" y="3501363"/>
            <a:ext cx="3740550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:a16="http://schemas.microsoft.com/office/drawing/2014/main" id="{1656338B-C38F-5E1C-E94D-1A7EC6C394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4338" y="4149725"/>
            <a:ext cx="3743325" cy="1366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362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 obrázkem a textem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15277A35-1014-ADA0-863C-72265E23AB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1"/>
            <a:ext cx="3672438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21" name="Zástupný text 4">
            <a:extLst>
              <a:ext uri="{FF2B5EF4-FFF2-40B4-BE49-F238E27FC236}">
                <a16:creationId xmlns:a16="http://schemas.microsoft.com/office/drawing/2014/main" id="{4DFA976B-3D46-18D7-F4EC-734585837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650" y="3500788"/>
            <a:ext cx="3672788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2" name="Zástupný text 7">
            <a:extLst>
              <a:ext uri="{FF2B5EF4-FFF2-40B4-BE49-F238E27FC236}">
                <a16:creationId xmlns:a16="http://schemas.microsoft.com/office/drawing/2014/main" id="{0522D333-0D48-66D9-5665-094924EC46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000" y="4256088"/>
            <a:ext cx="3672438" cy="12604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3" name="Zástupný text 6">
            <a:extLst>
              <a:ext uri="{FF2B5EF4-FFF2-40B4-BE49-F238E27FC236}">
                <a16:creationId xmlns:a16="http://schemas.microsoft.com/office/drawing/2014/main" id="{4778EB0B-1F6C-BB62-D181-9AA4EFB21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563" y="1268412"/>
            <a:ext cx="3672437" cy="42481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EA807347-2A0D-885E-8D90-98EAA100FD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4000" y="1269002"/>
            <a:ext cx="3743663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25" name="Zástupný text 12">
            <a:extLst>
              <a:ext uri="{FF2B5EF4-FFF2-40B4-BE49-F238E27FC236}">
                <a16:creationId xmlns:a16="http://schemas.microsoft.com/office/drawing/2014/main" id="{DF286202-81C1-81CD-5383-ED0D8F17CA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28552" y="3501232"/>
            <a:ext cx="3739112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B65BCE6A-AD0E-A5E1-267E-97BE4DDE5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949D90-1D72-F66D-E569-7F35E4AA75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4338" y="4256088"/>
            <a:ext cx="3738562" cy="126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24506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 obrázkem a textem 4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3DFAAF-7D78-4CCE-AAEC-6A79AEF7C7CC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25CCE74-3F74-FC80-602E-B446D619A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  <p:sp>
        <p:nvSpPr>
          <p:cNvPr id="14" name="Zástupný symbol obrázku 8">
            <a:extLst>
              <a:ext uri="{FF2B5EF4-FFF2-40B4-BE49-F238E27FC236}">
                <a16:creationId xmlns:a16="http://schemas.microsoft.com/office/drawing/2014/main" id="{232153FF-82EB-C72C-65E9-03FD2B7C32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1"/>
            <a:ext cx="3672438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17" name="Zástupný text 4">
            <a:extLst>
              <a:ext uri="{FF2B5EF4-FFF2-40B4-BE49-F238E27FC236}">
                <a16:creationId xmlns:a16="http://schemas.microsoft.com/office/drawing/2014/main" id="{23627A4B-973C-E73C-AA2C-2278E7EF36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650" y="3500788"/>
            <a:ext cx="3672788" cy="64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ABAB7416-16F1-E82B-A333-9034205A26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6000" y="4148932"/>
            <a:ext cx="3672438" cy="13676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20" name="Zástupný text 6">
            <a:extLst>
              <a:ext uri="{FF2B5EF4-FFF2-40B4-BE49-F238E27FC236}">
                <a16:creationId xmlns:a16="http://schemas.microsoft.com/office/drawing/2014/main" id="{4D67E94D-D911-B12B-5308-3920F1BFE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563" y="1268412"/>
            <a:ext cx="3672437" cy="42481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FDBA4BBE-6A24-15BE-D4E5-1E67EB1A66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4000" y="1269002"/>
            <a:ext cx="3743663" cy="20155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22" name="Zástupný text 12">
            <a:extLst>
              <a:ext uri="{FF2B5EF4-FFF2-40B4-BE49-F238E27FC236}">
                <a16:creationId xmlns:a16="http://schemas.microsoft.com/office/drawing/2014/main" id="{FBC465DD-5A95-5B8B-83E9-ECA89608B3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28552" y="3501232"/>
            <a:ext cx="3739112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:a16="http://schemas.microsoft.com/office/drawing/2014/main" id="{15397220-D870-9126-29B7-DC8E7DAC08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4338" y="4149725"/>
            <a:ext cx="3743325" cy="1366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81447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36" userDrawn="1">
          <p15:clr>
            <a:srgbClr val="FBAE40"/>
          </p15:clr>
        </p15:guide>
        <p15:guide id="3" pos="212" userDrawn="1">
          <p15:clr>
            <a:srgbClr val="FBAE40"/>
          </p15:clr>
        </p15:guide>
        <p15:guide id="4" pos="1300" userDrawn="1">
          <p15:clr>
            <a:srgbClr val="FBAE40"/>
          </p15:clr>
        </p15:guide>
        <p15:guide id="5" pos="2525" userDrawn="1">
          <p15:clr>
            <a:srgbClr val="FBAE40"/>
          </p15:clr>
        </p15:guide>
        <p15:guide id="6" pos="2661" userDrawn="1">
          <p15:clr>
            <a:srgbClr val="FBAE40"/>
          </p15:clr>
        </p15:guide>
        <p15:guide id="7" pos="3749" userDrawn="1">
          <p15:clr>
            <a:srgbClr val="FBAE40"/>
          </p15:clr>
        </p15:guide>
        <p15:guide id="8" pos="501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0" pos="5155" userDrawn="1">
          <p15:clr>
            <a:srgbClr val="FBAE40"/>
          </p15:clr>
        </p15:guide>
        <p15:guide id="11" pos="6244" userDrawn="1">
          <p15:clr>
            <a:srgbClr val="FBAE40"/>
          </p15:clr>
        </p15:guide>
        <p15:guide id="12" pos="6380" userDrawn="1">
          <p15:clr>
            <a:srgbClr val="FBAE40"/>
          </p15:clr>
        </p15:guide>
        <p15:guide id="13" pos="7468" userDrawn="1">
          <p15:clr>
            <a:srgbClr val="FBAE40"/>
          </p15:clr>
        </p15:guide>
        <p15:guide id="14" orient="horz" pos="2069" userDrawn="1">
          <p15:clr>
            <a:srgbClr val="FBAE40"/>
          </p15:clr>
        </p15:guide>
        <p15:guide id="15" orient="horz" pos="2205" userDrawn="1">
          <p15:clr>
            <a:srgbClr val="FBAE40"/>
          </p15:clr>
        </p15:guide>
        <p15:guide id="16" orient="horz" pos="799" userDrawn="1">
          <p15:clr>
            <a:srgbClr val="FBAE40"/>
          </p15:clr>
        </p15:guide>
        <p15:guide id="17" orient="horz" pos="34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C56F5-8757-E3ED-F894-2C7E596960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</a:t>
            </a:r>
            <a:br>
              <a:rPr lang="cs-CZ" dirty="0"/>
            </a:br>
            <a:r>
              <a:rPr lang="cs-CZ" dirty="0"/>
              <a:t>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79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DF5F7D38-B351-A8D0-99B8-58BFCC5BA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FDA1E802-FA07-0928-ABB6-BF35E29D7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6261347"/>
            <a:ext cx="6983413" cy="287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9309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C56F5-8757-E3ED-F894-2C7E596960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</a:t>
            </a:r>
            <a:br>
              <a:rPr lang="cs-CZ" dirty="0"/>
            </a:br>
            <a:r>
              <a:rPr lang="cs-CZ" dirty="0"/>
              <a:t>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79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4" name="Zástupný text 10">
            <a:extLst>
              <a:ext uri="{FF2B5EF4-FFF2-40B4-BE49-F238E27FC236}">
                <a16:creationId xmlns:a16="http://schemas.microsoft.com/office/drawing/2014/main" id="{81B7C7AF-A92B-D753-90A7-9B759C96E3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6261347"/>
            <a:ext cx="6983413" cy="287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01FEBD80-C49F-A871-861C-E847EE01C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61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 3">
    <p:bg>
      <p:bgPr>
        <a:solidFill>
          <a:srgbClr val="E00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C56F5-8757-E3ED-F894-2C7E596960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</a:t>
            </a:r>
            <a:br>
              <a:rPr lang="cs-CZ" dirty="0"/>
            </a:br>
            <a:r>
              <a:rPr lang="cs-CZ" dirty="0"/>
              <a:t>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79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4529ADE5-2914-3BFE-E8DB-8DACA57519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  <p:sp>
        <p:nvSpPr>
          <p:cNvPr id="6" name="Zástupný text 10">
            <a:extLst>
              <a:ext uri="{FF2B5EF4-FFF2-40B4-BE49-F238E27FC236}">
                <a16:creationId xmlns:a16="http://schemas.microsoft.com/office/drawing/2014/main" id="{170477CF-6967-A066-B99B-92597C336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550" y="6261347"/>
            <a:ext cx="6983413" cy="287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45320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 s fotk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863DFAB0-05FF-3121-ED92-39A60B2054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2C56F5-8757-E3ED-F894-2C7E596960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</a:t>
            </a:r>
            <a:br>
              <a:rPr lang="cs-CZ" dirty="0"/>
            </a:br>
            <a:r>
              <a:rPr lang="cs-CZ" dirty="0"/>
              <a:t>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79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AA91151A-EDA7-C130-5013-C084ADE4E437}"/>
              </a:ext>
            </a:extLst>
          </p:cNvPr>
          <p:cNvSpPr txBox="1">
            <a:spLocks/>
          </p:cNvSpPr>
          <p:nvPr userDrawn="1"/>
        </p:nvSpPr>
        <p:spPr>
          <a:xfrm>
            <a:off x="336000" y="6237000"/>
            <a:ext cx="9144000" cy="43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</a:rPr>
              <a:t>Kliknutím můžete upravit styl předlohy.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14DC3FD-CAED-0E84-FDA9-07363BC22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7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 obrázkem 1">
    <p:bg>
      <p:bgPr>
        <a:solidFill>
          <a:srgbClr val="E00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0"/>
            <a:ext cx="11519450" cy="4320000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FCA830F6-FA6F-0625-A6D8-ADEC70AD4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 obrázke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0"/>
            <a:ext cx="11519450" cy="4320000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F963BFC3-F014-4F13-3421-E9C0A09786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44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 obrázkem 1"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461897C-E32D-70E7-D43C-53C9CEA6B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30770F-64C4-5B2D-AEF2-CFF8D9C13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795289-E57C-4AC8-8A4D-EA1F09E52C5F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28F6F96D-163B-A50E-7C1C-372980298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1269000"/>
            <a:ext cx="11519450" cy="4320000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583E9FB7-15B1-77FB-077C-AA7EBE7B6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63500" y="5949000"/>
            <a:ext cx="592500" cy="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1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7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70" r:id="rId10"/>
    <p:sldLayoutId id="2147483671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9" userDrawn="1">
          <p15:clr>
            <a:srgbClr val="F26B43"/>
          </p15:clr>
        </p15:guide>
        <p15:guide id="2" pos="198" userDrawn="1">
          <p15:clr>
            <a:srgbClr val="F26B43"/>
          </p15:clr>
        </p15:guide>
        <p15:guide id="3" orient="horz" pos="2205" userDrawn="1">
          <p15:clr>
            <a:srgbClr val="F26B43"/>
          </p15:clr>
        </p15:guide>
        <p15:guide id="4" orient="horz" pos="3475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pos="1300" userDrawn="1">
          <p15:clr>
            <a:srgbClr val="F26B43"/>
          </p15:clr>
        </p15:guide>
        <p15:guide id="7" pos="1436" userDrawn="1">
          <p15:clr>
            <a:srgbClr val="F26B43"/>
          </p15:clr>
        </p15:guide>
        <p15:guide id="8" pos="2525" userDrawn="1">
          <p15:clr>
            <a:srgbClr val="F26B43"/>
          </p15:clr>
        </p15:guide>
        <p15:guide id="9" pos="2661" userDrawn="1">
          <p15:clr>
            <a:srgbClr val="F26B43"/>
          </p15:clr>
        </p15:guide>
        <p15:guide id="10" pos="3795" userDrawn="1">
          <p15:clr>
            <a:srgbClr val="F26B43"/>
          </p15:clr>
        </p15:guide>
        <p15:guide id="11" pos="5019" userDrawn="1">
          <p15:clr>
            <a:srgbClr val="F26B43"/>
          </p15:clr>
        </p15:guide>
        <p15:guide id="12" pos="3931" userDrawn="1">
          <p15:clr>
            <a:srgbClr val="F26B43"/>
          </p15:clr>
        </p15:guide>
        <p15:guide id="13" pos="5155" userDrawn="1">
          <p15:clr>
            <a:srgbClr val="F26B43"/>
          </p15:clr>
        </p15:guide>
        <p15:guide id="14" pos="6244" userDrawn="1">
          <p15:clr>
            <a:srgbClr val="F26B43"/>
          </p15:clr>
        </p15:guide>
        <p15:guide id="15" pos="6380" userDrawn="1">
          <p15:clr>
            <a:srgbClr val="F26B43"/>
          </p15:clr>
        </p15:guide>
        <p15:guide id="16" pos="74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550" y="309316"/>
            <a:ext cx="11518900" cy="6239368"/>
          </a:xfrm>
        </p:spPr>
        <p:txBody>
          <a:bodyPr>
            <a:noAutofit/>
          </a:bodyPr>
          <a:lstStyle/>
          <a:p>
            <a:r>
              <a:rPr lang="en-US" sz="3900" b="1" dirty="0">
                <a:effectLst/>
                <a:ea typeface="Aptos" panose="020B0004020202020204" pitchFamily="34" charset="0"/>
              </a:rPr>
              <a:t>T</a:t>
            </a:r>
            <a:r>
              <a:rPr lang="cs-CZ" sz="3900" b="1" noProof="0" dirty="0" err="1">
                <a:effectLst/>
                <a:ea typeface="Aptos" panose="020B0004020202020204" pitchFamily="34" charset="0"/>
              </a:rPr>
              <a:t>isková</a:t>
            </a:r>
            <a:r>
              <a:rPr lang="cs-CZ" sz="3900" b="1" dirty="0">
                <a:effectLst/>
                <a:ea typeface="Aptos" panose="020B0004020202020204" pitchFamily="34" charset="0"/>
              </a:rPr>
              <a:t> konference</a:t>
            </a:r>
            <a:r>
              <a:rPr lang="en-US" sz="3900" b="1" dirty="0">
                <a:effectLst/>
                <a:ea typeface="Aptos" panose="020B0004020202020204" pitchFamily="34" charset="0"/>
              </a:rPr>
              <a:t> k </a:t>
            </a:r>
            <a:r>
              <a:rPr lang="cs-CZ" sz="3900" b="1" noProof="0" dirty="0">
                <a:effectLst/>
                <a:ea typeface="Aptos" panose="020B0004020202020204" pitchFamily="34" charset="0"/>
              </a:rPr>
              <a:t>výročí dvou </a:t>
            </a:r>
            <a:r>
              <a:rPr lang="en-US" sz="3900" b="1" dirty="0">
                <a:effectLst/>
                <a:ea typeface="Aptos" panose="020B0004020202020204" pitchFamily="34" charset="0"/>
              </a:rPr>
              <a:t>let </a:t>
            </a:r>
            <a:r>
              <a:rPr lang="cs-CZ" sz="3900" b="1" noProof="0" dirty="0">
                <a:effectLst/>
                <a:ea typeface="Aptos" panose="020B0004020202020204" pitchFamily="34" charset="0"/>
              </a:rPr>
              <a:t>práce</a:t>
            </a:r>
            <a:r>
              <a:rPr lang="en-US" sz="3900" b="1" dirty="0">
                <a:effectLst/>
                <a:ea typeface="Aptos" panose="020B0004020202020204" pitchFamily="34" charset="0"/>
              </a:rPr>
              <a:t> </a:t>
            </a:r>
            <a:r>
              <a:rPr lang="cs-CZ" sz="3900" b="1" noProof="0" dirty="0">
                <a:effectLst/>
                <a:ea typeface="Aptos" panose="020B0004020202020204" pitchFamily="34" charset="0"/>
              </a:rPr>
              <a:t>koalice hlavního města Prahy </a:t>
            </a:r>
            <a:r>
              <a:rPr lang="en-US" sz="3900" b="1" dirty="0">
                <a:effectLst/>
                <a:ea typeface="Aptos" panose="020B0004020202020204" pitchFamily="34" charset="0"/>
              </a:rPr>
              <a:t>a k </a:t>
            </a:r>
            <a:r>
              <a:rPr lang="cs-CZ" sz="3900" b="1" noProof="0" dirty="0">
                <a:effectLst/>
                <a:ea typeface="Aptos" panose="020B0004020202020204" pitchFamily="34" charset="0"/>
              </a:rPr>
              <a:t>vizím </a:t>
            </a:r>
            <a:r>
              <a:rPr lang="en-US" sz="3900" b="1" dirty="0">
                <a:effectLst/>
                <a:ea typeface="Aptos" panose="020B0004020202020204" pitchFamily="34" charset="0"/>
              </a:rPr>
              <a:t>do </a:t>
            </a:r>
            <a:r>
              <a:rPr lang="cs-CZ" sz="3900" b="1" noProof="0" dirty="0">
                <a:effectLst/>
                <a:ea typeface="Aptos" panose="020B0004020202020204" pitchFamily="34" charset="0"/>
              </a:rPr>
              <a:t>budoucna</a:t>
            </a:r>
            <a:endParaRPr lang="cs-CZ" sz="39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1922863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lh3.googleusercontent.com/pw/AP1GczNL9IxmeIdPruL-WvHzvH0vzg1wuF3EM6F0J13XpI3d5UXBZPyP0Hd_W873YQ29u_P9Q-KMRgzWIRE_vW9-DKYaPGNcFx8jCJjCTPFPBlIJqhyYOBhxZg5nt5cUKaX7kD3Rf_wefCasXo3nzOP7RrbSpA=w1260-h840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0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503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 červnu zahájíme TT Muzeum s dokončením v 03/2027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Zprovoznili jsme nové TT do Slivence, do Libuše, na Dědinu a prodloužení ke stanici metra Pankrác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Stavíme Dvorecký most. Most by se měl otevřít už za rok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Ve výrobě jsou nové tramvaje Škoda ForCity Plus 52T. První kus této tramvaje už brzy dorazí do Prahy na testy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Zprovoznili jsme trolejbusovou trať na letiště a Čakovice/Miškovice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Tento týden otevřeme novou Vozovnu Hloubětín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900" b="1" dirty="0"/>
              <a:t>Co se povedlo:</a:t>
            </a:r>
          </a:p>
        </p:txBody>
      </p:sp>
    </p:spTree>
    <p:extLst>
      <p:ext uri="{BB962C8B-B14F-4D97-AF65-F5344CB8AC3E}">
        <p14:creationId xmlns:p14="http://schemas.microsoft.com/office/powerpoint/2010/main" val="123284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500" dirty="0">
              <a:latin typeface="Aral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cs-CZ" sz="3900" b="1" dirty="0"/>
          </a:p>
        </p:txBody>
      </p:sp>
      <p:pic>
        <p:nvPicPr>
          <p:cNvPr id="1026" name="Picture 2" descr="https://lh3.googleusercontent.com/pw/AP1GczPgzgc2HKSTY6fMwYdLYb3oSLcSBw6jEvt_Z-WVyWeTKlcGV_0GdkF2unLsS__rGyLrpI6IK1BuNghj6mOYPzKe2vVZ9G3nCShpG3mH5526F8hNWrYBYADqHVGO724r1HJnV9lrxFSoSxn1YX66HT1Hcg=w1260-h840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7" y="-7090"/>
            <a:ext cx="12001500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93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Bikesharing – rozlouskneme problém koloběžek v centru města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Zahájíme stavbu P+R na Opatově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Zahájíme stavbu TT Olšanská–Habrova, Počernická, Libuš–Nové Dvory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Zahájíme stavbu Terminálu Smíchov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Rozjedeme naplno obnovu Libeňského mostu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Získáme povolení záměru stavby na Hloubětínský tunel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MÚK Komořany (napojení Komořan na Pražský okruh) – na jaře proběhne soutěž Design and Build, odhad začátku výstavby na jaře 2026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Trolejbusové tratě – proběhne elektrifikace autobusových linek 131, 176 a linku 137 už stavíme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Rozhodneme o reformě parkování?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Zregulujeme zbytný tranzit na Smetanově nábřeží? 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900" b="1" dirty="0"/>
              <a:t>Co nás čeká dál?</a:t>
            </a:r>
          </a:p>
        </p:txBody>
      </p:sp>
    </p:spTree>
    <p:extLst>
      <p:ext uri="{BB962C8B-B14F-4D97-AF65-F5344CB8AC3E}">
        <p14:creationId xmlns:p14="http://schemas.microsoft.com/office/powerpoint/2010/main" val="383739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lh3.googleusercontent.com/pw/AP1GczN9GcaeJo7R1zgCadckQbj4wyil_lDqM8Oc4i2MQr6JAdQhodQ0Lbh09nTYlvKy7RXkW0f6ctqDddQbyIlr82OO0CAKm6urCzXGWYjqv4m1Xmm_ykSSm7tL9T1PmtcjQYtUyZw5TSRsYR082sE6SJV2Nw=w1260-h840-s-no-gm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0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065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Náměstek primátora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doc. Ing. arch. Petr Hlaváček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územního a strategického rozvoje</a:t>
            </a:r>
          </a:p>
          <a:p>
            <a:pPr marR="0" algn="l" rtl="0"/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2975584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C1D922D-DA9E-313E-5759-F42FB5F31ECD}"/>
              </a:ext>
            </a:extLst>
          </p:cNvPr>
          <p:cNvSpPr/>
          <p:nvPr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EEE6D01-6D52-0FAA-8EE3-B358163B8E46}"/>
              </a:ext>
            </a:extLst>
          </p:cNvPr>
          <p:cNvCxnSpPr/>
          <p:nvPr/>
        </p:nvCxnSpPr>
        <p:spPr>
          <a:xfrm>
            <a:off x="0" y="5778501"/>
            <a:ext cx="1219200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03A730-6B4A-58C3-E2A7-250441DBEB00}"/>
              </a:ext>
            </a:extLst>
          </p:cNvPr>
          <p:cNvSpPr txBox="1"/>
          <p:nvPr/>
        </p:nvSpPr>
        <p:spPr>
          <a:xfrm>
            <a:off x="279400" y="6044226"/>
            <a:ext cx="431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Metropolitní plán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45FF424-436F-2310-65B0-956391B8D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80" y="0"/>
            <a:ext cx="8561640" cy="570921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F635046C-D606-DC36-A212-EDA7AE508ED4}"/>
              </a:ext>
            </a:extLst>
          </p:cNvPr>
          <p:cNvSpPr/>
          <p:nvPr/>
        </p:nvSpPr>
        <p:spPr>
          <a:xfrm>
            <a:off x="1815180" y="3645000"/>
            <a:ext cx="2286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89AD846-BBD6-4A2A-550C-51C75D804C59}"/>
              </a:ext>
            </a:extLst>
          </p:cNvPr>
          <p:cNvSpPr txBox="1"/>
          <p:nvPr/>
        </p:nvSpPr>
        <p:spPr>
          <a:xfrm>
            <a:off x="5304000" y="5902753"/>
            <a:ext cx="628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0" u="none" strike="noStrike" baseline="0" dirty="0">
                <a:solidFill>
                  <a:schemeClr val="bg1"/>
                </a:solidFill>
              </a:rPr>
              <a:t>— celkově 62 pracovních jednání (111 h) s MČ </a:t>
            </a:r>
          </a:p>
          <a:p>
            <a:r>
              <a:rPr lang="cs-CZ" sz="1600" b="0" i="0" u="none" strike="noStrike" baseline="0" dirty="0">
                <a:solidFill>
                  <a:schemeClr val="bg1"/>
                </a:solidFill>
              </a:rPr>
              <a:t>— 14 zasedání Komise RHMP pro nový územní plán (60 h jednání) </a:t>
            </a:r>
          </a:p>
          <a:p>
            <a:r>
              <a:rPr lang="cs-CZ" sz="1600" b="0" i="0" u="none" strike="noStrike" baseline="0" dirty="0">
                <a:solidFill>
                  <a:schemeClr val="bg1"/>
                </a:solidFill>
              </a:rPr>
              <a:t>— a další tisíce hodin práce desítek lidí...</a:t>
            </a:r>
          </a:p>
        </p:txBody>
      </p:sp>
    </p:spTree>
    <p:extLst>
      <p:ext uri="{BB962C8B-B14F-4D97-AF65-F5344CB8AC3E}">
        <p14:creationId xmlns:p14="http://schemas.microsoft.com/office/powerpoint/2010/main" val="75713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ncertní sál, Umělecké centrum, Divadlo, interiér&#10;&#10;Popis byl vytvořen automaticky">
            <a:extLst>
              <a:ext uri="{FF2B5EF4-FFF2-40B4-BE49-F238E27FC236}">
                <a16:creationId xmlns:a16="http://schemas.microsoft.com/office/drawing/2014/main" id="{75611862-84A7-3DE7-8B4E-C00DBF26E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C1D922D-DA9E-313E-5759-F42FB5F31ECD}"/>
              </a:ext>
            </a:extLst>
          </p:cNvPr>
          <p:cNvSpPr/>
          <p:nvPr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rgbClr val="000000">
              <a:alpha val="70980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EEE6D01-6D52-0FAA-8EE3-B358163B8E46}"/>
              </a:ext>
            </a:extLst>
          </p:cNvPr>
          <p:cNvCxnSpPr/>
          <p:nvPr/>
        </p:nvCxnSpPr>
        <p:spPr>
          <a:xfrm>
            <a:off x="0" y="5778501"/>
            <a:ext cx="12192000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03A730-6B4A-58C3-E2A7-250441DBEB00}"/>
              </a:ext>
            </a:extLst>
          </p:cNvPr>
          <p:cNvSpPr txBox="1"/>
          <p:nvPr/>
        </p:nvSpPr>
        <p:spPr>
          <a:xfrm>
            <a:off x="279400" y="6044226"/>
            <a:ext cx="431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Vltavská filharmonie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89AD846-BBD6-4A2A-550C-51C75D804C59}"/>
              </a:ext>
            </a:extLst>
          </p:cNvPr>
          <p:cNvSpPr txBox="1"/>
          <p:nvPr/>
        </p:nvSpPr>
        <p:spPr>
          <a:xfrm>
            <a:off x="7599779" y="5980838"/>
            <a:ext cx="38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– stabilizace podoby projektu</a:t>
            </a:r>
          </a:p>
          <a:p>
            <a:r>
              <a:rPr lang="cs-CZ" sz="1600" dirty="0">
                <a:solidFill>
                  <a:schemeClr val="bg1"/>
                </a:solidFill>
              </a:rPr>
              <a:t>– založení fondu </a:t>
            </a:r>
          </a:p>
        </p:txBody>
      </p:sp>
    </p:spTree>
    <p:extLst>
      <p:ext uri="{BB962C8B-B14F-4D97-AF65-F5344CB8AC3E}">
        <p14:creationId xmlns:p14="http://schemas.microsoft.com/office/powerpoint/2010/main" val="131948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860B8ED-6330-4CB2-2FFE-032A0EF60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128" y="382138"/>
            <a:ext cx="2613222" cy="1843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740E3C-A915-B458-04A7-E03E8AF6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404"/>
          <a:stretch/>
        </p:blipFill>
        <p:spPr>
          <a:xfrm>
            <a:off x="3327127" y="3429000"/>
            <a:ext cx="2613222" cy="184356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36E565C-3060-E6C6-41E8-5738690722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45" r="5180"/>
          <a:stretch/>
        </p:blipFill>
        <p:spPr>
          <a:xfrm>
            <a:off x="359389" y="3429000"/>
            <a:ext cx="2613222" cy="184356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CA88BBD-A7B5-A62A-B91A-DDCEEB4450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310"/>
          <a:stretch/>
        </p:blipFill>
        <p:spPr>
          <a:xfrm>
            <a:off x="6294865" y="3429000"/>
            <a:ext cx="2613222" cy="1843562"/>
          </a:xfrm>
          <a:prstGeom prst="rect">
            <a:avLst/>
          </a:prstGeom>
        </p:spPr>
      </p:pic>
      <p:pic>
        <p:nvPicPr>
          <p:cNvPr id="18" name="Obrázek 17" descr="Obsah obrázku venku, strom, rostlina, budova&#10;&#10;Popis byl vytvořen automaticky">
            <a:extLst>
              <a:ext uri="{FF2B5EF4-FFF2-40B4-BE49-F238E27FC236}">
                <a16:creationId xmlns:a16="http://schemas.microsoft.com/office/drawing/2014/main" id="{3CF448DB-E207-BC41-E21A-0AAE49ED4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1"/>
          <a:stretch/>
        </p:blipFill>
        <p:spPr>
          <a:xfrm>
            <a:off x="6294866" y="382137"/>
            <a:ext cx="2613222" cy="1843563"/>
          </a:xfrm>
          <a:prstGeom prst="rect">
            <a:avLst/>
          </a:prstGeom>
        </p:spPr>
      </p:pic>
      <p:pic>
        <p:nvPicPr>
          <p:cNvPr id="20" name="Obrázek 19" descr="Obsah obrázku budova, umění, město, venku&#10;&#10;Popis byl vytvořen automaticky">
            <a:extLst>
              <a:ext uri="{FF2B5EF4-FFF2-40B4-BE49-F238E27FC236}">
                <a16:creationId xmlns:a16="http://schemas.microsoft.com/office/drawing/2014/main" id="{09C9E53A-600B-A12F-16E2-ACF680EED7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/>
          <a:stretch/>
        </p:blipFill>
        <p:spPr>
          <a:xfrm>
            <a:off x="359389" y="382138"/>
            <a:ext cx="2613223" cy="1845193"/>
          </a:xfrm>
          <a:prstGeom prst="rect">
            <a:avLst/>
          </a:prstGeom>
        </p:spPr>
      </p:pic>
      <p:pic>
        <p:nvPicPr>
          <p:cNvPr id="22" name="Obrázek 21" descr="Obsah obrázku obloha, mrak, venku, budova&#10;&#10;Popis byl vytvořen automaticky">
            <a:extLst>
              <a:ext uri="{FF2B5EF4-FFF2-40B4-BE49-F238E27FC236}">
                <a16:creationId xmlns:a16="http://schemas.microsoft.com/office/drawing/2014/main" id="{E473B5A2-51ED-1EAB-1178-09ABA29A44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"/>
          <a:stretch/>
        </p:blipFill>
        <p:spPr>
          <a:xfrm>
            <a:off x="9262604" y="3429000"/>
            <a:ext cx="2613222" cy="1845193"/>
          </a:xfrm>
          <a:prstGeom prst="rect">
            <a:avLst/>
          </a:prstGeom>
        </p:spPr>
      </p:pic>
      <p:pic>
        <p:nvPicPr>
          <p:cNvPr id="24" name="Obrázek 23" descr="Obsah obrázku venku, obloha, budova, strom&#10;&#10;Popis byl vytvořen automaticky">
            <a:extLst>
              <a:ext uri="{FF2B5EF4-FFF2-40B4-BE49-F238E27FC236}">
                <a16:creationId xmlns:a16="http://schemas.microsoft.com/office/drawing/2014/main" id="{15496A85-79F4-840B-4B6B-91B154885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"/>
          <a:stretch/>
        </p:blipFill>
        <p:spPr>
          <a:xfrm>
            <a:off x="9262604" y="383767"/>
            <a:ext cx="2613223" cy="1843564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1B13DD56-E046-4E61-44DE-5548A422F639}"/>
              </a:ext>
            </a:extLst>
          </p:cNvPr>
          <p:cNvSpPr txBox="1"/>
          <p:nvPr/>
        </p:nvSpPr>
        <p:spPr>
          <a:xfrm>
            <a:off x="276839" y="2272537"/>
            <a:ext cx="26505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Karlínská kasárna</a:t>
            </a:r>
          </a:p>
          <a:p>
            <a:r>
              <a:rPr lang="cs-CZ" sz="1400" dirty="0"/>
              <a:t>– změna ÚP</a:t>
            </a:r>
          </a:p>
          <a:p>
            <a:r>
              <a:rPr lang="cs-CZ" sz="1400" dirty="0"/>
              <a:t>– příprava transformace</a:t>
            </a:r>
          </a:p>
          <a:p>
            <a:r>
              <a:rPr lang="cs-CZ" sz="1400" dirty="0"/>
              <a:t>– budova ve vlastnictví (s AZ)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1B8142E-AF40-0D96-596D-5B09896DF6D6}"/>
              </a:ext>
            </a:extLst>
          </p:cNvPr>
          <p:cNvSpPr txBox="1"/>
          <p:nvPr/>
        </p:nvSpPr>
        <p:spPr>
          <a:xfrm>
            <a:off x="3281878" y="2272537"/>
            <a:ext cx="2650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Florenc 21</a:t>
            </a:r>
          </a:p>
          <a:p>
            <a:r>
              <a:rPr lang="cs-CZ" sz="1400" dirty="0"/>
              <a:t>– plánovací smlouvy</a:t>
            </a:r>
          </a:p>
          <a:p>
            <a:r>
              <a:rPr lang="cs-CZ" sz="1400" dirty="0"/>
              <a:t>– architektonické soutěže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159E798-1D6B-07A2-A07B-B0AFC9DCA3B8}"/>
              </a:ext>
            </a:extLst>
          </p:cNvPr>
          <p:cNvSpPr txBox="1"/>
          <p:nvPr/>
        </p:nvSpPr>
        <p:spPr>
          <a:xfrm>
            <a:off x="6249616" y="2272537"/>
            <a:ext cx="277289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PDS</a:t>
            </a:r>
            <a:endParaRPr lang="cs-CZ" sz="1600" b="1" dirty="0"/>
          </a:p>
          <a:p>
            <a:r>
              <a:rPr lang="cs-CZ" sz="1400" dirty="0"/>
              <a:t>– změna ÚP na Nových Dvorech a Palmovce</a:t>
            </a:r>
          </a:p>
          <a:p>
            <a:r>
              <a:rPr lang="cs-CZ" sz="1400" dirty="0"/>
              <a:t>– první povolení na byty 2026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A4680D1-C5C2-7A24-3F18-F38C9540F32B}"/>
              </a:ext>
            </a:extLst>
          </p:cNvPr>
          <p:cNvSpPr txBox="1"/>
          <p:nvPr/>
        </p:nvSpPr>
        <p:spPr>
          <a:xfrm>
            <a:off x="9217354" y="2272537"/>
            <a:ext cx="265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Sídlo EUSPA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3AEF10A-1C90-4AA9-EF61-43CAE734A6EB}"/>
              </a:ext>
            </a:extLst>
          </p:cNvPr>
          <p:cNvSpPr txBox="1"/>
          <p:nvPr/>
        </p:nvSpPr>
        <p:spPr>
          <a:xfrm>
            <a:off x="276839" y="5403087"/>
            <a:ext cx="27267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Nákladové nádraží Žižkov</a:t>
            </a:r>
          </a:p>
          <a:p>
            <a:r>
              <a:rPr lang="cs-CZ" sz="1400" dirty="0"/>
              <a:t>– změna ÚP</a:t>
            </a:r>
          </a:p>
          <a:p>
            <a:r>
              <a:rPr lang="cs-CZ" sz="1400" dirty="0"/>
              <a:t>– 5 plánovacích smluv</a:t>
            </a:r>
          </a:p>
          <a:p>
            <a:r>
              <a:rPr lang="cs-CZ" sz="1400" dirty="0"/>
              <a:t>– nákup budovy (s AZ)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4FF13C6-396C-2871-99E9-8C07AAEB58B4}"/>
              </a:ext>
            </a:extLst>
          </p:cNvPr>
          <p:cNvSpPr txBox="1"/>
          <p:nvPr/>
        </p:nvSpPr>
        <p:spPr>
          <a:xfrm>
            <a:off x="3244577" y="5403087"/>
            <a:ext cx="2650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Metro S a Hlavní nádraží</a:t>
            </a:r>
          </a:p>
          <a:p>
            <a:r>
              <a:rPr lang="cs-CZ" sz="1400" dirty="0"/>
              <a:t>– dokončená SP ŽUP</a:t>
            </a:r>
          </a:p>
          <a:p>
            <a:r>
              <a:rPr lang="cs-CZ" sz="1400" dirty="0"/>
              <a:t>– zahájení práce na Šťastném hlaváku</a:t>
            </a:r>
          </a:p>
          <a:p>
            <a:r>
              <a:rPr lang="cs-CZ" sz="1400" dirty="0"/>
              <a:t>– výstava v CAMPu</a:t>
            </a:r>
          </a:p>
          <a:p>
            <a:endParaRPr lang="cs-CZ" sz="1400" dirty="0"/>
          </a:p>
          <a:p>
            <a:endParaRPr lang="cs-CZ" sz="1400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2E5FCB0-8706-1272-95D8-760BB5A8E76B}"/>
              </a:ext>
            </a:extLst>
          </p:cNvPr>
          <p:cNvSpPr txBox="1"/>
          <p:nvPr/>
        </p:nvSpPr>
        <p:spPr>
          <a:xfrm>
            <a:off x="6212314" y="5403087"/>
            <a:ext cx="26505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Plánovací smlouvy</a:t>
            </a:r>
          </a:p>
          <a:p>
            <a:r>
              <a:rPr lang="cs-CZ" sz="1400" dirty="0"/>
              <a:t>– 6 kontribučních smluv</a:t>
            </a:r>
          </a:p>
          <a:p>
            <a:r>
              <a:rPr lang="cs-CZ" sz="1400" dirty="0"/>
              <a:t>– 8 plánovacích smluv ke schválení do léta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9C92348-EAD5-FF74-8D92-43AB9D79416D}"/>
              </a:ext>
            </a:extLst>
          </p:cNvPr>
          <p:cNvSpPr txBox="1"/>
          <p:nvPr/>
        </p:nvSpPr>
        <p:spPr>
          <a:xfrm>
            <a:off x="9180053" y="5403087"/>
            <a:ext cx="28150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Metro D a metro E</a:t>
            </a:r>
          </a:p>
          <a:p>
            <a:r>
              <a:rPr lang="cs-CZ" sz="1400" dirty="0"/>
              <a:t>– koordinace projektů na povrchu</a:t>
            </a:r>
          </a:p>
          <a:p>
            <a:r>
              <a:rPr lang="cs-CZ" sz="1400" dirty="0"/>
              <a:t>– ÚS Depo Písnice</a:t>
            </a:r>
          </a:p>
          <a:p>
            <a:r>
              <a:rPr lang="cs-CZ" sz="1400" dirty="0"/>
              <a:t>– tržní konzultace na studii tangent (se ZH)</a:t>
            </a:r>
          </a:p>
          <a:p>
            <a:endParaRPr lang="cs-CZ" sz="14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4012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Náměstkyně primátora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Ing. Jana Komrsková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Členka Rady hl. m. Prahy pro oblast životního prostředí a klimatického plánu</a:t>
            </a:r>
          </a:p>
          <a:p>
            <a:pPr marR="0" algn="l" rtl="0"/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3810205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300" dirty="0">
                <a:effectLst/>
                <a:ea typeface="Calibri" panose="020F0502020204030204" pitchFamily="34" charset="0"/>
              </a:rPr>
              <a:t>Primátor hl. m. Prahy </a:t>
            </a:r>
            <a:br>
              <a:rPr lang="cs-CZ" sz="4300" dirty="0">
                <a:effectLst/>
                <a:ea typeface="Calibri" panose="020F0502020204030204" pitchFamily="34" charset="0"/>
              </a:rPr>
            </a:br>
            <a:r>
              <a:rPr lang="cs-CZ" sz="4300" dirty="0">
                <a:effectLst/>
                <a:ea typeface="Calibri" panose="020F0502020204030204" pitchFamily="34" charset="0"/>
              </a:rPr>
              <a:t>doc. MUDr. Bohuslav Svoboda, CSc.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bezpečnosti, energetiky a zahraničních vztahů</a:t>
            </a:r>
          </a:p>
          <a:p>
            <a:pPr marR="0" algn="l" rtl="0"/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332790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Záchranná stanice pro volně žijící živočichy v Jinonicích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v tomto měsíci stěhování, otevře se v dubnu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Revitalizace parku Vítkov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 do prázdnin skončí úprava parku za 100 milionů korun</a:t>
            </a:r>
            <a:endParaRPr lang="cs-CZ" sz="2500" b="1" dirty="0">
              <a:latin typeface="Ar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Pokračuje výsadba 1 milionu stromů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ke konci roku 2024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je vysazeno 631 600 stromů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ZOO Praha zahájila výstavbu komplexu Arktida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obrovský zájem o zakázku (více jak 10 nabídek), podařilo se stlačit cenu o 25 %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Nové pilotní projekty svozu odpadu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na okrajích Prahy testujeme svoz kuchyňského </a:t>
            </a:r>
            <a:r>
              <a:rPr lang="cs-CZ" sz="2500" dirty="0" err="1">
                <a:latin typeface="Aral"/>
              </a:rPr>
              <a:t>biodpadu</a:t>
            </a:r>
            <a:r>
              <a:rPr lang="cs-CZ" sz="2500" dirty="0">
                <a:latin typeface="Aral"/>
              </a:rPr>
              <a:t>, na Jižním Městě zkoušíme svoz skla na základě naplněnosti nádob</a:t>
            </a:r>
            <a:endParaRPr lang="cs-CZ" sz="2500" b="1" dirty="0">
              <a:latin typeface="Aral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8496000" cy="360000"/>
          </a:xfrm>
        </p:spPr>
        <p:txBody>
          <a:bodyPr>
            <a:noAutofit/>
          </a:bodyPr>
          <a:lstStyle/>
          <a:p>
            <a:r>
              <a:rPr lang="cs-CZ" sz="3900" b="1" dirty="0"/>
              <a:t>Úspěchy za dva roky v radě města</a:t>
            </a:r>
          </a:p>
        </p:txBody>
      </p:sp>
    </p:spTree>
    <p:extLst>
      <p:ext uri="{BB962C8B-B14F-4D97-AF65-F5344CB8AC3E}">
        <p14:creationId xmlns:p14="http://schemas.microsoft.com/office/powerpoint/2010/main" val="3112390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Podpora REUSE aktivit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3 nová REUSE centra zřízená městskými částmi a 9 nových REUSE pointů na sběrných dvorech, REUSE dny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Revitalizace vodních ploch a toků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Dalejský potok, koryto Botiče, Kunratický potok, oprava Prokopského jezírka a další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Pravidelná podpora projektů modrozelené infrastruktury a adaptačních opatření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vyšší desítky podpořených projektů městských částí v hodnotě více jak 40 milionů korun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9072000" cy="360000"/>
          </a:xfrm>
        </p:spPr>
        <p:txBody>
          <a:bodyPr>
            <a:noAutofit/>
          </a:bodyPr>
          <a:lstStyle/>
          <a:p>
            <a:r>
              <a:rPr lang="cs-CZ" sz="3900" b="1" dirty="0"/>
              <a:t>Úspěchy za dva roky v radě města</a:t>
            </a:r>
          </a:p>
        </p:txBody>
      </p:sp>
    </p:spTree>
    <p:extLst>
      <p:ext uri="{BB962C8B-B14F-4D97-AF65-F5344CB8AC3E}">
        <p14:creationId xmlns:p14="http://schemas.microsoft.com/office/powerpoint/2010/main" val="217004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CC861-D534-934C-7DAB-55EDFA2B1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venku, obloha, rostlina&#10;&#10;Popis byl vytvořen automaticky">
            <a:extLst>
              <a:ext uri="{FF2B5EF4-FFF2-40B4-BE49-F238E27FC236}">
                <a16:creationId xmlns:a16="http://schemas.microsoft.com/office/drawing/2014/main" id="{AE570157-7EF5-D431-08FE-703B13D50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84AB205-E0EE-D75F-5703-BA9E9ADB6B98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500" dirty="0">
              <a:latin typeface="Aral"/>
            </a:endParaRPr>
          </a:p>
        </p:txBody>
      </p:sp>
    </p:spTree>
    <p:extLst>
      <p:ext uri="{BB962C8B-B14F-4D97-AF65-F5344CB8AC3E}">
        <p14:creationId xmlns:p14="http://schemas.microsoft.com/office/powerpoint/2010/main" val="828207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Dokončíme nové zázemí koupaliště Motol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vybíráme zhotovitele, který dokonči novou budovu do poloviny roku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Dosadíme zbývající počet stromy do slíbeného milionu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ve Vinoři, Jinonicích, Běchovicích, Suchdole a Satalicích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Dokončíme rekonstrukci náměstí Jiřího z Poděbrad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bude vysazeno 150 nových stromů, dokončení 2. polovina roku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Přestavba bioplynové stanice v Chrástu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přeměna na provoz, který si poradí také s gastroodpadem za 278 mil.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Dokončení třídící stanice v Chrášťanech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1" dirty="0">
                <a:latin typeface="Aral"/>
              </a:rPr>
              <a:t> </a:t>
            </a:r>
            <a:r>
              <a:rPr lang="cs-CZ" sz="2500" dirty="0">
                <a:latin typeface="Aral"/>
              </a:rPr>
              <a:t>Pražské služby zanedlouho vypíší veřejnou zakázku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>
                <a:latin typeface="Aral"/>
              </a:rPr>
              <a:t>Najdeme objekt pro velké celopražské REUSE centrum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r>
              <a:rPr lang="cs-CZ" sz="3900" b="1" dirty="0"/>
              <a:t>Co nás čeká do konce volebního období</a:t>
            </a:r>
          </a:p>
        </p:txBody>
      </p:sp>
    </p:spTree>
    <p:extLst>
      <p:ext uri="{BB962C8B-B14F-4D97-AF65-F5344CB8AC3E}">
        <p14:creationId xmlns:p14="http://schemas.microsoft.com/office/powerpoint/2010/main" val="1351402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Náměstek primátora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JUDr. Jiří Pospíšil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93599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kultury, cestovního ruchu, památkové péče, výstavnictví a péče o zvířata (animal welfare)</a:t>
            </a:r>
          </a:p>
          <a:p>
            <a:pPr marR="0" algn="l" rtl="0"/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3477968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7B4F9ECE-DF66-4571-B96D-44D5432ED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2" y="229000"/>
            <a:ext cx="10807238" cy="60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60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500" dirty="0">
              <a:latin typeface="Aral"/>
            </a:endParaRPr>
          </a:p>
        </p:txBody>
      </p:sp>
      <p:pic>
        <p:nvPicPr>
          <p:cNvPr id="5" name="Obrázek 4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5EE20730-D57F-47BB-BF0D-BFF2B33AD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7" y="300429"/>
            <a:ext cx="10669143" cy="60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04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500" dirty="0">
              <a:latin typeface="Aral"/>
            </a:endParaRPr>
          </a:p>
        </p:txBody>
      </p:sp>
      <p:pic>
        <p:nvPicPr>
          <p:cNvPr id="5" name="Obrázek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0A15C0DC-85F1-49BD-B9D1-9DD743132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4" y="338524"/>
            <a:ext cx="10351197" cy="582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7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Náměstkyně primátora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Ing. Alexandra Udženija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93599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Členka Rady hl. m. Prahy pro oblast sociálních věcí, bydlení a zdravotnictví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218015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120000" y="2133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Otevřeli jsme dvě nové zubní pohotovosti v Nemocnici Na Františku 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obě ambulance ošetří dohromady zhruba 1000 pacientů měsíčně, z toho je zhruba 10 % dětských pacientů.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Zahrada pro duši 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Praha jako první kraj založila unikátní systém organizací, který poskytuje včasnou a efektivní pomoc s duševním zdravím Pražanům ve všech věkových kategoriích.</a:t>
            </a:r>
            <a:b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Nová centra: Krizová pomoc dětem, Centrum pro rodiny Delta, Centrum rodinné terapie Horizont, Centrum pro děti Mezipatro, Centrum perinatální duševní péče.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Sanitka pro novorozence 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Pražská záchranka od loňska provozuje sanitku pro nejmenší pacienty, která slouží k jejich převozu z porodnic k vyšetřením a dalším výkonům ve specializovaných centrech nebo i k porodům v terénu.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Pražská záchranka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otevření nového výjezdového stanoviště v Argentinské, otevření nového sídla letecké záchranné služby v Ruzyni, nový vozový park pro záchranáře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celkem 84 vozů.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900" b="1" dirty="0">
                <a:solidFill>
                  <a:schemeClr val="tx1">
                    <a:lumMod val="95000"/>
                    <a:lumOff val="5000"/>
                  </a:schemeClr>
                </a:solidFill>
                <a:ea typeface="Aptos" panose="020B0004020202020204" pitchFamily="34" charset="0"/>
              </a:rPr>
              <a:t>Co se povedlo ve zdravotnictví:</a:t>
            </a:r>
            <a:endParaRPr lang="cs-CZ" sz="3900" kern="100" dirty="0">
              <a:effectLst/>
              <a:ea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80649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</p:spPr>
        <p:txBody>
          <a:bodyPr>
            <a:noAutofit/>
          </a:bodyPr>
          <a:lstStyle/>
          <a:p>
            <a:r>
              <a:rPr lang="cs-CZ" sz="39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Energetika a OZE</a:t>
            </a:r>
          </a:p>
        </p:txBody>
      </p:sp>
      <p:pic>
        <p:nvPicPr>
          <p:cNvPr id="4" name="Obrázek 3" descr="Obsah obrázku venku, Kompozitní materiál, strom, trať&#10;&#10;Popis byl vytvořen automaticky">
            <a:extLst>
              <a:ext uri="{FF2B5EF4-FFF2-40B4-BE49-F238E27FC236}">
                <a16:creationId xmlns:a16="http://schemas.microsoft.com/office/drawing/2014/main" id="{F434B0F3-6C55-0521-0208-92145A03E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1413000"/>
            <a:ext cx="4247563" cy="4247563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5376001" y="1413000"/>
            <a:ext cx="6479450" cy="410356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Modernizace veřejných budov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dotace na investice přes 540 mil. Kč, přičemž celkové investice se očekávají více jak 1,7 mld. Kč. V současné době dochází k přípravě samotných realizací, včetně koncepce teplárenství pro hlavní město.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Snižování spotřeby a zvyšování efektivity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ve školách a veřejných objektech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Rozšiřování fotovoltaik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Dokončeno bylo 43 projektů s výkonem přes 1,1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 (v řešení je nyní proces sdílení), dalších 1,35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 je ve fázi projektové přípravy.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Vodohospodářské projekty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– nová kogenerační jednotka na Želivce, výstavba malé vodní elektrárny v Jesenici (0,89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MWp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), modernizace čerpací stanice na Rokytce za 300 milionů Kč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Výstaviště a Holešovická tržnice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– rekonstrukce Křižíkových pavilonů, zateplení budov, výměna oken a veřejného osvětlení, modernizace elektroinstalace.</a:t>
            </a:r>
          </a:p>
        </p:txBody>
      </p:sp>
    </p:spTree>
    <p:extLst>
      <p:ext uri="{BB962C8B-B14F-4D97-AF65-F5344CB8AC3E}">
        <p14:creationId xmlns:p14="http://schemas.microsoft.com/office/powerpoint/2010/main" val="3126347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Zavedení nových pravidel pro přidělování městských bytů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Úspěšný pilotní projekt transparentních elektronických aukcí 10 městských bytů – dosažené ceny výrazně převýšily vyvolávací částky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Investice do městského bydlení – zahájené projekty např. bývalý hotel Opatov (272 bytů, nebytové prostory, stacionář), bytový dům Moskevská (10 bezbariérových bytů, 50 mi</a:t>
            </a:r>
            <a:r>
              <a:rPr lang="cs-CZ" sz="2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Kč), projekt O+P na Černém Mostě (2 domy, 28 bytových jednotek 161 mil. Kč), areál Skloněná (152 bytů, 250 mil. Kč) atd.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l"/>
                <a:ea typeface="Aptos" panose="020B0004020202020204" pitchFamily="34" charset="0"/>
                <a:cs typeface="Aptos" panose="020B0004020202020204" pitchFamily="34" charset="0"/>
              </a:rPr>
              <a:t>Co se povedlo v b</a:t>
            </a:r>
            <a:r>
              <a:rPr lang="x-none" sz="3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l"/>
              </a:rPr>
              <a:t>y</a:t>
            </a:r>
            <a:r>
              <a:rPr lang="cs-CZ" sz="3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l"/>
              </a:rPr>
              <a:t>tové politice</a:t>
            </a:r>
            <a:r>
              <a:rPr lang="x-none" sz="3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l"/>
              </a:rPr>
              <a:t>:</a:t>
            </a:r>
            <a:endParaRPr lang="cs-CZ" sz="3900" kern="100" dirty="0">
              <a:effectLst/>
              <a:latin typeface="Aral"/>
              <a:ea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559969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36000" y="2205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Otevřeli jsme první bytový dům v Praze, který nabízí bydlení pouze obětem domácího násilí.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Zvýšili jsme podporu organizací, které bojují proti domácímu a sexuálnímu násilí (Profem, Rosa), a organizacím, které pečují např. o lidi s duševními poruchami či o seniory.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Navýšili jsme místa v pobytových zařízeních pro seniory (např. DS Bojčenkova, Dobřichovice).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Zimní humanitární opatření (navýšení míst na 700, navýšení terénních služeb, garantovaná lůžka v nemocnicích)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Zahájili jsme stavbu specializovaného domova pro osoby postižené demencí Palata II, kde vznikne dalších 73 lůžek pro seniory.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Zahájení projektu domova pro seniory v Dolních Počernicích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900" b="1" dirty="0">
                <a:solidFill>
                  <a:schemeClr val="tx1">
                    <a:lumMod val="95000"/>
                    <a:lumOff val="5000"/>
                  </a:schemeClr>
                </a:solidFill>
                <a:ea typeface="Aptos" panose="020B0004020202020204" pitchFamily="34" charset="0"/>
              </a:rPr>
              <a:t>Co se povedlo v s</a:t>
            </a:r>
            <a:r>
              <a:rPr lang="cs-CZ" sz="39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Aptos" panose="020B0004020202020204" pitchFamily="34" charset="0"/>
              </a:rPr>
              <a:t>ociální oblasti</a:t>
            </a:r>
            <a:r>
              <a:rPr lang="cs-CZ" sz="3900" b="1" dirty="0">
                <a:solidFill>
                  <a:schemeClr val="tx1">
                    <a:lumMod val="95000"/>
                    <a:lumOff val="5000"/>
                  </a:schemeClr>
                </a:solidFill>
                <a:ea typeface="Aptos" panose="020B0004020202020204" pitchFamily="34" charset="0"/>
              </a:rPr>
              <a:t>:</a:t>
            </a:r>
            <a:endParaRPr lang="cs-CZ" sz="3900" kern="100" dirty="0">
              <a:effectLst/>
              <a:ea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722183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Zahrada pro duši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Nová funkcionalita v mobilní aplikaci Záchranka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Otevření dalších center – dům Přemysla Pittra (Zařízení pro děti vyžadující okamžitou pomoc) a výstavba Centra duševního zdraví v Říčanské ulici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5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5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Záchranná služba hl. m. Prahy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Nová výjezdová stanoviště (z důvodu zhuštění sítě a udržení/zrychlení dojezdových časů)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Dokončení výstavby heliportu na Vltavě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Plánujeme doplnit nebo vyměnit dalších vozy záchranné služby.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900" b="1" dirty="0"/>
              <a:t>Co plánujeme v oblasti zdravotnictví</a:t>
            </a:r>
            <a:endParaRPr lang="cs-CZ" sz="3900" kern="100" dirty="0">
              <a:effectLst/>
              <a:ea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809413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Výstavba až 300 nových lůžek v domovech pro seniory (Dolní Počernice, Dobřichovice, Krč II, Šolínova, Nová Slunečnice)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Navyšování ubytovacích kapacit pro potřebné napříč Prahou (Vladimírova/pro lidi bez domova, Křišťanova/sociální služby, Písnice/azylový dům pro matky s dětmi, Korunovační/sociální bydlení, ubytovna ve Stodůlkách), pokračování v rozsáhlých investicích do modernizace a akvizic nemovitostí pro sociální účely v částce přes 3 mld. Kč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Otevření denního stacionáře pro děti s poruchou autistického spektra (Dobromysl v Lahovicích, v bývalém hotelu Opatov, DC Paprsek)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900" b="1" dirty="0"/>
              <a:t>Co plánujeme v oblasti sociálních věcí:</a:t>
            </a:r>
            <a:endParaRPr lang="cs-CZ" sz="3900" kern="100" dirty="0">
              <a:effectLst/>
              <a:ea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611284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Nadále rozšiřovat spolupráci s jednotlivými městskými částmi – zvýšíme finanční podporu městským částem pro účely výstavby nájemního bydlení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Pokračovat v transparentních aukcích městských bytů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Pilotní projekt Design and built bytového domu v Praze 13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x-none" sz="3900" b="1" dirty="0"/>
              <a:t>Co plánujeme v oblasti bydlení:</a:t>
            </a:r>
            <a:endParaRPr lang="cs-CZ" sz="3900" b="1" dirty="0"/>
          </a:p>
        </p:txBody>
      </p:sp>
    </p:spTree>
    <p:extLst>
      <p:ext uri="{BB962C8B-B14F-4D97-AF65-F5344CB8AC3E}">
        <p14:creationId xmlns:p14="http://schemas.microsoft.com/office/powerpoint/2010/main" val="2026763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Radní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Bc. Michal Hroza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93599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38175" algn="l"/>
              </a:tabLst>
            </a:pPr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infrastruktury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2597068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500" dirty="0">
                <a:effectLst/>
                <a:latin typeface="Arial" panose="020B0604020202020204" pitchFamily="34" charset="0"/>
                <a:ea typeface="Aptos"/>
                <a:cs typeface="Arial" panose="020B0604020202020204" pitchFamily="34" charset="0"/>
              </a:rPr>
              <a:t>Rozšiřujeme dobíjecí stanice pro elektromobily na stožárech veřejného osvětlení – tzv. EVR lamp. Letos plánujeme instalaci až 150 nových stanic, které budou umístěny ve vybraných městských částech Prahy.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5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Spustili jsme Městský informační kanál, který je nyní dostupný na 130 zařízeních. Jeho síť budeme dále rozšiřovat, aby se informace dostaly k ještě širšímu okruhu Pražanů.</a:t>
            </a:r>
            <a:endParaRPr lang="cs-CZ" sz="2500" kern="100" dirty="0"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5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Pokračujeme v rozsáhlé obnově veřejného osvětlení, kterou naše Praha nepamatuje. V loňském roce jsme investovali 230 milionů korun do modernizace, letos je v plánu dalších 267 milionů korun, aby bylo naše město bezpečnější a energeticky úspornější.</a:t>
            </a:r>
            <a:endParaRPr lang="cs-CZ" sz="2500" kern="100" dirty="0"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900" b="1" kern="0" dirty="0">
                <a:effectLst/>
                <a:ea typeface="Times New Roman" panose="02020603050405020304" pitchFamily="18" charset="0"/>
              </a:rPr>
              <a:t>Technologie budoucnosti</a:t>
            </a:r>
            <a:endParaRPr lang="cs-CZ" sz="3900" kern="100" dirty="0">
              <a:effectLst/>
              <a:ea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391224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5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Připravujeme rekonstrukci stávající linky ÚČOV, která bude největší investiční akcí Pražské vodohospodářské společnosti. V současné době probíhá výběrové řízení na zhotovitele.</a:t>
            </a:r>
            <a:endParaRPr lang="cs-CZ" sz="2500" kern="100" dirty="0"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5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Zahájili jsme stavbu moderního vzdělávacího centra Hydropolis, které návštěvníkům představí celý proces úpravy vody – od jejího zachycení až po distribuci do domácností, kde už stačí jen otočit kohoutkem. Předpokládané dokončení stavby je v roce 2026.</a:t>
            </a:r>
            <a:endParaRPr lang="cs-CZ" sz="2500" kern="100" dirty="0"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900" b="1" kern="0" dirty="0">
                <a:effectLst/>
                <a:ea typeface="Times New Roman" panose="02020603050405020304" pitchFamily="18" charset="0"/>
              </a:rPr>
              <a:t>Pražské vodohospodářství I.</a:t>
            </a:r>
            <a:endParaRPr lang="cs-CZ" sz="3900" kern="100" dirty="0">
              <a:effectLst/>
              <a:ea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026204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5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Pokračujeme ve výstavbě protipovodňových opatření. Nedávno byl vybrán zhotovitel stavby na Josefově. Zároveň dokončujeme dokumentaci pro výběr zhotovitele druhé retenční nádrže v Karlíně, která posílí ochranu této oblasti.</a:t>
            </a:r>
            <a:endParaRPr lang="cs-CZ" sz="2500" kern="100" dirty="0"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5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Zaměřujeme se i na neodkanalizované městské části. Aktuálně probíhá první etapa výstavby kanalizace na Točné, největší neodkanalizované oblasti v Praze. Minulý týden jsme vybrali zhotovitele i pro druhou etapu, která na práce plynule naváže.</a:t>
            </a:r>
            <a:endParaRPr lang="cs-CZ" sz="2500" kern="100" dirty="0">
              <a:effectLst/>
              <a:latin typeface="Arial" panose="020B0604020202020204" pitchFamily="34" charset="0"/>
              <a:ea typeface="Aptos"/>
              <a:cs typeface="Arial" panose="020B0604020202020204" pitchFamily="34" charset="0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152000" cy="360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3900" b="1" kern="0" dirty="0">
                <a:effectLst/>
                <a:ea typeface="Times New Roman" panose="02020603050405020304" pitchFamily="18" charset="0"/>
              </a:rPr>
              <a:t>Pražské vodohospodářství II.</a:t>
            </a:r>
            <a:endParaRPr lang="cs-CZ" sz="3900" kern="100" dirty="0">
              <a:effectLst/>
              <a:ea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584932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Radní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Mgr. et Mgr. Antonín Klecanda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93599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školství, sportu a volného času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3096341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</p:spPr>
        <p:txBody>
          <a:bodyPr>
            <a:normAutofit fontScale="62500" lnSpcReduction="20000"/>
          </a:bodyPr>
          <a:lstStyle/>
          <a:p>
            <a:r>
              <a:rPr lang="cs-CZ" sz="39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Protipovodňová opatření</a:t>
            </a:r>
          </a:p>
          <a:p>
            <a:endParaRPr lang="cs-CZ" b="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venku, hasič, oblečení, helma&#10;&#10;Popis byl vytvořen automaticky">
            <a:extLst>
              <a:ext uri="{FF2B5EF4-FFF2-40B4-BE49-F238E27FC236}">
                <a16:creationId xmlns:a16="http://schemas.microsoft.com/office/drawing/2014/main" id="{6259C820-788C-4383-DBD8-C747CCE54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r="-1" b="15050"/>
          <a:stretch/>
        </p:blipFill>
        <p:spPr>
          <a:xfrm>
            <a:off x="335999" y="1268999"/>
            <a:ext cx="7631663" cy="4247563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8183563" y="1268999"/>
            <a:ext cx="3671887" cy="424756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Posílení spolupráce s dobrovolnými hasiči a Vězeňskou službou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ČR pro rychlejší reakci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Investice do protipovodňové ochrany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modernizace čerpací stanice Rokytka (300 mil. Kč)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Nové technologie pro včasnou detekci rizik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modernizace vodohospodářských monitorovacích systémů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Humanitární pomoc pro zaplavené obce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a zahraniční krizové oblasti</a:t>
            </a:r>
          </a:p>
        </p:txBody>
      </p:sp>
    </p:spTree>
    <p:extLst>
      <p:ext uri="{BB962C8B-B14F-4D97-AF65-F5344CB8AC3E}">
        <p14:creationId xmlns:p14="http://schemas.microsoft.com/office/powerpoint/2010/main" val="2063757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53572F36-26EC-C0AB-101F-81D6065D0F60}"/>
              </a:ext>
            </a:extLst>
          </p:cNvPr>
          <p:cNvSpPr txBox="1"/>
          <p:nvPr/>
        </p:nvSpPr>
        <p:spPr>
          <a:xfrm>
            <a:off x="696000" y="1301944"/>
            <a:ext cx="10728000" cy="428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Gymnázium Pergamenka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projekt přestavby nově koupené budovy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Gymnázium Na </a:t>
            </a:r>
            <a:r>
              <a:rPr kumimoji="0" lang="cs-CZ" sz="25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Zatlance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příprava 2. půdní vestavby – navýšení kapacit pro 4leté gymnázium, pokračující stavba tělocvičny a výdejny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Gymnázium prof. J. Patočky, Jindřišská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rekonstrukce části budovy + půdní vestavba, navýšení kapacit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Gymnázium Arabská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přístavba víceúčelového sálu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Gymnázium Na Pražačce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nástavba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Gymnázium Šeberov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kompletní projekt gymnázia se sportovní přípravou</a:t>
            </a:r>
          </a:p>
        </p:txBody>
      </p:sp>
      <p:sp>
        <p:nvSpPr>
          <p:cNvPr id="7" name="Podnadpis 1">
            <a:extLst>
              <a:ext uri="{FF2B5EF4-FFF2-40B4-BE49-F238E27FC236}">
                <a16:creationId xmlns:a16="http://schemas.microsoft.com/office/drawing/2014/main" id="{95CBB2B6-6998-7D07-CA61-37BB02E04476}"/>
              </a:ext>
            </a:extLst>
          </p:cNvPr>
          <p:cNvSpPr txBox="1">
            <a:spLocks/>
          </p:cNvSpPr>
          <p:nvPr/>
        </p:nvSpPr>
        <p:spPr>
          <a:xfrm>
            <a:off x="336000" y="346416"/>
            <a:ext cx="10728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900" b="1" dirty="0"/>
              <a:t>Investice do školství:</a:t>
            </a:r>
          </a:p>
        </p:txBody>
      </p:sp>
    </p:spTree>
    <p:extLst>
      <p:ext uri="{BB962C8B-B14F-4D97-AF65-F5344CB8AC3E}">
        <p14:creationId xmlns:p14="http://schemas.microsoft.com/office/powerpoint/2010/main" val="2601602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2809A65-898F-28B3-18B0-2E693697FE80}"/>
              </a:ext>
            </a:extLst>
          </p:cNvPr>
          <p:cNvSpPr txBox="1"/>
          <p:nvPr/>
        </p:nvSpPr>
        <p:spPr>
          <a:xfrm>
            <a:off x="480000" y="1053000"/>
            <a:ext cx="11232000" cy="479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ZŠ a SŠ Formanská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(Újezd u Průhonic) – připravený projekt (synergie ZŠ a všeobecného 4letého gymnázia)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ZŠ a SŠ Březiněves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příprava výstavby (synergie ZŠ a všeobecného 4letého lycea)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Smíchovská SPŠ a Gymnázium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navýšení kapacit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SŠ Měsíčková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příprava projektové dokumentace pro stavbu školy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ZŠ pro žáky s poruchami chování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pokračující stavba nového pavilonu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Areál ZŠ Borovičky 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 změna využití budovy pro speciální školu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MŠ </a:t>
            </a:r>
            <a:r>
              <a:rPr kumimoji="0" lang="cs-CZ" sz="25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Aloyse</a:t>
            </a:r>
            <a:r>
              <a:rPr kumimoji="0" lang="cs-CZ" sz="2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Klara</a:t>
            </a:r>
            <a:r>
              <a:rPr kumimoji="0" lang="cs-CZ" sz="25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pokračující stavba budovy pro MŠ speciální, navýšení kapacity </a:t>
            </a:r>
          </a:p>
        </p:txBody>
      </p:sp>
      <p:sp>
        <p:nvSpPr>
          <p:cNvPr id="7" name="Podnadpis 1">
            <a:extLst>
              <a:ext uri="{FF2B5EF4-FFF2-40B4-BE49-F238E27FC236}">
                <a16:creationId xmlns:a16="http://schemas.microsoft.com/office/drawing/2014/main" id="{57F74C62-8FBA-60B1-E7C9-9EE582E0998F}"/>
              </a:ext>
            </a:extLst>
          </p:cNvPr>
          <p:cNvSpPr txBox="1">
            <a:spLocks/>
          </p:cNvSpPr>
          <p:nvPr/>
        </p:nvSpPr>
        <p:spPr>
          <a:xfrm>
            <a:off x="336000" y="346416"/>
            <a:ext cx="10728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900" b="1" dirty="0"/>
              <a:t>Investice do školství:</a:t>
            </a:r>
          </a:p>
        </p:txBody>
      </p:sp>
    </p:spTree>
    <p:extLst>
      <p:ext uri="{BB962C8B-B14F-4D97-AF65-F5344CB8AC3E}">
        <p14:creationId xmlns:p14="http://schemas.microsoft.com/office/powerpoint/2010/main" val="3974714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42D9-4BDE-A573-B698-510716DE8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1">
            <a:extLst>
              <a:ext uri="{FF2B5EF4-FFF2-40B4-BE49-F238E27FC236}">
                <a16:creationId xmlns:a16="http://schemas.microsoft.com/office/drawing/2014/main" id="{11FD2B57-B2ED-46B2-A95B-7422BACA77B4}"/>
              </a:ext>
            </a:extLst>
          </p:cNvPr>
          <p:cNvSpPr txBox="1">
            <a:spLocks/>
          </p:cNvSpPr>
          <p:nvPr/>
        </p:nvSpPr>
        <p:spPr>
          <a:xfrm>
            <a:off x="336000" y="346416"/>
            <a:ext cx="10728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900" b="1" dirty="0"/>
              <a:t>Investice do školství:</a:t>
            </a:r>
          </a:p>
        </p:txBody>
      </p:sp>
      <p:pic>
        <p:nvPicPr>
          <p:cNvPr id="3" name="Obrázek 2" descr="Obsah obrázku obloha, venku, jeřáb (stroj), strom&#10;&#10;Popis byl vytvořen automaticky">
            <a:extLst>
              <a:ext uri="{FF2B5EF4-FFF2-40B4-BE49-F238E27FC236}">
                <a16:creationId xmlns:a16="http://schemas.microsoft.com/office/drawing/2014/main" id="{1FB9250F-D8A3-DC28-5839-C0FFCBE00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1557000"/>
            <a:ext cx="7639050" cy="4248150"/>
          </a:xfrm>
          <a:prstGeom prst="rect">
            <a:avLst/>
          </a:prstGeom>
        </p:spPr>
      </p:pic>
      <p:pic>
        <p:nvPicPr>
          <p:cNvPr id="6" name="Obrázek 5" descr="Obsah obrázku obloha, venku, budova, jeřáb (stroj)&#10;&#10;Popis byl vytvořen automaticky">
            <a:extLst>
              <a:ext uri="{FF2B5EF4-FFF2-40B4-BE49-F238E27FC236}">
                <a16:creationId xmlns:a16="http://schemas.microsoft.com/office/drawing/2014/main" id="{F9A93B8B-1816-FE7A-4D00-4DE4898A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00" y="1557000"/>
            <a:ext cx="3771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12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CE43D420-3A78-5353-FBF7-151998F2EA3C}"/>
              </a:ext>
            </a:extLst>
          </p:cNvPr>
          <p:cNvSpPr txBox="1"/>
          <p:nvPr/>
        </p:nvSpPr>
        <p:spPr>
          <a:xfrm>
            <a:off x="480000" y="576657"/>
            <a:ext cx="11880000" cy="601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500" b="1" u="none" strike="noStrike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cs-CZ" sz="25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Atletika Motol / CHRTIŠTĚ</a:t>
            </a:r>
            <a:endParaRPr lang="cs-CZ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Pozemky Braník</a:t>
            </a:r>
            <a:endParaRPr lang="cs-CZ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Sport</a:t>
            </a:r>
            <a:endParaRPr lang="cs-CZ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1) Malý atletický stadion Strahov </a:t>
            </a: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–</a:t>
            </a: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rekonstrukce, úprava tribuny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2) RC Tatra Smíchov</a:t>
            </a: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výstavba nové tribuny a sportovního zázemí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3) Šutka</a:t>
            </a: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dostavba nedokončeného interiéru, venkovního sportovně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rekreačního areálu a ubytovacích kapacit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4) Hala Královka</a:t>
            </a: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rekonstrukce střechy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5) Sportovní údolí Krč</a:t>
            </a: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1x multifunkční dvojhala, 2x malá hala pro míčové,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</a:t>
            </a:r>
            <a:r>
              <a:rPr lang="cs-CZ" sz="24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úpolové</a:t>
            </a:r>
            <a:r>
              <a:rPr lang="cs-CZ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sporty, florbal a další... </a:t>
            </a:r>
          </a:p>
        </p:txBody>
      </p:sp>
      <p:sp>
        <p:nvSpPr>
          <p:cNvPr id="7" name="Podnadpis 1">
            <a:extLst>
              <a:ext uri="{FF2B5EF4-FFF2-40B4-BE49-F238E27FC236}">
                <a16:creationId xmlns:a16="http://schemas.microsoft.com/office/drawing/2014/main" id="{06EC2512-A69C-6C8C-F306-C7D0AB37E0FC}"/>
              </a:ext>
            </a:extLst>
          </p:cNvPr>
          <p:cNvSpPr txBox="1">
            <a:spLocks/>
          </p:cNvSpPr>
          <p:nvPr/>
        </p:nvSpPr>
        <p:spPr>
          <a:xfrm>
            <a:off x="336000" y="355746"/>
            <a:ext cx="10728000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Plánované projekty</a:t>
            </a:r>
            <a:endParaRPr lang="cs-CZ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96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Radní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Ing. Zdeněk Kovářík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93599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financí, rozpočtu, fondů a podpory podnikání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383822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1">
            <a:extLst>
              <a:ext uri="{FF2B5EF4-FFF2-40B4-BE49-F238E27FC236}">
                <a16:creationId xmlns:a16="http://schemas.microsoft.com/office/drawing/2014/main" id="{5E170485-E564-2777-E75D-E099ACED1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Obrázek 5" descr="Obsah obrázku text, Bankovka, papír, Papírový výrobek&#10;&#10;Popis byl vytvořen automaticky">
            <a:extLst>
              <a:ext uri="{FF2B5EF4-FFF2-40B4-BE49-F238E27FC236}">
                <a16:creationId xmlns:a16="http://schemas.microsoft.com/office/drawing/2014/main" id="{7CD9D60D-5D48-4A12-855B-A230F68C6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r="1" b="22050"/>
          <a:stretch/>
        </p:blipFill>
        <p:spPr>
          <a:xfrm>
            <a:off x="336000" y="1269000"/>
            <a:ext cx="1151945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3169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333001"/>
            <a:ext cx="10872000" cy="14400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Radní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RNDr. Daniel Mazur, Ph.D.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93599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ICT, Smart City, vědy, výzkumu a inovací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232979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Rozvíjíme </a:t>
            </a:r>
            <a:r>
              <a:rPr lang="cs-CZ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plikaci PID Lítačka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chytrý plánovač tras nové generace v aplikaci umí plánovat nejvýhodnější cestu po městě a kombinovat různé způsoby dopravy od auta, přes sdílená kola, po MHD.</a:t>
            </a:r>
            <a:endParaRPr lang="cs-CZ" sz="2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Spustili jsme 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chytrý svoz odpadu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do 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nádob na tříděný odpad </a:t>
            </a:r>
            <a:r>
              <a:rPr lang="cs-CZ" sz="2500" dirty="0">
                <a:solidFill>
                  <a:srgbClr val="0808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jsme instalovali 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čidla, která nám poskytují data o jejich zaplněnosti. Můžeme tak přizpůsobit frekvenci výjezdů a svozové vozy nemusí do ulic zbytečně. 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Pilotní projekt 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dynamického svozu skla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 Praze 11 – pomáhá snížit emise a dopravní zatížení, 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senzor v nádobě automaticky „objedná“ svoz, až když je z 80 % plná.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Další inovativní nápady každoročně přináší 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pražský inovační maraton Nakopni Prahu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, jehož šestý ročník právě probíhá.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9000000" cy="360000"/>
          </a:xfrm>
        </p:spPr>
        <p:txBody>
          <a:bodyPr>
            <a:noAutofit/>
          </a:bodyPr>
          <a:lstStyle/>
          <a:p>
            <a:r>
              <a:rPr lang="cs-CZ" sz="3900" b="1" dirty="0"/>
              <a:t>Zavádíme inovace do života města</a:t>
            </a:r>
          </a:p>
        </p:txBody>
      </p:sp>
    </p:spTree>
    <p:extLst>
      <p:ext uri="{BB962C8B-B14F-4D97-AF65-F5344CB8AC3E}">
        <p14:creationId xmlns:p14="http://schemas.microsoft.com/office/powerpoint/2010/main" val="673359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Otevřeli jsme HW lab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dílnu s 3D tiskem a laboratoř otevřenou školám i široké veřejnosti, v létě v ní fungují příměstské tábory.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Nastartovali jsme spolupráci s gescí územního rozvoje, vzdělávacími institucemi,</a:t>
            </a:r>
            <a:r>
              <a:rPr lang="cs-CZ" sz="25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zástupci průmyslu a developerů </a:t>
            </a:r>
            <a:r>
              <a:rPr lang="cs-CZ" sz="25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pražském</a:t>
            </a:r>
            <a:r>
              <a:rPr lang="cs-CZ" sz="2500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b="1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5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ědecko-technologickém parku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8280000" cy="360000"/>
          </a:xfrm>
        </p:spPr>
        <p:txBody>
          <a:bodyPr>
            <a:noAutofit/>
          </a:bodyPr>
          <a:lstStyle/>
          <a:p>
            <a:r>
              <a:rPr lang="cs-CZ" sz="3900" b="1" dirty="0"/>
              <a:t>Podporujeme vědu a vzdělávání</a:t>
            </a:r>
          </a:p>
        </p:txBody>
      </p:sp>
    </p:spTree>
    <p:extLst>
      <p:ext uri="{BB962C8B-B14F-4D97-AF65-F5344CB8AC3E}">
        <p14:creationId xmlns:p14="http://schemas.microsoft.com/office/powerpoint/2010/main" val="2077885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50658" y="1917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Prosadili jsme systémovou podporu inovačních akcí v Praze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pro rok 2025 město vyčlenilo 5 milionů korun</a:t>
            </a:r>
            <a:r>
              <a:rPr lang="cs-CZ" sz="2500" dirty="0">
                <a:solidFill>
                  <a:srgbClr val="0808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Zaktualizovali jsme Koncepci Smart Prague z roku 2017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aby město drželo krok s </a:t>
            </a:r>
            <a:r>
              <a:rPr lang="cs-CZ" sz="2500" dirty="0">
                <a:solidFill>
                  <a:srgbClr val="0808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nejnovějšími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technologiemi.</a:t>
            </a:r>
            <a:endParaRPr lang="cs-CZ" sz="2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0" i="0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Již rok </a:t>
            </a:r>
            <a:r>
              <a:rPr lang="cs-CZ" sz="2500" dirty="0">
                <a:solidFill>
                  <a:srgbClr val="0808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běží p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ilotní projekt </a:t>
            </a:r>
            <a:r>
              <a:rPr lang="cs-CZ" sz="2500" b="1" i="0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inovačního managementu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který nám umožňuje sbírat a prověřovat chytrá řešení pro město a vyhnout se chybám při pokusu o zavádění nevyzkoušených řešení.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Pražský inovační institut oslavil 5 let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 hlavní město uskutečnil projekty za více než 260 milionů korun. Propojuje podnikání, výzkum a vzdělávání, pomáhá zavádět inovace do služeb hlavního města pro občany.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440000" cy="360000"/>
          </a:xfrm>
        </p:spPr>
        <p:txBody>
          <a:bodyPr>
            <a:noAutofit/>
          </a:bodyPr>
          <a:lstStyle/>
          <a:p>
            <a:r>
              <a:rPr lang="cs-CZ" sz="3900" b="1" dirty="0"/>
              <a:t>Město inovujeme koncepčně a promyšleně</a:t>
            </a:r>
          </a:p>
          <a:p>
            <a:endParaRPr lang="cs-CZ" sz="3900" b="1" dirty="0"/>
          </a:p>
        </p:txBody>
      </p:sp>
    </p:spTree>
    <p:extLst>
      <p:ext uri="{BB962C8B-B14F-4D97-AF65-F5344CB8AC3E}">
        <p14:creationId xmlns:p14="http://schemas.microsoft.com/office/powerpoint/2010/main" val="39986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0512000" cy="360000"/>
          </a:xfrm>
        </p:spPr>
        <p:txBody>
          <a:bodyPr>
            <a:noAutofit/>
          </a:bodyPr>
          <a:lstStyle/>
          <a:p>
            <a:r>
              <a:rPr lang="cs-CZ" sz="3900" b="1" kern="120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Prevence kriminality a </a:t>
            </a:r>
            <a:r>
              <a:rPr lang="cs-CZ" sz="3900" b="1" kern="1200" noProof="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adiktologické</a:t>
            </a:r>
            <a:r>
              <a:rPr lang="cs-CZ" sz="3900" b="1" kern="120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služby</a:t>
            </a:r>
          </a:p>
        </p:txBody>
      </p:sp>
      <p:pic>
        <p:nvPicPr>
          <p:cNvPr id="6" name="Obrázek 5" descr="Obsah obrázku budova, venku, lidé, osoba&#10;&#10;Popis byl vytvořen automaticky">
            <a:extLst>
              <a:ext uri="{FF2B5EF4-FFF2-40B4-BE49-F238E27FC236}">
                <a16:creationId xmlns:a16="http://schemas.microsoft.com/office/drawing/2014/main" id="{21D9B2F4-09E2-B506-6878-230E5EF6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5" y="1268999"/>
            <a:ext cx="6363390" cy="4247563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7608001" y="1268999"/>
            <a:ext cx="4247450" cy="42475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noProof="0" dirty="0">
                <a:latin typeface="Arial" panose="020B0604020202020204" pitchFamily="34" charset="0"/>
                <a:cs typeface="Arial" panose="020B0604020202020204" pitchFamily="34" charset="0"/>
              </a:rPr>
              <a:t>Navýšení podpory prevence kriminality </a:t>
            </a:r>
            <a:r>
              <a:rPr lang="cs-CZ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– Praha poskytla 17,3 mil. Kč na vzdělávání, strategické plány a komunitní programy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noProof="0" dirty="0">
                <a:latin typeface="Arial" panose="020B0604020202020204" pitchFamily="34" charset="0"/>
                <a:cs typeface="Arial" panose="020B0604020202020204" pitchFamily="34" charset="0"/>
              </a:rPr>
              <a:t>Nová Koncepce prevence kriminality 2028 </a:t>
            </a:r>
            <a:r>
              <a:rPr lang="cs-CZ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– zajišťuje další dotace pro městské části a organizace na preventivní aktivity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noProof="0" dirty="0">
                <a:latin typeface="Arial" panose="020B0604020202020204" pitchFamily="34" charset="0"/>
                <a:cs typeface="Arial" panose="020B0604020202020204" pitchFamily="34" charset="0"/>
              </a:rPr>
              <a:t>Rozšíření </a:t>
            </a:r>
            <a:r>
              <a:rPr lang="cs-CZ" sz="15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adiktologických</a:t>
            </a:r>
            <a:r>
              <a:rPr lang="cs-CZ" sz="1500" b="1" noProof="0" dirty="0">
                <a:latin typeface="Arial" panose="020B0604020202020204" pitchFamily="34" charset="0"/>
                <a:cs typeface="Arial" panose="020B0604020202020204" pitchFamily="34" charset="0"/>
              </a:rPr>
              <a:t> služeb </a:t>
            </a:r>
            <a:r>
              <a:rPr lang="cs-CZ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– v roce 2024 rozděleno 84,6 mil. Kč na síť nízkoprahových center a prevenční programy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noProof="0" dirty="0">
                <a:latin typeface="Arial" panose="020B0604020202020204" pitchFamily="34" charset="0"/>
                <a:cs typeface="Arial" panose="020B0604020202020204" pitchFamily="34" charset="0"/>
              </a:rPr>
              <a:t>Otevření Drop In Centra </a:t>
            </a:r>
            <a:r>
              <a:rPr lang="cs-CZ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– Praha poskytla prostory pro nové </a:t>
            </a:r>
            <a:r>
              <a:rPr lang="cs-CZ" sz="15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adiktologické</a:t>
            </a:r>
            <a:r>
              <a:rPr lang="cs-CZ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 centrum primární prevence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noProof="0" dirty="0">
                <a:latin typeface="Arial" panose="020B0604020202020204" pitchFamily="34" charset="0"/>
                <a:cs typeface="Arial" panose="020B0604020202020204" pitchFamily="34" charset="0"/>
              </a:rPr>
              <a:t>Podpora školské prevence </a:t>
            </a:r>
            <a:r>
              <a:rPr lang="cs-CZ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– 21 mil. Kč na prevenci rizikového chování ve školách, včetně </a:t>
            </a:r>
            <a:r>
              <a:rPr lang="cs-CZ" sz="15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wellbeingu</a:t>
            </a:r>
            <a:r>
              <a:rPr lang="cs-CZ" sz="1500" noProof="0" dirty="0">
                <a:latin typeface="Arial" panose="020B0604020202020204" pitchFamily="34" charset="0"/>
                <a:cs typeface="Arial" panose="020B0604020202020204" pitchFamily="34" charset="0"/>
              </a:rPr>
              <a:t> pedagogů a prevence sebevražd</a:t>
            </a:r>
          </a:p>
        </p:txBody>
      </p:sp>
    </p:spTree>
    <p:extLst>
      <p:ext uri="{BB962C8B-B14F-4D97-AF65-F5344CB8AC3E}">
        <p14:creationId xmlns:p14="http://schemas.microsoft.com/office/powerpoint/2010/main" val="3462194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598FE-9B9F-BF39-6122-0A55D2BD8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ěsíc, sníh, zima, venku&#10;&#10;Popis byl vytvořen automaticky">
            <a:extLst>
              <a:ext uri="{FF2B5EF4-FFF2-40B4-BE49-F238E27FC236}">
                <a16:creationId xmlns:a16="http://schemas.microsoft.com/office/drawing/2014/main" id="{44019EC3-053B-6707-3406-940FC1C41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5360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60517" y="2061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Letos </a:t>
            </a: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otevřeme zrekonstruované Planetárium 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nejmodernější promítací technologií na světě.</a:t>
            </a:r>
            <a:endParaRPr lang="cs-CZ" sz="2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OICT 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bude ještě více </a:t>
            </a: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zapojovat do mezinárodních Smart City projektů 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bude testovat postupné </a:t>
            </a: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rozšiřování své činnosti 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další klienty mimo úřad pražského magistrátu, například pražské městské firmy</a:t>
            </a:r>
            <a:r>
              <a:rPr lang="cs-CZ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Pokračujeme v </a:t>
            </a: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přípravě pražského vědecko-technologického parku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spolu s gescí územního rozvoje vytipováváme lokality a rozvíjíme kontakty se soukromou sférou a s univerzitami.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Rozšíříme projekt inovačního managementu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díky kterému Praha poprvé testuje nové a inovativní přístupy k vlastnímu fungování, jak interně</a:t>
            </a:r>
            <a:r>
              <a:rPr lang="cs-CZ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tak navenek vůči občanům.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ktualizujeme regionální strategii RIS3</a:t>
            </a:r>
            <a:r>
              <a:rPr lang="cs-CZ" sz="25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kterou členské země EU používají pro rozvoj inovačního prostředí</a:t>
            </a:r>
            <a:r>
              <a:rPr lang="cs-CZ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900" b="1" dirty="0"/>
              <a:t>Co nás ještě čeká</a:t>
            </a:r>
          </a:p>
        </p:txBody>
      </p:sp>
    </p:spTree>
    <p:extLst>
      <p:ext uri="{BB962C8B-B14F-4D97-AF65-F5344CB8AC3E}">
        <p14:creationId xmlns:p14="http://schemas.microsoft.com/office/powerpoint/2010/main" val="25595633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900" dirty="0">
                <a:effectLst/>
                <a:ea typeface="Calibri" panose="020F0502020204030204" pitchFamily="34" charset="0"/>
              </a:rPr>
              <a:t>Radní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Mgr. Adam Zábranský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1773001"/>
            <a:ext cx="9144000" cy="935999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majetku, transparentnosti a legislativy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3503655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60517" y="2061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dirty="0">
                <a:latin typeface="Aral"/>
              </a:rPr>
              <a:t>Změnou pravidel pro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 prodej městských pozemků</a:t>
            </a:r>
            <a:r>
              <a:rPr lang="cs-CZ" sz="2500" dirty="0">
                <a:latin typeface="Aral"/>
              </a:rPr>
              <a:t> </a:t>
            </a:r>
            <a:r>
              <a:rPr lang="cs-CZ" sz="2500" b="1" dirty="0">
                <a:latin typeface="Aral"/>
              </a:rPr>
              <a:t>Praha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 jen za 14 měsíců vydělala 37 milionů korun navíc</a:t>
            </a:r>
            <a:r>
              <a:rPr lang="cs-CZ" sz="2500" i="0" u="none" strike="noStrike" dirty="0">
                <a:solidFill>
                  <a:srgbClr val="080809"/>
                </a:solidFill>
                <a:effectLst/>
                <a:latin typeface="Aral"/>
              </a:rPr>
              <a:t>.</a:t>
            </a:r>
            <a:endParaRPr lang="cs-CZ" sz="2500" dirty="0">
              <a:effectLst/>
              <a:latin typeface="Aral"/>
            </a:endParaRP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Přesoutěžením starých nájemních smluv na lukrativní nebytové prostory v centru loni 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Praha vydělala o 55 milionů korun více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​</a:t>
            </a:r>
            <a:r>
              <a:rPr lang="cs-CZ" sz="2500" b="1" dirty="0">
                <a:solidFill>
                  <a:srgbClr val="080809"/>
                </a:solidFill>
                <a:latin typeface="Aral"/>
              </a:rPr>
              <a:t>.</a:t>
            </a:r>
            <a:endParaRPr lang="cs-CZ" sz="2500" b="1" dirty="0">
              <a:effectLst/>
              <a:latin typeface="Ar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500" dirty="0">
              <a:latin typeface="Aral"/>
              <a:cs typeface="Arial" panose="020B0604020202020204" pitchFamily="34" charset="0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900" b="1" dirty="0"/>
              <a:t>Zvyšujeme příjmy pro město</a:t>
            </a:r>
          </a:p>
        </p:txBody>
      </p:sp>
    </p:spTree>
    <p:extLst>
      <p:ext uri="{BB962C8B-B14F-4D97-AF65-F5344CB8AC3E}">
        <p14:creationId xmlns:p14="http://schemas.microsoft.com/office/powerpoint/2010/main" val="1849517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60517" y="2061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Městské společnosti v mé gesci – Trade Center Praha a Výstaviště Praha – přehledně 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zveřejňují data o zadaných zakázkách</a:t>
            </a:r>
            <a:r>
              <a:rPr lang="cs-CZ" sz="2500" i="0" u="none" strike="noStrike" dirty="0">
                <a:solidFill>
                  <a:srgbClr val="080809"/>
                </a:solidFill>
                <a:effectLst/>
                <a:latin typeface="Aral"/>
              </a:rPr>
              <a:t>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Obsadili jsme představenstvo městské společnosti TRADE CENTRE PRAHA skrze </a:t>
            </a:r>
            <a:r>
              <a:rPr lang="cs-CZ" sz="2500" b="1" i="0" dirty="0">
                <a:solidFill>
                  <a:srgbClr val="080809"/>
                </a:solidFill>
                <a:effectLst/>
                <a:latin typeface="Aral"/>
              </a:rPr>
              <a:t>otevřené výběrové řízení</a:t>
            </a:r>
            <a:r>
              <a:rPr lang="cs-CZ" sz="2500" i="0" dirty="0">
                <a:solidFill>
                  <a:srgbClr val="080809"/>
                </a:solidFill>
                <a:effectLst/>
                <a:latin typeface="Aral"/>
              </a:rPr>
              <a:t>.</a:t>
            </a:r>
            <a:endParaRPr lang="cs-CZ" sz="2500" dirty="0">
              <a:effectLst/>
              <a:latin typeface="Ar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i="0" dirty="0">
                <a:solidFill>
                  <a:srgbClr val="080809"/>
                </a:solidFill>
                <a:effectLst/>
                <a:latin typeface="Aral"/>
              </a:rPr>
              <a:t>Zveřejňujeme faktury 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příspěvkových organizací Prahy v aplikaci CityVizor</a:t>
            </a:r>
            <a:r>
              <a:rPr lang="cs-CZ" sz="2500" dirty="0">
                <a:solidFill>
                  <a:srgbClr val="080809"/>
                </a:solidFill>
                <a:latin typeface="Aral"/>
              </a:rPr>
              <a:t>.</a:t>
            </a:r>
            <a:endParaRPr lang="cs-CZ" sz="2500" b="0" i="0" dirty="0">
              <a:solidFill>
                <a:srgbClr val="080809"/>
              </a:solidFill>
              <a:effectLst/>
              <a:latin typeface="Ar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Spustili jsme </a:t>
            </a:r>
            <a:r>
              <a:rPr lang="cs-CZ" sz="2500" b="1" i="0" dirty="0">
                <a:solidFill>
                  <a:srgbClr val="080809"/>
                </a:solidFill>
                <a:effectLst/>
                <a:latin typeface="Aral"/>
              </a:rPr>
              <a:t>blacklist nespolehlivých dodavatelů 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veřejných zakázek.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Zveřejnili jsme </a:t>
            </a:r>
            <a:r>
              <a:rPr lang="cs-CZ" sz="2500" b="1" i="0" dirty="0">
                <a:solidFill>
                  <a:srgbClr val="080809"/>
                </a:solidFill>
                <a:effectLst/>
                <a:latin typeface="Aral"/>
              </a:rPr>
              <a:t>mapu nemovitostí vlastněných Prahou</a:t>
            </a:r>
            <a:r>
              <a:rPr lang="cs-CZ" sz="2500" i="0" dirty="0">
                <a:solidFill>
                  <a:srgbClr val="080809"/>
                </a:solidFill>
                <a:effectLst/>
                <a:latin typeface="Aral"/>
              </a:rPr>
              <a:t>.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99" y="333001"/>
            <a:ext cx="11574765" cy="360000"/>
          </a:xfrm>
        </p:spPr>
        <p:txBody>
          <a:bodyPr>
            <a:noAutofit/>
          </a:bodyPr>
          <a:lstStyle/>
          <a:p>
            <a:r>
              <a:rPr lang="cs-CZ" sz="3900" b="1" dirty="0"/>
              <a:t>Posilujeme veřejnou kontrolu městských společností</a:t>
            </a:r>
          </a:p>
        </p:txBody>
      </p:sp>
    </p:spTree>
    <p:extLst>
      <p:ext uri="{BB962C8B-B14F-4D97-AF65-F5344CB8AC3E}">
        <p14:creationId xmlns:p14="http://schemas.microsoft.com/office/powerpoint/2010/main" val="1394155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60517" y="2061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80809"/>
                </a:solidFill>
                <a:latin typeface="Aral"/>
              </a:rPr>
              <a:t>Koupili jsme k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us území v plánovaném </a:t>
            </a:r>
            <a:r>
              <a:rPr lang="cs-CZ" sz="2500" b="1" i="0" dirty="0">
                <a:solidFill>
                  <a:srgbClr val="080809"/>
                </a:solidFill>
                <a:effectLst/>
                <a:latin typeface="Aral"/>
              </a:rPr>
              <a:t>parku Trojmezí.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dirty="0">
                <a:solidFill>
                  <a:srgbClr val="080809"/>
                </a:solidFill>
                <a:effectLst/>
                <a:latin typeface="Aral"/>
              </a:rPr>
              <a:t>Vykoupili jsme pozemky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 hned u stanice metra Pankrác</a:t>
            </a:r>
            <a:r>
              <a:rPr lang="cs-CZ" sz="2500" dirty="0">
                <a:solidFill>
                  <a:srgbClr val="080809"/>
                </a:solidFill>
                <a:latin typeface="Aral"/>
              </a:rPr>
              <a:t> </a:t>
            </a:r>
            <a:r>
              <a:rPr lang="cs-CZ" sz="2500" b="1" dirty="0">
                <a:solidFill>
                  <a:srgbClr val="080809"/>
                </a:solidFill>
                <a:latin typeface="Aral"/>
              </a:rPr>
              <a:t>pro budoucí městskou výstavbu.</a:t>
            </a:r>
            <a:endParaRPr lang="cs-CZ" sz="2500" b="1" dirty="0">
              <a:effectLst/>
              <a:latin typeface="Aral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Koupili jsme chrtí 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závodiště Motol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a přestavíme ho na 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sportovní areál</a:t>
            </a:r>
            <a:r>
              <a:rPr lang="cs-CZ" sz="2500" b="1" dirty="0">
                <a:solidFill>
                  <a:srgbClr val="080809"/>
                </a:solidFill>
                <a:latin typeface="Aral"/>
              </a:rPr>
              <a:t>.</a:t>
            </a:r>
            <a:endParaRPr lang="cs-CZ" sz="2500" b="1" dirty="0">
              <a:effectLst/>
              <a:latin typeface="Aral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Brownfield 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nákladového nádraží Žižkov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se promění v novou čtvrť.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dirty="0">
                <a:solidFill>
                  <a:srgbClr val="080809"/>
                </a:solidFill>
                <a:latin typeface="Aral"/>
              </a:rPr>
              <a:t>Staroměstskou tržnici </a:t>
            </a:r>
            <a:r>
              <a:rPr lang="cs-CZ" sz="2500" dirty="0">
                <a:solidFill>
                  <a:srgbClr val="080809"/>
                </a:solidFill>
                <a:latin typeface="Aral"/>
              </a:rPr>
              <a:t>dočasně oživí </a:t>
            </a:r>
            <a:r>
              <a:rPr lang="pt-BR" sz="2500" b="0" i="0" dirty="0">
                <a:solidFill>
                  <a:srgbClr val="080809"/>
                </a:solidFill>
                <a:effectLst/>
                <a:latin typeface="Aral"/>
              </a:rPr>
              <a:t>galerie digitálního umění a kulturní centrum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.</a:t>
            </a:r>
            <a:endParaRPr lang="cs-CZ" sz="2500" dirty="0">
              <a:solidFill>
                <a:srgbClr val="080809"/>
              </a:solidFill>
              <a:latin typeface="Aral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80809"/>
                </a:solidFill>
                <a:latin typeface="Aral"/>
              </a:rPr>
              <a:t>Otevřeli jsme kulturní prostor v prvním zaskleném </a:t>
            </a:r>
            <a:r>
              <a:rPr lang="cs-CZ" sz="2500" b="1" dirty="0">
                <a:solidFill>
                  <a:srgbClr val="080809"/>
                </a:solidFill>
                <a:latin typeface="Aral"/>
              </a:rPr>
              <a:t>oblouku pod Negrelliho viaduktem.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80809"/>
                </a:solidFill>
                <a:latin typeface="Aral"/>
              </a:rPr>
              <a:t>Z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přístupnili jsme 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střechy </a:t>
            </a:r>
            <a:r>
              <a:rPr lang="cs-CZ" sz="2500" b="1" dirty="0">
                <a:solidFill>
                  <a:srgbClr val="080809"/>
                </a:solidFill>
                <a:latin typeface="Aral"/>
              </a:rPr>
              <a:t>K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řižíkových pavilonů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na pražském Výstavišti.</a:t>
            </a:r>
            <a:endParaRPr lang="cs-CZ" sz="2500" b="0" dirty="0">
              <a:effectLst/>
              <a:latin typeface="Aral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Otevřeli jsme 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multifunkční divadelní prostor Nová spirála.</a:t>
            </a:r>
            <a:endParaRPr lang="cs-CZ" sz="2500" dirty="0">
              <a:latin typeface="Aral"/>
              <a:cs typeface="Arial" panose="020B0604020202020204" pitchFamily="34" charset="0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11448000" cy="360000"/>
          </a:xfrm>
        </p:spPr>
        <p:txBody>
          <a:bodyPr>
            <a:noAutofit/>
          </a:bodyPr>
          <a:lstStyle/>
          <a:p>
            <a:r>
              <a:rPr lang="cs-CZ" sz="3900" b="1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</a:rPr>
              <a:t>Získáváme strategické nemovitosti pro </a:t>
            </a:r>
            <a:r>
              <a:rPr lang="cs-CZ" sz="3900" b="1" dirty="0">
                <a:solidFill>
                  <a:srgbClr val="080809"/>
                </a:solidFill>
                <a:latin typeface="Arial" panose="020B0604020202020204" pitchFamily="34" charset="0"/>
              </a:rPr>
              <a:t>P</a:t>
            </a:r>
            <a:r>
              <a:rPr lang="cs-CZ" sz="3900" b="1" i="0" u="none" strike="noStrike" dirty="0">
                <a:solidFill>
                  <a:srgbClr val="080809"/>
                </a:solidFill>
                <a:effectLst/>
                <a:latin typeface="Arial" panose="020B0604020202020204" pitchFamily="34" charset="0"/>
              </a:rPr>
              <a:t>ražany a vracíme do nich život</a:t>
            </a:r>
            <a:endParaRPr lang="cs-CZ" sz="3900" b="1" dirty="0"/>
          </a:p>
        </p:txBody>
      </p:sp>
    </p:spTree>
    <p:extLst>
      <p:ext uri="{BB962C8B-B14F-4D97-AF65-F5344CB8AC3E}">
        <p14:creationId xmlns:p14="http://schemas.microsoft.com/office/powerpoint/2010/main" val="2185579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60517" y="2061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Zákaz pub crawlů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– 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novelou tržního řádu jsme </a:t>
            </a:r>
            <a:r>
              <a:rPr lang="cs-CZ" sz="2500" i="0" dirty="0">
                <a:solidFill>
                  <a:srgbClr val="080809"/>
                </a:solidFill>
                <a:effectLst/>
                <a:latin typeface="Aral"/>
              </a:rPr>
              <a:t>omezili organizované tahy turistů 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od hospody k hospodě rušící noční klid.</a:t>
            </a:r>
            <a:endParaRPr lang="cs-CZ" sz="2500" b="0" i="0" u="none" strike="noStrike" dirty="0">
              <a:solidFill>
                <a:srgbClr val="080809"/>
              </a:solidFill>
              <a:effectLst/>
              <a:latin typeface="Aral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80809"/>
                </a:solidFill>
                <a:latin typeface="Aral"/>
              </a:rPr>
              <a:t>Od března platí v centru Prahy a v Praze 2 </a:t>
            </a:r>
            <a:r>
              <a:rPr lang="cs-CZ" sz="2500" b="1" dirty="0">
                <a:solidFill>
                  <a:srgbClr val="080809"/>
                </a:solidFill>
                <a:latin typeface="Aral"/>
              </a:rPr>
              <a:t>zákaz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 podvodných sbírek </a:t>
            </a:r>
            <a:r>
              <a:rPr lang="cs-CZ" sz="2500" b="1" i="0" dirty="0">
                <a:solidFill>
                  <a:srgbClr val="080809"/>
                </a:solidFill>
                <a:effectLst/>
                <a:latin typeface="Aral"/>
              </a:rPr>
              <a:t>deštníkářů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, kteří maskovali své podnikání za veřejné sbírky.</a:t>
            </a:r>
            <a:endParaRPr lang="cs-CZ" sz="2500" b="0" dirty="0">
              <a:effectLst/>
              <a:latin typeface="Aral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Odstraňujeme nelegální stánky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 bez nájemních smluv a bez záborů – ve spolupráci s Prahou 1 a TSK zmizely již tři stánky Na Příkopech, „hop budka“ před ČNB.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Kontrolujeme dodržování pravidel pro předzahrádky v centru Prahy </a:t>
            </a:r>
            <a:r>
              <a:rPr lang="cs-CZ" sz="2500" b="0" i="0" u="none" strike="noStrike" dirty="0">
                <a:solidFill>
                  <a:srgbClr val="080809"/>
                </a:solidFill>
                <a:effectLst/>
                <a:latin typeface="Aral"/>
              </a:rPr>
              <a:t>–</a:t>
            </a:r>
            <a:r>
              <a:rPr lang="cs-CZ" sz="2500" b="0" i="0" dirty="0">
                <a:solidFill>
                  <a:srgbClr val="080809"/>
                </a:solidFill>
                <a:effectLst/>
                <a:latin typeface="Aral"/>
              </a:rPr>
              <a:t> rozšířili jsme plochu pro ty, co splňují pravidla, a </a:t>
            </a:r>
            <a:r>
              <a:rPr lang="cs-CZ" sz="2500" b="1" dirty="0">
                <a:solidFill>
                  <a:srgbClr val="080809"/>
                </a:solidFill>
                <a:latin typeface="Aral"/>
              </a:rPr>
              <a:t>odstraňujeme nelegální</a:t>
            </a:r>
            <a:r>
              <a:rPr lang="cs-CZ" sz="2500" b="1" i="0" u="none" strike="noStrike" dirty="0">
                <a:solidFill>
                  <a:srgbClr val="080809"/>
                </a:solidFill>
                <a:effectLst/>
                <a:latin typeface="Aral"/>
              </a:rPr>
              <a:t> předzahrádky.</a:t>
            </a:r>
            <a:endParaRPr lang="cs-CZ" sz="2500" b="1" dirty="0">
              <a:effectLst/>
              <a:latin typeface="Aral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900" b="1" dirty="0"/>
              <a:t>Kultivujeme veřejný prostor</a:t>
            </a:r>
          </a:p>
        </p:txBody>
      </p:sp>
    </p:spTree>
    <p:extLst>
      <p:ext uri="{BB962C8B-B14F-4D97-AF65-F5344CB8AC3E}">
        <p14:creationId xmlns:p14="http://schemas.microsoft.com/office/powerpoint/2010/main" val="3221551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8AFC3-8AE0-BE3B-5423-1721E2628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lečení, osoba, budova, interiér&#10;&#10;Popis byl vytvořen automaticky">
            <a:extLst>
              <a:ext uri="{FF2B5EF4-FFF2-40B4-BE49-F238E27FC236}">
                <a16:creationId xmlns:a16="http://schemas.microsoft.com/office/drawing/2014/main" id="{004CC99C-C5AD-5E7A-C246-DC6BCBAF3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69463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60517" y="2061000"/>
            <a:ext cx="11550248" cy="36089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00000"/>
                </a:solidFill>
                <a:latin typeface="Aral"/>
              </a:rPr>
              <a:t>K</a:t>
            </a:r>
            <a:r>
              <a:rPr lang="cs-CZ" sz="2500" i="0" u="none" strike="noStrike" dirty="0">
                <a:solidFill>
                  <a:srgbClr val="000000"/>
                </a:solidFill>
                <a:effectLst/>
                <a:latin typeface="Aral"/>
              </a:rPr>
              <a:t>oupíme </a:t>
            </a: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al"/>
              </a:rPr>
              <a:t>pozemky pro drážní promenádu </a:t>
            </a:r>
            <a:r>
              <a:rPr lang="cs-CZ" sz="2500" i="0" u="none" strike="noStrike" dirty="0">
                <a:solidFill>
                  <a:srgbClr val="000000"/>
                </a:solidFill>
                <a:effectLst/>
                <a:latin typeface="Aral"/>
              </a:rPr>
              <a:t>od Správy železnic.</a:t>
            </a:r>
            <a:endParaRPr lang="cs-CZ" sz="2500" dirty="0">
              <a:effectLst/>
              <a:latin typeface="Ar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i="0" u="none" strike="noStrike" dirty="0">
                <a:solidFill>
                  <a:srgbClr val="000000"/>
                </a:solidFill>
                <a:effectLst/>
                <a:latin typeface="Aral"/>
              </a:rPr>
              <a:t>Zveřejníme </a:t>
            </a: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al"/>
              </a:rPr>
              <a:t>seznam všech nájemníků městských nebytových prostor</a:t>
            </a:r>
            <a:r>
              <a:rPr lang="cs-CZ" sz="2500" i="0" u="none" strike="noStrike" dirty="0">
                <a:solidFill>
                  <a:srgbClr val="000000"/>
                </a:solidFill>
                <a:effectLst/>
                <a:latin typeface="Aral"/>
              </a:rPr>
              <a:t> – podnikatelé budou mít lepší přehled o cenách a volných prostorech.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00000"/>
                </a:solidFill>
                <a:latin typeface="Aral"/>
              </a:rPr>
              <a:t>Dokončíme </a:t>
            </a:r>
            <a:r>
              <a:rPr lang="cs-CZ" sz="2500" b="1" dirty="0">
                <a:solidFill>
                  <a:srgbClr val="000000"/>
                </a:solidFill>
                <a:latin typeface="Aral"/>
              </a:rPr>
              <a:t>rekonstrukci Průmyslového paláce </a:t>
            </a:r>
            <a:r>
              <a:rPr lang="cs-CZ" sz="2500" dirty="0">
                <a:solidFill>
                  <a:srgbClr val="000000"/>
                </a:solidFill>
                <a:latin typeface="Aral"/>
              </a:rPr>
              <a:t>na pražském Výstavišti.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rgbClr val="000000"/>
                </a:solidFill>
                <a:effectLst/>
                <a:latin typeface="Aral"/>
              </a:rPr>
              <a:t>Otevřeme </a:t>
            </a:r>
            <a:r>
              <a:rPr lang="cs-CZ" sz="2500" b="1" dirty="0">
                <a:solidFill>
                  <a:srgbClr val="000000"/>
                </a:solidFill>
                <a:effectLst/>
                <a:latin typeface="Aral"/>
              </a:rPr>
              <a:t>zrekonstruovanou Burzu </a:t>
            </a:r>
            <a:r>
              <a:rPr lang="cs-CZ" sz="2500" dirty="0">
                <a:solidFill>
                  <a:srgbClr val="000000"/>
                </a:solidFill>
                <a:effectLst/>
                <a:latin typeface="Aral"/>
              </a:rPr>
              <a:t>v Holešovické tržnici. </a:t>
            </a:r>
            <a:endParaRPr lang="cs-CZ" sz="2500" dirty="0">
              <a:effectLst/>
              <a:latin typeface="Aral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al"/>
              </a:rPr>
              <a:t>Vypovíme smlouvy bilboardům </a:t>
            </a:r>
            <a:r>
              <a:rPr lang="cs-CZ" sz="2500" i="0" u="none" strike="noStrike" dirty="0">
                <a:solidFill>
                  <a:srgbClr val="000000"/>
                </a:solidFill>
                <a:effectLst/>
                <a:latin typeface="Aral"/>
              </a:rPr>
              <a:t>bez platných povolení.</a:t>
            </a:r>
            <a:endParaRPr lang="cs-CZ" sz="2500" dirty="0">
              <a:effectLst/>
              <a:latin typeface="Aral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cs-CZ" sz="2500" b="1" i="0" u="none" strike="noStrike" dirty="0">
                <a:solidFill>
                  <a:srgbClr val="000000"/>
                </a:solidFill>
                <a:effectLst/>
                <a:latin typeface="Aral"/>
              </a:rPr>
              <a:t>Pražské trhy budou v režii Prahy </a:t>
            </a:r>
            <a:r>
              <a:rPr lang="cs-CZ" sz="2500" i="0" u="none" strike="noStrike" dirty="0">
                <a:solidFill>
                  <a:srgbClr val="000000"/>
                </a:solidFill>
                <a:effectLst/>
                <a:latin typeface="Aral"/>
              </a:rPr>
              <a:t>– na začátek Ovocný trh a náměstí Republiky.</a:t>
            </a:r>
            <a:endParaRPr lang="cs-CZ" sz="2500" dirty="0">
              <a:effectLst/>
              <a:latin typeface="Aral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900" b="1" dirty="0"/>
              <a:t>Co náš čeká dál</a:t>
            </a:r>
          </a:p>
        </p:txBody>
      </p:sp>
    </p:spTree>
    <p:extLst>
      <p:ext uri="{BB962C8B-B14F-4D97-AF65-F5344CB8AC3E}">
        <p14:creationId xmlns:p14="http://schemas.microsoft.com/office/powerpoint/2010/main" val="318424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</p:spPr>
        <p:txBody>
          <a:bodyPr>
            <a:noAutofit/>
          </a:bodyPr>
          <a:lstStyle/>
          <a:p>
            <a:r>
              <a:rPr lang="cs-CZ" sz="39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Bezpečnost</a:t>
            </a:r>
          </a:p>
        </p:txBody>
      </p:sp>
      <p:pic>
        <p:nvPicPr>
          <p:cNvPr id="4" name="Obrázek 3" descr="Obsah obrázku oblečení, osoba, muž, venku&#10;&#10;Popis byl vytvořen automaticky">
            <a:extLst>
              <a:ext uri="{FF2B5EF4-FFF2-40B4-BE49-F238E27FC236}">
                <a16:creationId xmlns:a16="http://schemas.microsoft.com/office/drawing/2014/main" id="{A0C94654-35DB-5F79-7E90-F84E62BD7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" r="-1" b="15237"/>
          <a:stretch/>
        </p:blipFill>
        <p:spPr>
          <a:xfrm>
            <a:off x="335999" y="1268999"/>
            <a:ext cx="7631663" cy="4247563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8183563" y="1268999"/>
            <a:ext cx="3671887" cy="42475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Praha patří mezi nejbezpečnější města v Evropě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posílena preventivní i represivní opatření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Modernizace městské policie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nové služebny v Letňanech, Dolních Měcholupech a na Veronském náměstí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Lepší vybavení strážníků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nové vozy, mobilní kamery a speciální technika pro efektivnější zásahy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Digitální inovace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nový systém lustrace přestupků a pokut zrychlil práci městské policie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Hasičská zbrojnice Nebušice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nové moderní zázemí pro sbor dobrovolných hasičů zvýší bezpečnost v metropoli</a:t>
            </a:r>
          </a:p>
        </p:txBody>
      </p:sp>
    </p:spTree>
    <p:extLst>
      <p:ext uri="{BB962C8B-B14F-4D97-AF65-F5344CB8AC3E}">
        <p14:creationId xmlns:p14="http://schemas.microsoft.com/office/powerpoint/2010/main" val="162435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</p:spPr>
        <p:txBody>
          <a:bodyPr>
            <a:noAutofit/>
          </a:bodyPr>
          <a:lstStyle/>
          <a:p>
            <a:r>
              <a:rPr lang="cs-CZ" sz="3900" b="1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Zahraničí</a:t>
            </a:r>
          </a:p>
        </p:txBody>
      </p:sp>
      <p:pic>
        <p:nvPicPr>
          <p:cNvPr id="4" name="Obrázek 3" descr="Obsah obrázku oblečení, oblek, muž, osoba&#10;&#10;Popis byl vytvořen automaticky">
            <a:extLst>
              <a:ext uri="{FF2B5EF4-FFF2-40B4-BE49-F238E27FC236}">
                <a16:creationId xmlns:a16="http://schemas.microsoft.com/office/drawing/2014/main" id="{EEA7B2FB-7086-E322-2B6B-08C7EFDD5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r="-1" b="28288"/>
          <a:stretch/>
        </p:blipFill>
        <p:spPr>
          <a:xfrm>
            <a:off x="335999" y="1268999"/>
            <a:ext cx="7631663" cy="4247563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8183563" y="1268999"/>
            <a:ext cx="3671887" cy="4247564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Spolupráce s evropskými metropolemi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jednání s Berlínem, Vídní, Madridem a Barcelonou, sdílení zkušeností s Janovem, Norimberkem a dalšími městy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Podpora Ukrajiny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humanitární pomoc, aktivní role v Paktu svobodných měst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Výročí 20 let v EU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představení klíčových projektů financovaných z Evropských fondů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Jednání s Evropskou komisí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Praha na summitu primátorů řešila právní stát a roli měst v jeho ochraně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Veletrh inovací v Barceloně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– Praha se poprvé prezentovala na veletrhu inovací jako centrum technologií a start-upů</a:t>
            </a:r>
          </a:p>
        </p:txBody>
      </p:sp>
    </p:spTree>
    <p:extLst>
      <p:ext uri="{BB962C8B-B14F-4D97-AF65-F5344CB8AC3E}">
        <p14:creationId xmlns:p14="http://schemas.microsoft.com/office/powerpoint/2010/main" val="354499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F4F56-09AD-9AA3-3491-7A3BA953F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900" dirty="0">
                <a:effectLst/>
                <a:ea typeface="Calibri" panose="020F0502020204030204" pitchFamily="34" charset="0"/>
              </a:rPr>
              <a:t>1. náměstek primátora hl. m. Prahy </a:t>
            </a:r>
            <a:br>
              <a:rPr lang="cs-CZ" sz="3900" dirty="0">
                <a:effectLst/>
                <a:ea typeface="Calibri" panose="020F0502020204030204" pitchFamily="34" charset="0"/>
              </a:rPr>
            </a:br>
            <a:r>
              <a:rPr lang="cs-CZ" sz="3900" dirty="0">
                <a:effectLst/>
                <a:ea typeface="Calibri" panose="020F0502020204030204" pitchFamily="34" charset="0"/>
              </a:rPr>
              <a:t>MUDr. Zdeněk Hřib</a:t>
            </a:r>
            <a:endParaRPr lang="cs-CZ" sz="39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D0F010-9A3B-B53A-6CEB-C10946CC4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</a:rPr>
              <a:t>Člen Rady hl. m. Prahy pro oblast dopravy</a:t>
            </a:r>
          </a:p>
          <a:p>
            <a:pPr marR="0" algn="l" rtl="0"/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389177-206E-59E2-BEA3-DBA2C0EBC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R="0" algn="l" rtl="0"/>
            <a:r>
              <a:rPr lang="cs-CZ" dirty="0"/>
              <a:t>17. 3. 2025</a:t>
            </a:r>
          </a:p>
        </p:txBody>
      </p:sp>
    </p:spTree>
    <p:extLst>
      <p:ext uri="{BB962C8B-B14F-4D97-AF65-F5344CB8AC3E}">
        <p14:creationId xmlns:p14="http://schemas.microsoft.com/office/powerpoint/2010/main" val="349533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CB2690E-0ECA-177A-DFCC-E3CEA9204712}"/>
              </a:ext>
            </a:extLst>
          </p:cNvPr>
          <p:cNvSpPr txBox="1"/>
          <p:nvPr/>
        </p:nvSpPr>
        <p:spPr>
          <a:xfrm>
            <a:off x="336000" y="1989000"/>
            <a:ext cx="11550248" cy="36380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342900" marR="0" indent="-342900" algn="l" rtl="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Stavíme Metro D</a:t>
            </a:r>
          </a:p>
          <a:p>
            <a:pPr marL="342900" marR="0" indent="-342900" algn="l" rtl="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Běží soutěž na záměr automatizace linky metra C</a:t>
            </a:r>
          </a:p>
          <a:p>
            <a:pPr marL="342900" marR="0" indent="-342900" algn="l" rtl="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Dokončili jsme opravdu Barrandovského mostu o rok dříve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Pokračujeme v tramvajovém boomu tak, abychom tramvajové trati spojili tramvajovým okruhem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Máme stavební povolení na TT Počernická, Malovanka–Strahov, Olšanská– Habrova, Libuš–Nové Dvory, TT Muzeum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Zahájili jsme revitalizaci a výstavbu TT v horní části Václavského náměstí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Vyhlásili jsme soutěž na nové vlaky ve spolupráci se Středočeským krajem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D53CD54B-B4CF-4EC8-8361-D4B7C095D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900" b="1" dirty="0"/>
              <a:t>Co se povedlo:</a:t>
            </a:r>
          </a:p>
        </p:txBody>
      </p:sp>
    </p:spTree>
    <p:extLst>
      <p:ext uri="{BB962C8B-B14F-4D97-AF65-F5344CB8AC3E}">
        <p14:creationId xmlns:p14="http://schemas.microsoft.com/office/powerpoint/2010/main" val="27562963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3361</Words>
  <Application>Microsoft Office PowerPoint</Application>
  <PresentationFormat>Širokoúhlá obrazovka</PresentationFormat>
  <Paragraphs>266</Paragraphs>
  <Slides>58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4" baseType="lpstr">
      <vt:lpstr>Aptos</vt:lpstr>
      <vt:lpstr>Aral</vt:lpstr>
      <vt:lpstr>Arial</vt:lpstr>
      <vt:lpstr>Calibri</vt:lpstr>
      <vt:lpstr>Times New Roman</vt:lpstr>
      <vt:lpstr>Motiv Office</vt:lpstr>
      <vt:lpstr>Tisková konference k výročí dvou let práce koalice hlavního města Prahy a k vizím do budoucna</vt:lpstr>
      <vt:lpstr>Primátor hl. m. Prahy  doc. MUDr. Bohuslav Svoboda, CSc.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 náměstek primátora hl. m. Prahy  MUDr. Zdeněk Hřib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Náměstek primátora hl. m. Prahy  doc. Ing. arch. Petr Hlaváček</vt:lpstr>
      <vt:lpstr>Prezentace aplikace PowerPoint</vt:lpstr>
      <vt:lpstr>Prezentace aplikace PowerPoint</vt:lpstr>
      <vt:lpstr>Prezentace aplikace PowerPoint</vt:lpstr>
      <vt:lpstr>Náměstkyně primátora hl. m. Prahy  Ing. Jana Komrsková</vt:lpstr>
      <vt:lpstr>Prezentace aplikace PowerPoint</vt:lpstr>
      <vt:lpstr>Prezentace aplikace PowerPoint</vt:lpstr>
      <vt:lpstr>Prezentace aplikace PowerPoint</vt:lpstr>
      <vt:lpstr>Prezentace aplikace PowerPoint</vt:lpstr>
      <vt:lpstr>Náměstek primátora hl. m. Prahy  JUDr. Jiří Pospíšil</vt:lpstr>
      <vt:lpstr>Prezentace aplikace PowerPoint</vt:lpstr>
      <vt:lpstr>Prezentace aplikace PowerPoint</vt:lpstr>
      <vt:lpstr>Prezentace aplikace PowerPoint</vt:lpstr>
      <vt:lpstr>Náměstkyně primátora hl. m. Prahy  Ing. Alexandra Udženija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Radní hl. m. Prahy  Bc. Michal Hroza</vt:lpstr>
      <vt:lpstr>Prezentace aplikace PowerPoint</vt:lpstr>
      <vt:lpstr>Prezentace aplikace PowerPoint</vt:lpstr>
      <vt:lpstr>Prezentace aplikace PowerPoint</vt:lpstr>
      <vt:lpstr>Radní hl. m. Prahy  Mgr. et Mgr. Antonín Klecanda</vt:lpstr>
      <vt:lpstr>Prezentace aplikace PowerPoint</vt:lpstr>
      <vt:lpstr>Prezentace aplikace PowerPoint</vt:lpstr>
      <vt:lpstr>Prezentace aplikace PowerPoint</vt:lpstr>
      <vt:lpstr>Prezentace aplikace PowerPoint</vt:lpstr>
      <vt:lpstr>Radní hl. m. Prahy  Ing. Zdeněk Kovářík</vt:lpstr>
      <vt:lpstr>Prezentace aplikace PowerPoint</vt:lpstr>
      <vt:lpstr>Radní hl. m. Prahy  RNDr. Daniel Mazur, Ph.D.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Radní hl. m. Prahy  Mgr. Adam Zábranský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Zpráva o finanční strategii  2022–2025 </dc:title>
  <dc:creator>Vitezslav Mares</dc:creator>
  <cp:lastModifiedBy>Provazník Tadeáš (MHMP, OMM)</cp:lastModifiedBy>
  <cp:revision>93</cp:revision>
  <dcterms:created xsi:type="dcterms:W3CDTF">2024-10-02T10:46:54Z</dcterms:created>
  <dcterms:modified xsi:type="dcterms:W3CDTF">2025-03-17T11:50:59Z</dcterms:modified>
</cp:coreProperties>
</file>