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59" r:id="rId1"/>
  </p:sldMasterIdLst>
  <p:notesMasterIdLst>
    <p:notesMasterId r:id="rId34"/>
  </p:notesMasterIdLst>
  <p:handoutMasterIdLst>
    <p:handoutMasterId r:id="rId35"/>
  </p:handoutMasterIdLst>
  <p:sldIdLst>
    <p:sldId id="256" r:id="rId2"/>
    <p:sldId id="363" r:id="rId3"/>
    <p:sldId id="376" r:id="rId4"/>
    <p:sldId id="359" r:id="rId5"/>
    <p:sldId id="347" r:id="rId6"/>
    <p:sldId id="375" r:id="rId7"/>
    <p:sldId id="378" r:id="rId8"/>
    <p:sldId id="366" r:id="rId9"/>
    <p:sldId id="381" r:id="rId10"/>
    <p:sldId id="383" r:id="rId11"/>
    <p:sldId id="360" r:id="rId12"/>
    <p:sldId id="384" r:id="rId13"/>
    <p:sldId id="367" r:id="rId14"/>
    <p:sldId id="369" r:id="rId15"/>
    <p:sldId id="370" r:id="rId16"/>
    <p:sldId id="373" r:id="rId17"/>
    <p:sldId id="371" r:id="rId18"/>
    <p:sldId id="379" r:id="rId19"/>
    <p:sldId id="372" r:id="rId20"/>
    <p:sldId id="349" r:id="rId21"/>
    <p:sldId id="350" r:id="rId22"/>
    <p:sldId id="353" r:id="rId23"/>
    <p:sldId id="355" r:id="rId24"/>
    <p:sldId id="354" r:id="rId25"/>
    <p:sldId id="356" r:id="rId26"/>
    <p:sldId id="380" r:id="rId27"/>
    <p:sldId id="361" r:id="rId28"/>
    <p:sldId id="382" r:id="rId29"/>
    <p:sldId id="362" r:id="rId30"/>
    <p:sldId id="374" r:id="rId31"/>
    <p:sldId id="385" r:id="rId32"/>
    <p:sldId id="329" r:id="rId33"/>
  </p:sldIdLst>
  <p:sldSz cx="9144000" cy="6858000" type="screen4x3"/>
  <p:notesSz cx="6735763" cy="9866313"/>
  <p:defaultTextStyle>
    <a:defPPr>
      <a:defRPr lang="cs-CZ"/>
    </a:defPPr>
    <a:lvl1pPr algn="l" rtl="0" fontAlgn="base">
      <a:spcBef>
        <a:spcPct val="20000"/>
      </a:spcBef>
      <a:spcAft>
        <a:spcPct val="0"/>
      </a:spcAft>
      <a:defRPr sz="2400" b="1" kern="1200">
        <a:solidFill>
          <a:srgbClr val="FFFF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400" b="1" kern="1200">
        <a:solidFill>
          <a:srgbClr val="FFFF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400" b="1" kern="1200">
        <a:solidFill>
          <a:srgbClr val="FFFF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400" b="1" kern="1200">
        <a:solidFill>
          <a:srgbClr val="FFFF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400" b="1" kern="1200">
        <a:solidFill>
          <a:srgbClr val="FFFF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FFFF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FFFF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FFFF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FFFF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00"/>
    <a:srgbClr val="FF6600"/>
    <a:srgbClr val="CC6600"/>
    <a:srgbClr val="FF0000"/>
    <a:srgbClr val="FF00FF"/>
    <a:srgbClr val="669900"/>
    <a:srgbClr val="FFFFCC"/>
    <a:srgbClr val="33C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2" autoAdjust="0"/>
    <p:restoredTop sz="94406" autoAdjust="0"/>
  </p:normalViewPr>
  <p:slideViewPr>
    <p:cSldViewPr snapToGrid="0">
      <p:cViewPr varScale="1">
        <p:scale>
          <a:sx n="69" d="100"/>
          <a:sy n="69" d="100"/>
        </p:scale>
        <p:origin x="31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29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1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ubrt389\Documents\Se&#353;it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55918635170604"/>
          <c:y val="0.13139902388063823"/>
          <c:w val="0.62584383202099736"/>
          <c:h val="0.82302774185531713"/>
        </c:manualLayout>
      </c:layout>
      <c:pieChart>
        <c:varyColors val="1"/>
        <c:ser>
          <c:idx val="0"/>
          <c:order val="0"/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</c:dPt>
          <c:dLbls>
            <c:dLbl>
              <c:idx val="0"/>
              <c:layout>
                <c:manualLayout>
                  <c:x val="-0.20281148679944419"/>
                  <c:y val="-0.21677622647441303"/>
                </c:manualLayout>
              </c:layout>
              <c:tx>
                <c:rich>
                  <a:bodyPr/>
                  <a:lstStyle/>
                  <a:p>
                    <a:pPr>
                      <a:defRPr sz="2500" b="1">
                        <a:solidFill>
                          <a:schemeClr val="bg1"/>
                        </a:solidFill>
                        <a:latin typeface="Calibri" panose="020F0502020204030204" pitchFamily="34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77,1 %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6418094796973909E-3"/>
                  <c:y val="5.8666895313221413E-3"/>
                </c:manualLayout>
              </c:layout>
              <c:tx>
                <c:rich>
                  <a:bodyPr/>
                  <a:lstStyle/>
                  <a:p>
                    <a:pPr>
                      <a:defRPr sz="2500" b="1">
                        <a:solidFill>
                          <a:schemeClr val="bg1"/>
                        </a:solidFill>
                        <a:latin typeface="Calibri" panose="020F0502020204030204" pitchFamily="34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1,2 % 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4309618650609851"/>
                  <c:y val="0.19209502169760539"/>
                </c:manualLayout>
              </c:layout>
              <c:tx>
                <c:rich>
                  <a:bodyPr/>
                  <a:lstStyle/>
                  <a:p>
                    <a:pPr>
                      <a:defRPr sz="2500" b="1">
                        <a:solidFill>
                          <a:schemeClr val="bg1"/>
                        </a:solidFill>
                        <a:latin typeface="Calibri" panose="020F0502020204030204" pitchFamily="34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21,7 %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Calibri" panose="020F050202020403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List1!$B$2:$B$4</c:f>
              <c:strCache>
                <c:ptCount val="3"/>
                <c:pt idx="0">
                  <c:v>dotace hl. m. Prahy</c:v>
                </c:pt>
                <c:pt idx="1">
                  <c:v>dotace stát a ostatní subjekty</c:v>
                </c:pt>
                <c:pt idx="2">
                  <c:v>tržby</c:v>
                </c:pt>
              </c:strCache>
            </c:strRef>
          </c:cat>
          <c:val>
            <c:numRef>
              <c:f>List1!$C$2:$C$4</c:f>
              <c:numCache>
                <c:formatCode>0.0%</c:formatCode>
                <c:ptCount val="3"/>
                <c:pt idx="0">
                  <c:v>0.78400000000000003</c:v>
                </c:pt>
                <c:pt idx="1">
                  <c:v>1.2E-2</c:v>
                </c:pt>
                <c:pt idx="2">
                  <c:v>0.20399999999999999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"/>
          <c:y val="7.3857600830749056E-4"/>
          <c:w val="1"/>
          <c:h val="0.10832928580663422"/>
        </c:manualLayout>
      </c:layout>
      <c:overlay val="0"/>
      <c:spPr>
        <a:effectLst>
          <a:glow rad="228600">
            <a:schemeClr val="accent3">
              <a:satMod val="175000"/>
              <a:alpha val="40000"/>
            </a:schemeClr>
          </a:glow>
        </a:effectLst>
      </c:spPr>
      <c:txPr>
        <a:bodyPr/>
        <a:lstStyle/>
        <a:p>
          <a:pPr>
            <a:defRPr sz="1600" b="1">
              <a:solidFill>
                <a:schemeClr val="bg1"/>
              </a:solidFill>
              <a:latin typeface="Calibri" panose="020F0502020204030204" pitchFamily="34" charset="0"/>
            </a:defRPr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19413" cy="493554"/>
          </a:xfrm>
          <a:prstGeom prst="rect">
            <a:avLst/>
          </a:prstGeom>
        </p:spPr>
        <p:txBody>
          <a:bodyPr vert="horz" lIns="90898" tIns="45449" rIns="90898" bIns="45449" rtlCol="0"/>
          <a:lstStyle>
            <a:lvl1pPr algn="l">
              <a:defRPr sz="11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4763" y="2"/>
            <a:ext cx="2919412" cy="493554"/>
          </a:xfrm>
          <a:prstGeom prst="rect">
            <a:avLst/>
          </a:prstGeom>
        </p:spPr>
        <p:txBody>
          <a:bodyPr vert="horz" lIns="90898" tIns="45449" rIns="90898" bIns="45449" rtlCol="0"/>
          <a:lstStyle>
            <a:lvl1pPr algn="r">
              <a:defRPr sz="1100"/>
            </a:lvl1pPr>
          </a:lstStyle>
          <a:p>
            <a:pPr>
              <a:defRPr/>
            </a:pPr>
            <a:fld id="{2338F7D0-7043-4BA0-AD36-AB45BEB26620}" type="datetimeFigureOut">
              <a:rPr lang="cs-CZ"/>
              <a:pPr>
                <a:defRPr/>
              </a:pPr>
              <a:t>4.6.2018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371172"/>
            <a:ext cx="2919413" cy="493553"/>
          </a:xfrm>
          <a:prstGeom prst="rect">
            <a:avLst/>
          </a:prstGeom>
        </p:spPr>
        <p:txBody>
          <a:bodyPr vert="horz" lIns="90898" tIns="45449" rIns="90898" bIns="45449" rtlCol="0" anchor="b"/>
          <a:lstStyle>
            <a:lvl1pPr algn="l">
              <a:defRPr sz="11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4763" y="9371172"/>
            <a:ext cx="2919412" cy="493553"/>
          </a:xfrm>
          <a:prstGeom prst="rect">
            <a:avLst/>
          </a:prstGeom>
        </p:spPr>
        <p:txBody>
          <a:bodyPr vert="horz" lIns="90898" tIns="45449" rIns="90898" bIns="45449" rtlCol="0" anchor="b"/>
          <a:lstStyle>
            <a:lvl1pPr algn="r">
              <a:defRPr sz="1100"/>
            </a:lvl1pPr>
          </a:lstStyle>
          <a:p>
            <a:pPr>
              <a:defRPr/>
            </a:pPr>
            <a:fld id="{DC9CA568-96B8-47FF-B46D-16F3977A6B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6041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19413" cy="493554"/>
          </a:xfrm>
          <a:prstGeom prst="rect">
            <a:avLst/>
          </a:prstGeom>
        </p:spPr>
        <p:txBody>
          <a:bodyPr vert="horz" lIns="87571" tIns="43786" rIns="87571" bIns="43786" rtlCol="0"/>
          <a:lstStyle>
            <a:lvl1pPr algn="l">
              <a:defRPr sz="11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4763" y="2"/>
            <a:ext cx="2919412" cy="493554"/>
          </a:xfrm>
          <a:prstGeom prst="rect">
            <a:avLst/>
          </a:prstGeom>
        </p:spPr>
        <p:txBody>
          <a:bodyPr vert="horz" lIns="87571" tIns="43786" rIns="87571" bIns="43786" rtlCol="0"/>
          <a:lstStyle>
            <a:lvl1pPr algn="r">
              <a:defRPr sz="1100"/>
            </a:lvl1pPr>
          </a:lstStyle>
          <a:p>
            <a:pPr>
              <a:defRPr/>
            </a:pPr>
            <a:fld id="{F05064DE-5683-4010-AC08-A5E789D7B9ED}" type="datetimeFigureOut">
              <a:rPr lang="cs-CZ"/>
              <a:pPr>
                <a:defRPr/>
              </a:pPr>
              <a:t>4.6.2018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41363"/>
            <a:ext cx="4932363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571" tIns="43786" rIns="87571" bIns="43786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101" y="4686381"/>
            <a:ext cx="5389563" cy="4440396"/>
          </a:xfrm>
          <a:prstGeom prst="rect">
            <a:avLst/>
          </a:prstGeom>
        </p:spPr>
        <p:txBody>
          <a:bodyPr vert="horz" lIns="87571" tIns="43786" rIns="87571" bIns="43786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371172"/>
            <a:ext cx="2919413" cy="493553"/>
          </a:xfrm>
          <a:prstGeom prst="rect">
            <a:avLst/>
          </a:prstGeom>
        </p:spPr>
        <p:txBody>
          <a:bodyPr vert="horz" lIns="87571" tIns="43786" rIns="87571" bIns="43786" rtlCol="0" anchor="b"/>
          <a:lstStyle>
            <a:lvl1pPr algn="l">
              <a:defRPr sz="11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4763" y="9371172"/>
            <a:ext cx="2919412" cy="493553"/>
          </a:xfrm>
          <a:prstGeom prst="rect">
            <a:avLst/>
          </a:prstGeom>
        </p:spPr>
        <p:txBody>
          <a:bodyPr vert="horz" lIns="87571" tIns="43786" rIns="87571" bIns="43786" rtlCol="0" anchor="b"/>
          <a:lstStyle>
            <a:lvl1pPr algn="r">
              <a:defRPr sz="1100"/>
            </a:lvl1pPr>
          </a:lstStyle>
          <a:p>
            <a:pPr>
              <a:defRPr/>
            </a:pPr>
            <a:fld id="{51D281D9-D1B2-4B5B-879A-4851350D62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6232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273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555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2430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528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281D9-D1B2-4B5B-879A-4851350D62D2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49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D99F1-4E16-4ECE-9212-0C637385C68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693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A07D9-6D79-46DE-9FF4-BCD39B33B3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54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F87A8-AF28-435A-ABC8-4370CB47FE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556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2EC0C-1838-49D2-997B-C27511C108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03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5A016-2998-487F-A92D-D8AB7E7C6A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95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8E9C8-07B6-45CD-96FA-CA5B7B9FBA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229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624C1-870A-41BA-8F05-67E551AF70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14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35666-B1E0-4812-BE6A-9B1079E9FD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319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F5FCD-A563-4B2C-980A-300EF74F68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810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1E059-0A38-4C64-BDAF-E7812DD916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245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5300E-D561-4901-ADEE-188D062AEC4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07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  <a14:imgEffect>
                      <a14:brightnessContrast bright="-3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B513F60-AC85-4486-9597-E5BF15E35A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cid:image003.png@01D3F2AA.173CA990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4.em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3.png@01D3F2AA.173CA990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cid:image003.png@01D3F2AA.173CA990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cid:image003.png@01D3F2AA.173CA990" TargetMode="Externa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cid:image003.png@01D3F2AA.173CA99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cid:image003.png@01D3F2AA.173CA990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cid:image003.png@01D3F2AA.173CA990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3.png@01D3F2AA.173CA990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cid:image003.png@01D3F2AA.173CA990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image" Target="cid:image003.png@01D3F2AA.173CA990" TargetMode="Externa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8.png"/><Relationship Id="rId7" Type="http://schemas.openxmlformats.org/officeDocument/2006/relationships/image" Target="cid:image003.png@01D3F2AA.173CA99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cid:image003.png@01D3F2AA.173CA990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1.png"/><Relationship Id="rId7" Type="http://schemas.openxmlformats.org/officeDocument/2006/relationships/image" Target="cid:image003.png@01D3F2AA.173CA99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52.png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3.png@01D3F2AA.173CA990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3.png@01D3F2AA.173CA990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3.png@01D3F2AA.173CA990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8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3.png@01D3F2AA.173CA990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3.png@01D3F2AA.173CA990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cid:image003.png@01D3F2AA.173CA99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cid:image003.png@01D3F2AA.173CA990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cid:image003.png@01D3F2AA.173CA99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cid:image003.png@01D3F2AA.173CA990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3.png@01D3F2AA.173CA990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3.png@01D3F2AA.173CA990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cid:image003.png@01D3F2AA.173CA990" TargetMode="Externa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cid:image003.png@01D3F2AA.173CA99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3.png@01D3F2AA.173CA990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cid:image003.png@01D3F2AA.173CA990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3.png@01D3F2AA.173CA990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cid:image003.png@01D3F2AA.173CA990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cid:image003.png@01D3F2AA.173CA99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3.png@01D3F2AA.173CA990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525463" y="2708275"/>
            <a:ext cx="84582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Verdana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801624" y="167752"/>
            <a:ext cx="6052916" cy="112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Ročenka dopravy Praha 2017</a:t>
            </a:r>
            <a:endParaRPr lang="cs-CZ" altLang="cs-CZ" sz="3800" dirty="0">
              <a:solidFill>
                <a:schemeClr val="tx1"/>
              </a:solidFill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35215" y="1201566"/>
            <a:ext cx="1452857" cy="193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4" b="3103"/>
          <a:stretch/>
        </p:blipFill>
        <p:spPr bwMode="auto">
          <a:xfrm>
            <a:off x="4264146" y="3257550"/>
            <a:ext cx="146334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3" b="3033"/>
          <a:stretch/>
        </p:blipFill>
        <p:spPr bwMode="auto">
          <a:xfrm>
            <a:off x="5849991" y="3260035"/>
            <a:ext cx="1453462" cy="197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raha_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3" b="868"/>
          <a:stretch/>
        </p:blipFill>
        <p:spPr bwMode="auto">
          <a:xfrm>
            <a:off x="268167" y="1194600"/>
            <a:ext cx="3845167" cy="549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 descr="cid:image003.png@01D3F2AA.173CA990"/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9991" y="1201566"/>
            <a:ext cx="1453462" cy="193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8" b="3033"/>
          <a:stretch/>
        </p:blipFill>
        <p:spPr bwMode="auto">
          <a:xfrm>
            <a:off x="7435215" y="3267986"/>
            <a:ext cx="1452857" cy="196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7" b="2017"/>
          <a:stretch/>
        </p:blipFill>
        <p:spPr>
          <a:xfrm>
            <a:off x="4270460" y="1192319"/>
            <a:ext cx="1457026" cy="1942701"/>
          </a:xfrm>
          <a:prstGeom prst="rect">
            <a:avLst/>
          </a:prstGeom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264147" y="5452335"/>
            <a:ext cx="4623926" cy="112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cs-CZ" altLang="cs-CZ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vydávána od roku 1988</a:t>
            </a:r>
            <a:br>
              <a:rPr lang="cs-CZ" altLang="cs-CZ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endParaRPr lang="cs-CZ" altLang="cs-CZ" sz="2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cs-CZ" altLang="cs-CZ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všechna vydání jsou k dispozici na webu TSK, a. s. v sekci „Pro odborníky“ </a:t>
            </a:r>
            <a:endParaRPr lang="cs-CZ" altLang="cs-CZ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Obdélník 2"/>
          <p:cNvSpPr>
            <a:spLocks noChangeArrowheads="1"/>
          </p:cNvSpPr>
          <p:nvPr/>
        </p:nvSpPr>
        <p:spPr bwMode="auto">
          <a:xfrm>
            <a:off x="0" y="163259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Veřejná doprava v Praze   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97"/>
          <a:stretch/>
        </p:blipFill>
        <p:spPr>
          <a:xfrm>
            <a:off x="362177" y="1188823"/>
            <a:ext cx="8452218" cy="3054237"/>
          </a:xfrm>
          <a:prstGeom prst="rect">
            <a:avLst/>
          </a:prstGeom>
        </p:spPr>
      </p:pic>
      <p:pic>
        <p:nvPicPr>
          <p:cNvPr id="9" name="Picture 7" descr="Praha_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0" name="Obrázek 9" descr="cid:image003.png@01D3F2AA.173CA99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90" y="4514048"/>
            <a:ext cx="2650959" cy="198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245" y="4514048"/>
            <a:ext cx="2695074" cy="2021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282" y="4514048"/>
            <a:ext cx="2696954" cy="2023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57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2"/>
          <p:cNvSpPr>
            <a:spLocks noChangeArrowheads="1"/>
          </p:cNvSpPr>
          <p:nvPr/>
        </p:nvSpPr>
        <p:spPr bwMode="auto">
          <a:xfrm>
            <a:off x="0" y="163259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Vývoj rozsahu PID 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9" name="Picture 7" descr="Praha_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0" name="Obrázek 9" descr="cid:image003.png@01D3F2AA.173CA99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0" b="2379"/>
          <a:stretch/>
        </p:blipFill>
        <p:spPr>
          <a:xfrm>
            <a:off x="347690" y="1152525"/>
            <a:ext cx="8489546" cy="330517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90" y="4609298"/>
            <a:ext cx="2650958" cy="198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245" y="4609298"/>
            <a:ext cx="2695073" cy="2021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282" y="4609578"/>
            <a:ext cx="2696954" cy="2022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91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2"/>
          <p:cNvSpPr>
            <a:spLocks noChangeArrowheads="1"/>
          </p:cNvSpPr>
          <p:nvPr/>
        </p:nvSpPr>
        <p:spPr bwMode="auto">
          <a:xfrm>
            <a:off x="200025" y="96584"/>
            <a:ext cx="9128904" cy="88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cs-CZ" altLang="cs-CZ" sz="3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Linky, spoje a přepravení cestující v PID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cs-CZ" altLang="cs-CZ" sz="3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na území Prahy (za pracovní den)   </a:t>
            </a:r>
            <a:endParaRPr lang="cs-CZ" altLang="cs-CZ" sz="30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9" name="Picture 7" descr="Praha_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0" name="Obrázek 9" descr="cid:image003.png@01D3F2AA.173CA99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ovéPole 4"/>
          <p:cNvSpPr txBox="1">
            <a:spLocks noChangeArrowheads="1"/>
          </p:cNvSpPr>
          <p:nvPr/>
        </p:nvSpPr>
        <p:spPr bwMode="auto">
          <a:xfrm>
            <a:off x="1004256" y="1320800"/>
            <a:ext cx="7670800" cy="51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1200"/>
              </a:spcAft>
            </a:pPr>
            <a:r>
              <a:rPr kumimoji="1" lang="cs-CZ" altLang="cs-CZ" sz="2100" b="1" dirty="0" smtClean="0">
                <a:solidFill>
                  <a:srgbClr val="FFFFFF"/>
                </a:solidFill>
                <a:latin typeface="Calibri" pitchFamily="34" charset="0"/>
              </a:rPr>
              <a:t>		</a:t>
            </a:r>
          </a:p>
          <a:p>
            <a:pPr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FF"/>
                </a:solidFill>
                <a:latin typeface="Calibri" pitchFamily="34" charset="0"/>
              </a:rPr>
              <a:t>METRO 		 </a:t>
            </a:r>
          </a:p>
          <a:p>
            <a:pPr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FF"/>
                </a:solidFill>
                <a:latin typeface="Calibri" pitchFamily="34" charset="0"/>
              </a:rPr>
              <a:t>TRAMVAJE 	</a:t>
            </a:r>
          </a:p>
          <a:p>
            <a:pPr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FF"/>
                </a:solidFill>
                <a:latin typeface="Calibri" pitchFamily="34" charset="0"/>
              </a:rPr>
              <a:t>AUTOBUSY* 	</a:t>
            </a:r>
          </a:p>
          <a:p>
            <a:pPr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FF"/>
                </a:solidFill>
                <a:latin typeface="Calibri" pitchFamily="34" charset="0"/>
              </a:rPr>
              <a:t>VLAKY 		</a:t>
            </a:r>
          </a:p>
          <a:p>
            <a:pPr>
              <a:spcAft>
                <a:spcPts val="1200"/>
              </a:spcAft>
            </a:pPr>
            <a:r>
              <a:rPr kumimoji="1" lang="cs-CZ" altLang="cs-CZ" sz="2400" dirty="0" smtClean="0">
                <a:solidFill>
                  <a:srgbClr val="FFFFFF"/>
                </a:solidFill>
                <a:latin typeface="Calibri" pitchFamily="34" charset="0"/>
              </a:rPr>
              <a:t>PŘÍVOZY	 </a:t>
            </a:r>
          </a:p>
          <a:p>
            <a:pPr>
              <a:spcAft>
                <a:spcPts val="1200"/>
              </a:spcAft>
            </a:pPr>
            <a:r>
              <a:rPr kumimoji="1" lang="cs-CZ" altLang="cs-CZ" sz="2400" dirty="0" smtClean="0">
                <a:solidFill>
                  <a:srgbClr val="FFFFFF"/>
                </a:solidFill>
                <a:latin typeface="Calibri" pitchFamily="34" charset="0"/>
              </a:rPr>
              <a:t>LANOVKA</a:t>
            </a:r>
          </a:p>
          <a:p>
            <a:pPr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0000"/>
                </a:solidFill>
                <a:latin typeface="Calibri" pitchFamily="34" charset="0"/>
              </a:rPr>
              <a:t>celkem </a:t>
            </a:r>
          </a:p>
          <a:p>
            <a:pPr>
              <a:spcAft>
                <a:spcPts val="1200"/>
              </a:spcAft>
            </a:pPr>
            <a:r>
              <a:rPr kumimoji="1" lang="cs-CZ" altLang="cs-CZ" sz="2000" b="1" i="1" dirty="0" smtClean="0">
                <a:solidFill>
                  <a:srgbClr val="FFFFFF"/>
                </a:solidFill>
                <a:latin typeface="Calibri" pitchFamily="34" charset="0"/>
              </a:rPr>
              <a:t>* včetně linek příměstských autobusů na území Prahy </a:t>
            </a:r>
            <a:r>
              <a:rPr kumimoji="1" lang="cs-CZ" altLang="cs-CZ" sz="2400" b="1" dirty="0" smtClean="0">
                <a:solidFill>
                  <a:srgbClr val="FFFFFF"/>
                </a:solidFill>
                <a:latin typeface="Calibri" pitchFamily="34" charset="0"/>
              </a:rPr>
              <a:t>	</a:t>
            </a:r>
            <a:endParaRPr kumimoji="1" lang="cs-CZ" altLang="cs-CZ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TextovéPole 6"/>
          <p:cNvSpPr txBox="1">
            <a:spLocks noChangeArrowheads="1"/>
          </p:cNvSpPr>
          <p:nvPr/>
        </p:nvSpPr>
        <p:spPr bwMode="auto">
          <a:xfrm>
            <a:off x="2512381" y="1274763"/>
            <a:ext cx="1133475" cy="464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chemeClr val="bg1"/>
                </a:solidFill>
                <a:latin typeface="Calibri" pitchFamily="34" charset="0"/>
              </a:rPr>
              <a:t>linek</a:t>
            </a:r>
            <a:endParaRPr kumimoji="1" lang="cs-CZ" altLang="cs-CZ" sz="2400" b="1" dirty="0">
              <a:solidFill>
                <a:schemeClr val="bg1"/>
              </a:solidFill>
              <a:latin typeface="Calibri" pitchFamily="34" charset="0"/>
            </a:endParaRPr>
          </a:p>
          <a:p>
            <a:pPr algn="r"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00"/>
                </a:solidFill>
                <a:latin typeface="Calibri" pitchFamily="34" charset="0"/>
              </a:rPr>
              <a:t>3</a:t>
            </a:r>
            <a:endParaRPr kumimoji="1" lang="cs-CZ" altLang="cs-CZ" sz="2400" b="1" dirty="0">
              <a:solidFill>
                <a:srgbClr val="FFFF00"/>
              </a:solidFill>
              <a:latin typeface="Calibri" pitchFamily="34" charset="0"/>
            </a:endParaRPr>
          </a:p>
          <a:p>
            <a:pPr algn="r"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00"/>
                </a:solidFill>
                <a:latin typeface="Calibri" pitchFamily="34" charset="0"/>
              </a:rPr>
              <a:t>34</a:t>
            </a:r>
          </a:p>
          <a:p>
            <a:pPr algn="r">
              <a:spcAft>
                <a:spcPts val="1200"/>
              </a:spcAft>
            </a:pPr>
            <a:r>
              <a:rPr kumimoji="1" lang="cs-CZ" altLang="cs-CZ" sz="2400" dirty="0" smtClean="0">
                <a:solidFill>
                  <a:srgbClr val="FFFF00"/>
                </a:solidFill>
                <a:latin typeface="Calibri" pitchFamily="34" charset="0"/>
              </a:rPr>
              <a:t>254</a:t>
            </a:r>
            <a:endParaRPr kumimoji="1" lang="cs-CZ" altLang="cs-CZ" sz="2400" b="1" dirty="0">
              <a:solidFill>
                <a:srgbClr val="FFFF00"/>
              </a:solidFill>
              <a:latin typeface="Calibri" pitchFamily="34" charset="0"/>
            </a:endParaRPr>
          </a:p>
          <a:p>
            <a:pPr algn="r"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00"/>
                </a:solidFill>
                <a:latin typeface="Calibri" pitchFamily="34" charset="0"/>
              </a:rPr>
              <a:t>30</a:t>
            </a:r>
          </a:p>
          <a:p>
            <a:pPr algn="r">
              <a:spcAft>
                <a:spcPts val="1200"/>
              </a:spcAft>
            </a:pPr>
            <a:r>
              <a:rPr kumimoji="1" lang="cs-CZ" altLang="cs-CZ" sz="2400" dirty="0" smtClean="0">
                <a:solidFill>
                  <a:srgbClr val="FFFF00"/>
                </a:solidFill>
                <a:latin typeface="Calibri" pitchFamily="34" charset="0"/>
              </a:rPr>
              <a:t>8</a:t>
            </a:r>
          </a:p>
          <a:p>
            <a:pPr algn="r"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00"/>
                </a:solidFill>
                <a:latin typeface="Calibri" pitchFamily="34" charset="0"/>
              </a:rPr>
              <a:t>1</a:t>
            </a:r>
          </a:p>
          <a:p>
            <a:pPr algn="r">
              <a:spcAft>
                <a:spcPts val="1200"/>
              </a:spcAft>
            </a:pPr>
            <a:r>
              <a:rPr kumimoji="1" lang="cs-CZ" altLang="cs-CZ" sz="2400" dirty="0" smtClean="0">
                <a:solidFill>
                  <a:srgbClr val="FF0000"/>
                </a:solidFill>
                <a:latin typeface="Calibri" pitchFamily="34" charset="0"/>
              </a:rPr>
              <a:t>330</a:t>
            </a:r>
            <a:endParaRPr kumimoji="1" lang="cs-CZ" altLang="cs-CZ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6" name="TextovéPole 6"/>
          <p:cNvSpPr txBox="1">
            <a:spLocks noChangeArrowheads="1"/>
          </p:cNvSpPr>
          <p:nvPr/>
        </p:nvSpPr>
        <p:spPr bwMode="auto">
          <a:xfrm>
            <a:off x="4055431" y="1274763"/>
            <a:ext cx="1600200" cy="523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chemeClr val="bg1"/>
                </a:solidFill>
                <a:latin typeface="Calibri" pitchFamily="34" charset="0"/>
              </a:rPr>
              <a:t>spojů/den</a:t>
            </a:r>
          </a:p>
          <a:p>
            <a:pPr algn="r"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00"/>
                </a:solidFill>
                <a:latin typeface="Calibri" pitchFamily="34" charset="0"/>
              </a:rPr>
              <a:t>1 770</a:t>
            </a:r>
            <a:endParaRPr kumimoji="1" lang="cs-CZ" altLang="cs-CZ" sz="2400" b="1" dirty="0">
              <a:solidFill>
                <a:srgbClr val="FFFF00"/>
              </a:solidFill>
              <a:latin typeface="Calibri" pitchFamily="34" charset="0"/>
            </a:endParaRPr>
          </a:p>
          <a:p>
            <a:pPr algn="r"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00"/>
                </a:solidFill>
                <a:latin typeface="Calibri" pitchFamily="34" charset="0"/>
              </a:rPr>
              <a:t>6 620</a:t>
            </a:r>
          </a:p>
          <a:p>
            <a:pPr algn="r">
              <a:spcAft>
                <a:spcPts val="1200"/>
              </a:spcAft>
            </a:pPr>
            <a:r>
              <a:rPr kumimoji="1" lang="cs-CZ" altLang="cs-CZ" sz="2400" dirty="0" smtClean="0">
                <a:solidFill>
                  <a:srgbClr val="FFFF00"/>
                </a:solidFill>
                <a:latin typeface="Calibri" pitchFamily="34" charset="0"/>
              </a:rPr>
              <a:t>24 570</a:t>
            </a:r>
            <a:endParaRPr kumimoji="1" lang="cs-CZ" altLang="cs-CZ" sz="2400" b="1" dirty="0">
              <a:solidFill>
                <a:srgbClr val="FFFF00"/>
              </a:solidFill>
              <a:latin typeface="Calibri" pitchFamily="34" charset="0"/>
            </a:endParaRPr>
          </a:p>
          <a:p>
            <a:pPr algn="r"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00"/>
                </a:solidFill>
                <a:latin typeface="Calibri" pitchFamily="34" charset="0"/>
              </a:rPr>
              <a:t>1 040</a:t>
            </a:r>
          </a:p>
          <a:p>
            <a:pPr algn="r">
              <a:spcAft>
                <a:spcPts val="1200"/>
              </a:spcAft>
            </a:pPr>
            <a:r>
              <a:rPr kumimoji="1" lang="cs-CZ" altLang="cs-CZ" sz="2400" dirty="0" smtClean="0">
                <a:solidFill>
                  <a:srgbClr val="FFFF00"/>
                </a:solidFill>
                <a:latin typeface="Calibri" pitchFamily="34" charset="0"/>
              </a:rPr>
              <a:t>770</a:t>
            </a:r>
          </a:p>
          <a:p>
            <a:pPr algn="r"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00"/>
                </a:solidFill>
                <a:latin typeface="Calibri" pitchFamily="34" charset="0"/>
              </a:rPr>
              <a:t>150</a:t>
            </a:r>
          </a:p>
          <a:p>
            <a:pPr algn="r">
              <a:spcAft>
                <a:spcPts val="1200"/>
              </a:spcAft>
            </a:pPr>
            <a:r>
              <a:rPr kumimoji="1" lang="cs-CZ" altLang="cs-CZ" sz="2400" dirty="0" smtClean="0">
                <a:solidFill>
                  <a:srgbClr val="FF0000"/>
                </a:solidFill>
                <a:latin typeface="Calibri" pitchFamily="34" charset="0"/>
              </a:rPr>
              <a:t>34 920</a:t>
            </a:r>
            <a:endParaRPr kumimoji="1" lang="cs-CZ" altLang="cs-CZ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r">
              <a:spcAft>
                <a:spcPts val="1200"/>
              </a:spcAft>
            </a:pPr>
            <a:endParaRPr kumimoji="1" lang="cs-CZ" altLang="cs-CZ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7" name="TextovéPole 6"/>
          <p:cNvSpPr txBox="1">
            <a:spLocks noChangeArrowheads="1"/>
          </p:cNvSpPr>
          <p:nvPr/>
        </p:nvSpPr>
        <p:spPr bwMode="auto">
          <a:xfrm>
            <a:off x="5760406" y="1274763"/>
            <a:ext cx="2457450" cy="523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chemeClr val="bg1"/>
                </a:solidFill>
                <a:latin typeface="Calibri" pitchFamily="34" charset="0"/>
              </a:rPr>
              <a:t>cestujících/den</a:t>
            </a:r>
          </a:p>
          <a:p>
            <a:pPr algn="r"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00"/>
                </a:solidFill>
                <a:latin typeface="Calibri" pitchFamily="34" charset="0"/>
              </a:rPr>
              <a:t>1 440 000</a:t>
            </a:r>
            <a:endParaRPr kumimoji="1" lang="cs-CZ" altLang="cs-CZ" sz="2400" b="1" dirty="0">
              <a:solidFill>
                <a:srgbClr val="FFFF00"/>
              </a:solidFill>
              <a:latin typeface="Calibri" pitchFamily="34" charset="0"/>
            </a:endParaRPr>
          </a:p>
          <a:p>
            <a:pPr algn="r"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00"/>
                </a:solidFill>
                <a:latin typeface="Calibri" pitchFamily="34" charset="0"/>
              </a:rPr>
              <a:t>1 210 000</a:t>
            </a:r>
          </a:p>
          <a:p>
            <a:pPr algn="r">
              <a:spcAft>
                <a:spcPts val="1200"/>
              </a:spcAft>
            </a:pPr>
            <a:r>
              <a:rPr kumimoji="1" lang="cs-CZ" altLang="cs-CZ" sz="2400" dirty="0" smtClean="0">
                <a:solidFill>
                  <a:srgbClr val="FFFF00"/>
                </a:solidFill>
                <a:latin typeface="Calibri" pitchFamily="34" charset="0"/>
              </a:rPr>
              <a:t>1 185 000</a:t>
            </a:r>
            <a:endParaRPr kumimoji="1" lang="cs-CZ" altLang="cs-CZ" sz="2400" b="1" dirty="0">
              <a:solidFill>
                <a:srgbClr val="FFFF00"/>
              </a:solidFill>
              <a:latin typeface="Calibri" pitchFamily="34" charset="0"/>
            </a:endParaRPr>
          </a:p>
          <a:p>
            <a:pPr algn="r"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00"/>
                </a:solidFill>
                <a:latin typeface="Calibri" pitchFamily="34" charset="0"/>
              </a:rPr>
              <a:t>138 000</a:t>
            </a:r>
          </a:p>
          <a:p>
            <a:pPr algn="r">
              <a:spcAft>
                <a:spcPts val="1200"/>
              </a:spcAft>
            </a:pPr>
            <a:r>
              <a:rPr kumimoji="1" lang="cs-CZ" altLang="cs-CZ" sz="2400" dirty="0" smtClean="0">
                <a:solidFill>
                  <a:srgbClr val="FFFF00"/>
                </a:solidFill>
                <a:latin typeface="Calibri" pitchFamily="34" charset="0"/>
              </a:rPr>
              <a:t>3 000</a:t>
            </a:r>
          </a:p>
          <a:p>
            <a:pPr algn="r">
              <a:spcAft>
                <a:spcPts val="1200"/>
              </a:spcAft>
            </a:pPr>
            <a:r>
              <a:rPr kumimoji="1" lang="cs-CZ" altLang="cs-CZ" sz="2400" b="1" dirty="0" smtClean="0">
                <a:solidFill>
                  <a:srgbClr val="FFFF00"/>
                </a:solidFill>
                <a:latin typeface="Calibri" pitchFamily="34" charset="0"/>
              </a:rPr>
              <a:t>5 600</a:t>
            </a:r>
          </a:p>
          <a:p>
            <a:pPr algn="r">
              <a:spcAft>
                <a:spcPts val="1200"/>
              </a:spcAft>
            </a:pPr>
            <a:r>
              <a:rPr kumimoji="1" lang="cs-CZ" altLang="cs-CZ" sz="2400" dirty="0" smtClean="0">
                <a:solidFill>
                  <a:srgbClr val="FF0000"/>
                </a:solidFill>
                <a:latin typeface="Calibri" pitchFamily="34" charset="0"/>
              </a:rPr>
              <a:t>cca 4 000 000</a:t>
            </a:r>
            <a:endParaRPr kumimoji="1" lang="cs-CZ" altLang="cs-CZ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r">
              <a:spcAft>
                <a:spcPts val="1200"/>
              </a:spcAft>
            </a:pPr>
            <a:endParaRPr kumimoji="1" lang="cs-CZ" altLang="cs-CZ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82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 bwMode="auto">
          <a:xfrm>
            <a:off x="333156" y="1138085"/>
            <a:ext cx="8477469" cy="556751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miter lim="800000"/>
            <a:headEnd type="oval" w="lg" len="lg"/>
            <a:tailEnd type="oval" w="lg" len="lg"/>
          </a:ln>
          <a:effectLst/>
          <a:extLst/>
        </p:spPr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4586" y="1231407"/>
            <a:ext cx="6879567" cy="259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4585" y="4010336"/>
            <a:ext cx="6888207" cy="268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2"/>
          <p:cNvSpPr>
            <a:spLocks noChangeArrowheads="1"/>
          </p:cNvSpPr>
          <p:nvPr/>
        </p:nvSpPr>
        <p:spPr bwMode="auto">
          <a:xfrm>
            <a:off x="0" y="163259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Novinky v PID v roce 2017   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0" name="Picture 7" descr="Praha_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1" name="Obrázek 10" descr="cid:image003.png@01D3F2AA.173CA99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3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2"/>
          <p:cNvSpPr>
            <a:spLocks noChangeArrowheads="1"/>
          </p:cNvSpPr>
          <p:nvPr/>
        </p:nvSpPr>
        <p:spPr bwMode="auto">
          <a:xfrm>
            <a:off x="127593" y="164686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Cyklistická doprava v </a:t>
            </a:r>
            <a:r>
              <a:rPr lang="cs-CZ" altLang="cs-CZ" sz="38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Praze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790" y="1063256"/>
            <a:ext cx="7963787" cy="20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0774" y="3218941"/>
            <a:ext cx="5467350" cy="204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219" y="5380074"/>
            <a:ext cx="7804297" cy="13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raha_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0" name="Obrázek 9" descr="cid:image003.png@01D3F2AA.173CA990"/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64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625" y="1195205"/>
            <a:ext cx="8677274" cy="234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24" y="3694150"/>
            <a:ext cx="4194176" cy="294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0261" y="3694146"/>
            <a:ext cx="4338638" cy="294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raha_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0" name="Obrázek 9" descr="cid:image003.png@01D3F2AA.173CA990"/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bdélník 2"/>
          <p:cNvSpPr>
            <a:spLocks noChangeArrowheads="1"/>
          </p:cNvSpPr>
          <p:nvPr/>
        </p:nvSpPr>
        <p:spPr bwMode="auto">
          <a:xfrm>
            <a:off x="127593" y="164686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Cyklistická doprava v </a:t>
            </a:r>
            <a:r>
              <a:rPr lang="cs-CZ" altLang="cs-CZ" sz="38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Praze </a:t>
            </a:r>
          </a:p>
        </p:txBody>
      </p:sp>
    </p:spTree>
    <p:extLst>
      <p:ext uri="{BB962C8B-B14F-4D97-AF65-F5344CB8AC3E}">
        <p14:creationId xmlns:p14="http://schemas.microsoft.com/office/powerpoint/2010/main" val="20136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1089" r="518" b="-306"/>
          <a:stretch/>
        </p:blipFill>
        <p:spPr bwMode="auto">
          <a:xfrm>
            <a:off x="476653" y="1552353"/>
            <a:ext cx="8316472" cy="380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raha_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0" name="Obrázek 9" descr="cid:image003.png@01D3F2AA.173CA99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bdélník 2"/>
          <p:cNvSpPr>
            <a:spLocks noChangeArrowheads="1"/>
          </p:cNvSpPr>
          <p:nvPr/>
        </p:nvSpPr>
        <p:spPr bwMode="auto">
          <a:xfrm>
            <a:off x="127593" y="164686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Cyklistická doprava v </a:t>
            </a:r>
            <a:r>
              <a:rPr lang="cs-CZ" altLang="cs-CZ" sz="38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Praze </a:t>
            </a:r>
          </a:p>
        </p:txBody>
      </p:sp>
    </p:spTree>
    <p:extLst>
      <p:ext uri="{BB962C8B-B14F-4D97-AF65-F5344CB8AC3E}">
        <p14:creationId xmlns:p14="http://schemas.microsoft.com/office/powerpoint/2010/main" val="17501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834" y="1338379"/>
            <a:ext cx="1714500" cy="895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302" y="2611846"/>
            <a:ext cx="1796968" cy="3515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6175" y="1137684"/>
            <a:ext cx="6578969" cy="24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3590" y="3527107"/>
            <a:ext cx="6581554" cy="320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Praha_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1" name="Obrázek 10" descr="cid:image003.png@01D3F2AA.173CA990"/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bdélník 2"/>
          <p:cNvSpPr>
            <a:spLocks noChangeArrowheads="1"/>
          </p:cNvSpPr>
          <p:nvPr/>
        </p:nvSpPr>
        <p:spPr bwMode="auto">
          <a:xfrm>
            <a:off x="127593" y="164686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Cyklistická doprava v </a:t>
            </a:r>
            <a:r>
              <a:rPr lang="cs-CZ" altLang="cs-CZ" sz="38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Praze </a:t>
            </a:r>
          </a:p>
        </p:txBody>
      </p:sp>
    </p:spTree>
    <p:extLst>
      <p:ext uri="{BB962C8B-B14F-4D97-AF65-F5344CB8AC3E}">
        <p14:creationId xmlns:p14="http://schemas.microsoft.com/office/powerpoint/2010/main" val="359507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Praha_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0" name="Obrázek 9" descr="cid:image003.png@01D3F2AA.173CA99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bdélník 2"/>
          <p:cNvSpPr>
            <a:spLocks noChangeArrowheads="1"/>
          </p:cNvSpPr>
          <p:nvPr/>
        </p:nvSpPr>
        <p:spPr bwMode="auto">
          <a:xfrm>
            <a:off x="127593" y="164686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Pěší doprava v </a:t>
            </a:r>
            <a:r>
              <a:rPr lang="cs-CZ" altLang="cs-CZ" sz="38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Praze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79" y="1378627"/>
            <a:ext cx="8633147" cy="24618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848" y="4107765"/>
            <a:ext cx="3166477" cy="2375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8" y="4107855"/>
            <a:ext cx="3166477" cy="2374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2"/>
          <p:cNvSpPr>
            <a:spLocks noChangeArrowheads="1"/>
          </p:cNvSpPr>
          <p:nvPr/>
        </p:nvSpPr>
        <p:spPr bwMode="auto">
          <a:xfrm>
            <a:off x="-42204" y="207218"/>
            <a:ext cx="91289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None/>
            </a:pPr>
            <a:r>
              <a:rPr lang="cs-CZ" altLang="cs-CZ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Řízení dopravy a dopravní telematika</a:t>
            </a:r>
            <a:endParaRPr lang="cs-CZ" altLang="cs-CZ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41664"/>
            <a:ext cx="8612408" cy="195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352" y="3390313"/>
            <a:ext cx="6280935" cy="3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Praha_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1" name="Obrázek 10" descr="cid:image003.png@01D3F2AA.173CA99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998" y="3948813"/>
            <a:ext cx="2801890" cy="2101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9507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01212" y="164958"/>
            <a:ext cx="602831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Automobilová doprava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462" y="4991100"/>
            <a:ext cx="2575313" cy="1638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371" y="4981575"/>
            <a:ext cx="2469152" cy="1638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417" y="1165853"/>
            <a:ext cx="8343900" cy="359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raha_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0" name="Obrázek 9" descr="cid:image003.png@01D3F2AA.173CA990"/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6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Obdélník 2"/>
          <p:cNvSpPr>
            <a:spLocks noChangeArrowheads="1"/>
          </p:cNvSpPr>
          <p:nvPr/>
        </p:nvSpPr>
        <p:spPr bwMode="auto">
          <a:xfrm>
            <a:off x="98474" y="108742"/>
            <a:ext cx="9128904" cy="87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cs-CZ" sz="3000" dirty="0" smtClean="0">
                <a:solidFill>
                  <a:schemeClr val="bg1"/>
                </a:solidFill>
                <a:latin typeface="Calibri" pitchFamily="34" charset="0"/>
              </a:rPr>
              <a:t>Světelná </a:t>
            </a:r>
            <a:r>
              <a:rPr lang="cs-CZ" sz="3000" dirty="0">
                <a:solidFill>
                  <a:schemeClr val="bg1"/>
                </a:solidFill>
                <a:latin typeface="Calibri" pitchFamily="34" charset="0"/>
              </a:rPr>
              <a:t>signalizační </a:t>
            </a:r>
            <a:r>
              <a:rPr lang="cs-CZ" sz="3000" dirty="0" smtClean="0">
                <a:solidFill>
                  <a:schemeClr val="bg1"/>
                </a:solidFill>
                <a:latin typeface="Calibri" pitchFamily="34" charset="0"/>
              </a:rPr>
              <a:t>zařízení</a:t>
            </a:r>
          </a:p>
          <a:p>
            <a:pPr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cs-CZ" sz="3000" dirty="0" smtClean="0">
                <a:solidFill>
                  <a:schemeClr val="bg1"/>
                </a:solidFill>
                <a:latin typeface="Calibri" pitchFamily="34" charset="0"/>
              </a:rPr>
              <a:t>s preferencí MHD</a:t>
            </a:r>
            <a:endParaRPr lang="cs-CZ" sz="3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421" y="1183056"/>
            <a:ext cx="6738426" cy="30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33"/>
          <a:stretch/>
        </p:blipFill>
        <p:spPr bwMode="auto">
          <a:xfrm>
            <a:off x="295421" y="4314826"/>
            <a:ext cx="6738426" cy="23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raha_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0" name="Obrázek 9" descr="cid:image003.png@01D3F2AA.173CA99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4810" y="1211192"/>
            <a:ext cx="1634078" cy="2111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4810" y="3573196"/>
            <a:ext cx="1634078" cy="3080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6414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2" t="514" r="1335" b="641"/>
          <a:stretch/>
        </p:blipFill>
        <p:spPr bwMode="auto">
          <a:xfrm rot="5400000">
            <a:off x="1802216" y="-249862"/>
            <a:ext cx="5550197" cy="830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raha_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8" name="Obrázek 7" descr="cid:image003.png@01D3F2AA.173CA99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2"/>
          <p:cNvSpPr>
            <a:spLocks noChangeArrowheads="1"/>
          </p:cNvSpPr>
          <p:nvPr/>
        </p:nvSpPr>
        <p:spPr bwMode="auto">
          <a:xfrm>
            <a:off x="98474" y="108742"/>
            <a:ext cx="9128904" cy="87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cs-CZ" sz="3000" dirty="0" smtClean="0">
                <a:solidFill>
                  <a:schemeClr val="bg1"/>
                </a:solidFill>
                <a:latin typeface="Calibri" pitchFamily="34" charset="0"/>
              </a:rPr>
              <a:t>Světelná </a:t>
            </a:r>
            <a:r>
              <a:rPr lang="cs-CZ" sz="3000" dirty="0">
                <a:solidFill>
                  <a:schemeClr val="bg1"/>
                </a:solidFill>
                <a:latin typeface="Calibri" pitchFamily="34" charset="0"/>
              </a:rPr>
              <a:t>signalizační </a:t>
            </a:r>
            <a:r>
              <a:rPr lang="cs-CZ" sz="3000" dirty="0" smtClean="0">
                <a:solidFill>
                  <a:schemeClr val="bg1"/>
                </a:solidFill>
                <a:latin typeface="Calibri" pitchFamily="34" charset="0"/>
              </a:rPr>
              <a:t>zařízení</a:t>
            </a:r>
          </a:p>
          <a:p>
            <a:pPr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cs-CZ" sz="3000" dirty="0" smtClean="0">
                <a:solidFill>
                  <a:schemeClr val="bg1"/>
                </a:solidFill>
                <a:latin typeface="Calibri" pitchFamily="34" charset="0"/>
              </a:rPr>
              <a:t>s preferencí tramvají (mapa sítě)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896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Obdélník 2"/>
          <p:cNvSpPr>
            <a:spLocks noChangeArrowheads="1"/>
          </p:cNvSpPr>
          <p:nvPr/>
        </p:nvSpPr>
        <p:spPr bwMode="auto">
          <a:xfrm>
            <a:off x="140677" y="150946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Dopravní nehodovost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63" y="1105559"/>
            <a:ext cx="822007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raha_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8" name="Obrázek 7" descr="cid:image003.png@01D3F2AA.173CA99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77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" y="1104901"/>
            <a:ext cx="8296276" cy="564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2"/>
          <p:cNvSpPr>
            <a:spLocks noChangeArrowheads="1"/>
          </p:cNvSpPr>
          <p:nvPr/>
        </p:nvSpPr>
        <p:spPr bwMode="auto">
          <a:xfrm>
            <a:off x="140677" y="150946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Dopravní nehodovost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Praha_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9" name="Obrázek 8" descr="cid:image003.png@01D3F2AA.173CA99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9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6"/>
          <a:stretch/>
        </p:blipFill>
        <p:spPr bwMode="auto">
          <a:xfrm>
            <a:off x="819955" y="1125414"/>
            <a:ext cx="7364643" cy="325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2"/>
          <p:cNvSpPr>
            <a:spLocks noChangeArrowheads="1"/>
          </p:cNvSpPr>
          <p:nvPr/>
        </p:nvSpPr>
        <p:spPr bwMode="auto">
          <a:xfrm>
            <a:off x="140677" y="150946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Dopravní nehodovost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0" name="Picture 7" descr="Praha_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1" name="Obrázek 10" descr="cid:image003.png@01D3F2AA.173CA99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422" y="4616570"/>
            <a:ext cx="2506974" cy="1880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170" y="4616550"/>
            <a:ext cx="2506571" cy="1880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144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auto">
          <a:xfrm>
            <a:off x="104776" y="1138086"/>
            <a:ext cx="8943974" cy="540339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miter lim="800000"/>
            <a:headEnd type="oval" w="lg" len="lg"/>
            <a:tailEnd type="oval" w="lg" len="lg"/>
          </a:ln>
          <a:effectLst/>
          <a:extLst/>
        </p:spPr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291" name="Obdélník 2"/>
          <p:cNvSpPr>
            <a:spLocks noChangeArrowheads="1"/>
          </p:cNvSpPr>
          <p:nvPr/>
        </p:nvSpPr>
        <p:spPr bwMode="auto">
          <a:xfrm>
            <a:off x="112544" y="179082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Dopravní výchova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1400176"/>
            <a:ext cx="8943975" cy="490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raha_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8" name="Obrázek 7" descr="cid:image003.png@01D3F2AA.173CA99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93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Obdélník 2"/>
          <p:cNvSpPr>
            <a:spLocks noChangeArrowheads="1"/>
          </p:cNvSpPr>
          <p:nvPr/>
        </p:nvSpPr>
        <p:spPr bwMode="auto">
          <a:xfrm>
            <a:off x="0" y="179082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Doprava v klidu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783" y="1133475"/>
            <a:ext cx="84010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78" y="4587385"/>
            <a:ext cx="26955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raha_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9" name="Obrázek 8" descr="cid:image003.png@01D3F2AA.173CA99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0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 bwMode="auto">
          <a:xfrm>
            <a:off x="104776" y="1014318"/>
            <a:ext cx="8943974" cy="575795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miter lim="800000"/>
            <a:headEnd type="oval" w="lg" len="lg"/>
            <a:tailEnd type="oval" w="lg" len="lg"/>
          </a:ln>
          <a:effectLst/>
          <a:extLst/>
        </p:spPr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291" name="Obdélník 2"/>
          <p:cNvSpPr>
            <a:spLocks noChangeArrowheads="1"/>
          </p:cNvSpPr>
          <p:nvPr/>
        </p:nvSpPr>
        <p:spPr bwMode="auto">
          <a:xfrm>
            <a:off x="0" y="165014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Dopravní stavby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223" y="1014318"/>
            <a:ext cx="3735777" cy="284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014318"/>
            <a:ext cx="3843338" cy="284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223" y="3857625"/>
            <a:ext cx="3735777" cy="291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857625"/>
            <a:ext cx="3843338" cy="291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Praha_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1" name="Obrázek 10" descr="cid:image003.png@01D3F2AA.173CA990"/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9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auto">
          <a:xfrm>
            <a:off x="104776" y="1014318"/>
            <a:ext cx="8943974" cy="584368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miter lim="800000"/>
            <a:headEnd type="oval" w="lg" len="lg"/>
            <a:tailEnd type="oval" w="lg" len="lg"/>
          </a:ln>
          <a:effectLst/>
          <a:extLst/>
        </p:spPr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297" y="1002608"/>
            <a:ext cx="3750655" cy="290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"/>
          <a:stretch/>
        </p:blipFill>
        <p:spPr bwMode="auto">
          <a:xfrm>
            <a:off x="4510925" y="1014317"/>
            <a:ext cx="3859347" cy="287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298" y="3913686"/>
            <a:ext cx="3679118" cy="294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323" y="3892050"/>
            <a:ext cx="3930883" cy="296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raha_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2" name="Obrázek 11" descr="cid:image003.png@01D3F2AA.173CA990"/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bdélník 2"/>
          <p:cNvSpPr>
            <a:spLocks noChangeArrowheads="1"/>
          </p:cNvSpPr>
          <p:nvPr/>
        </p:nvSpPr>
        <p:spPr bwMode="auto">
          <a:xfrm>
            <a:off x="0" y="165014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Dopravní stavby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Obdélník 2"/>
          <p:cNvSpPr>
            <a:spLocks noChangeArrowheads="1"/>
          </p:cNvSpPr>
          <p:nvPr/>
        </p:nvSpPr>
        <p:spPr bwMode="auto">
          <a:xfrm>
            <a:off x="84408" y="165014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Rekonstrukce a údržba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486" y="1132868"/>
            <a:ext cx="4891088" cy="114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486" y="2280720"/>
            <a:ext cx="4891088" cy="436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raha_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8" name="Obrázek 7" descr="cid:image003.png@01D3F2AA.173CA99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56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Obdélník 2"/>
          <p:cNvSpPr>
            <a:spLocks noChangeArrowheads="1"/>
          </p:cNvSpPr>
          <p:nvPr/>
        </p:nvSpPr>
        <p:spPr bwMode="auto">
          <a:xfrm>
            <a:off x="971550" y="73868"/>
            <a:ext cx="7362825" cy="88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cs-CZ" altLang="cs-CZ" sz="3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Intenzity automobilové dopravy </a:t>
            </a:r>
            <a:br>
              <a:rPr lang="cs-CZ" altLang="cs-CZ" sz="3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cs-CZ" altLang="cs-CZ" sz="3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na sledované síti v roce 2017</a:t>
            </a:r>
            <a:endParaRPr lang="cs-CZ" altLang="cs-CZ" sz="30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99" y="1066802"/>
            <a:ext cx="8990571" cy="569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raha_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8" name="Obrázek 7" descr="cid:image003.png@01D3F2AA.173CA99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16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Obdélník 2"/>
          <p:cNvSpPr>
            <a:spLocks noChangeArrowheads="1"/>
          </p:cNvSpPr>
          <p:nvPr/>
        </p:nvSpPr>
        <p:spPr bwMode="auto">
          <a:xfrm>
            <a:off x="85064" y="185952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Financování dopravy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4550" y="1103637"/>
            <a:ext cx="5110163" cy="55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raha_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9" name="Obrázek 8" descr="cid:image003.png@01D3F2AA.173CA99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6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Obdélník 2"/>
          <p:cNvSpPr>
            <a:spLocks noChangeArrowheads="1"/>
          </p:cNvSpPr>
          <p:nvPr/>
        </p:nvSpPr>
        <p:spPr bwMode="auto">
          <a:xfrm>
            <a:off x="191394" y="185952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Financování hromadné dopravy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Praha_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9" name="Obrázek 8" descr="cid:image003.png@01D3F2AA.173CA99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Graf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4184653"/>
              </p:ext>
            </p:extLst>
          </p:nvPr>
        </p:nvGraphicFramePr>
        <p:xfrm>
          <a:off x="1232783" y="1158241"/>
          <a:ext cx="6477000" cy="4198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883912" y="5452727"/>
            <a:ext cx="77843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cs-CZ" sz="2100" b="1" dirty="0" smtClean="0">
                <a:solidFill>
                  <a:schemeClr val="bg1"/>
                </a:solidFill>
                <a:latin typeface="Calibri" pitchFamily="34" charset="0"/>
              </a:rPr>
              <a:t>Celkové roční náklady PID na území Prahy:	19,4 miliard Kč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00065" y="5827503"/>
            <a:ext cx="77843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cs-CZ" sz="2100" b="1" dirty="0" smtClean="0">
                <a:solidFill>
                  <a:schemeClr val="bg1"/>
                </a:solidFill>
                <a:latin typeface="Calibri" pitchFamily="34" charset="0"/>
              </a:rPr>
              <a:t>Tržby </a:t>
            </a:r>
            <a:r>
              <a:rPr kumimoji="1" lang="cs-CZ" sz="2100" b="1" dirty="0">
                <a:solidFill>
                  <a:schemeClr val="bg1"/>
                </a:solidFill>
                <a:latin typeface="Calibri" pitchFamily="34" charset="0"/>
              </a:rPr>
              <a:t>z jízdného v PID na území Prahy: </a:t>
            </a:r>
            <a:r>
              <a:rPr kumimoji="1" lang="cs-CZ" sz="2100" b="1" dirty="0" smtClean="0">
                <a:solidFill>
                  <a:schemeClr val="bg1"/>
                </a:solidFill>
                <a:latin typeface="Calibri" pitchFamily="34" charset="0"/>
              </a:rPr>
              <a:t>		4,2 </a:t>
            </a:r>
            <a:r>
              <a:rPr kumimoji="1" lang="cs-CZ" sz="2100" b="1" dirty="0">
                <a:solidFill>
                  <a:schemeClr val="bg1"/>
                </a:solidFill>
                <a:latin typeface="Calibri" pitchFamily="34" charset="0"/>
              </a:rPr>
              <a:t>miliardy Kč</a:t>
            </a:r>
          </a:p>
        </p:txBody>
      </p:sp>
    </p:spTree>
    <p:extLst>
      <p:ext uri="{BB962C8B-B14F-4D97-AF65-F5344CB8AC3E}">
        <p14:creationId xmlns:p14="http://schemas.microsoft.com/office/powerpoint/2010/main" val="37487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81000" y="2895600"/>
            <a:ext cx="8458200" cy="30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buNone/>
              <a:defRPr/>
            </a:pPr>
            <a:r>
              <a:rPr lang="cs-CZ" sz="4400" dirty="0" smtClean="0">
                <a:solidFill>
                  <a:schemeClr val="bg1"/>
                </a:solidFill>
                <a:latin typeface="Calibri" pitchFamily="34" charset="0"/>
              </a:rPr>
              <a:t>Děkujeme </a:t>
            </a:r>
            <a:r>
              <a:rPr lang="cs-CZ" sz="4400" dirty="0">
                <a:solidFill>
                  <a:schemeClr val="bg1"/>
                </a:solidFill>
                <a:latin typeface="Calibri" pitchFamily="34" charset="0"/>
              </a:rPr>
              <a:t>za </a:t>
            </a:r>
            <a:r>
              <a:rPr lang="cs-CZ" sz="4400" dirty="0" smtClean="0">
                <a:solidFill>
                  <a:schemeClr val="bg1"/>
                </a:solidFill>
                <a:latin typeface="Calibri" pitchFamily="34" charset="0"/>
              </a:rPr>
              <a:t>pozornost</a:t>
            </a:r>
            <a:endParaRPr lang="cs-CZ" sz="4400" dirty="0">
              <a:solidFill>
                <a:schemeClr val="bg1"/>
              </a:solidFill>
              <a:latin typeface="Calibri" pitchFamily="34" charset="0"/>
            </a:endParaRPr>
          </a:p>
          <a:p>
            <a:pPr marL="0" indent="0" algn="ctr">
              <a:buNone/>
              <a:defRPr/>
            </a:pPr>
            <a:endParaRPr lang="cs-CZ" sz="200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0" indent="0" algn="ctr">
              <a:buNone/>
              <a:defRPr/>
            </a:pPr>
            <a:endParaRPr lang="cs-CZ" sz="2000" dirty="0">
              <a:solidFill>
                <a:schemeClr val="bg1"/>
              </a:solidFill>
              <a:latin typeface="Calibri" pitchFamily="34" charset="0"/>
            </a:endParaRPr>
          </a:p>
          <a:p>
            <a:pPr marL="0" indent="0" algn="ctr">
              <a:buNone/>
              <a:defRPr/>
            </a:pPr>
            <a:endParaRPr lang="cs-CZ" sz="200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0" indent="0" algn="ctr">
              <a:buNone/>
              <a:defRPr/>
            </a:pPr>
            <a:endParaRPr lang="cs-CZ" sz="2000" dirty="0">
              <a:solidFill>
                <a:schemeClr val="bg1"/>
              </a:solidFill>
              <a:latin typeface="Calibri" pitchFamily="34" charset="0"/>
            </a:endParaRPr>
          </a:p>
          <a:p>
            <a:pPr marL="0" indent="0" algn="ctr">
              <a:buNone/>
              <a:defRPr/>
            </a:pPr>
            <a:endParaRPr lang="cs-CZ" sz="200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0" indent="0" algn="ctr">
              <a:buNone/>
              <a:defRPr/>
            </a:pPr>
            <a:r>
              <a:rPr lang="cs-CZ" sz="2000" dirty="0" smtClean="0">
                <a:solidFill>
                  <a:schemeClr val="bg1"/>
                </a:solidFill>
                <a:latin typeface="Calibri" pitchFamily="34" charset="0"/>
              </a:rPr>
              <a:t>www.tsk-praha.cz</a:t>
            </a:r>
            <a:endParaRPr lang="cs-CZ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Obrázek 6" descr="cid:image003.png@01D3F2AA.173CA99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7646" y="4429046"/>
            <a:ext cx="1068705" cy="76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 descr="Praha_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9" name="Obrázek 8" descr="cid:image003.png@01D3F2AA.173CA99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037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Obdélník 2"/>
          <p:cNvSpPr>
            <a:spLocks noChangeArrowheads="1"/>
          </p:cNvSpPr>
          <p:nvPr/>
        </p:nvSpPr>
        <p:spPr bwMode="auto">
          <a:xfrm>
            <a:off x="1047750" y="83393"/>
            <a:ext cx="7362825" cy="88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cs-CZ" altLang="cs-CZ" sz="3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Vývoj intenzit automobilové dopravy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cs-CZ" altLang="cs-CZ" sz="3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 letech 2000 až 2017</a:t>
            </a:r>
            <a:endParaRPr lang="cs-CZ" altLang="cs-CZ" sz="30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325" y="1095374"/>
            <a:ext cx="8515350" cy="56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raha_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8" name="Obrázek 7" descr="cid:image003.png@01D3F2AA.173CA99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45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Obdélník 2"/>
          <p:cNvSpPr>
            <a:spLocks noChangeArrowheads="1"/>
          </p:cNvSpPr>
          <p:nvPr/>
        </p:nvSpPr>
        <p:spPr bwMode="auto">
          <a:xfrm>
            <a:off x="66675" y="159593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Vývoj intenzit – kordony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R:\7600\0_____Databáze sčítání - od 7600\Centrální a vnější kordon\Centrální kordon-map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955" y="1135631"/>
            <a:ext cx="3393156" cy="24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:\ODDELENI\OD7500\Úkoly\TSK\2016\2016-05_prezentace k RD\Podklady\Vnější kordon-map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021" y="1135631"/>
            <a:ext cx="3421704" cy="242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" r="349"/>
          <a:stretch/>
        </p:blipFill>
        <p:spPr bwMode="auto">
          <a:xfrm>
            <a:off x="447674" y="3679710"/>
            <a:ext cx="8134351" cy="303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raha_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0" name="Obrázek 9" descr="cid:image003.png@01D3F2AA.173CA990"/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5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Obdélník 2"/>
          <p:cNvSpPr>
            <a:spLocks noChangeArrowheads="1"/>
          </p:cNvSpPr>
          <p:nvPr/>
        </p:nvSpPr>
        <p:spPr bwMode="auto">
          <a:xfrm>
            <a:off x="990600" y="73868"/>
            <a:ext cx="7362825" cy="88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cs-CZ" altLang="cs-CZ" sz="3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Vývoj výkonů automobilové dopravy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cs-CZ" altLang="cs-CZ" sz="3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na komunikační síti hl. m. Prahy </a:t>
            </a:r>
            <a:endParaRPr lang="cs-CZ" altLang="cs-CZ" sz="30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050" name="Graf 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43" t="-3171" r="-1122" b="-4375"/>
          <a:stretch>
            <a:fillRect/>
          </a:stretch>
        </p:blipFill>
        <p:spPr bwMode="auto">
          <a:xfrm>
            <a:off x="342900" y="1562100"/>
            <a:ext cx="8496300" cy="4295775"/>
          </a:xfrm>
          <a:prstGeom prst="rect">
            <a:avLst/>
          </a:prstGeom>
          <a:solidFill>
            <a:srgbClr val="EEEC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raha_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8" name="Obrázek 7" descr="cid:image003.png@01D3F2AA.173CA99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38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Obdélník 2"/>
          <p:cNvSpPr>
            <a:spLocks noChangeArrowheads="1"/>
          </p:cNvSpPr>
          <p:nvPr/>
        </p:nvSpPr>
        <p:spPr bwMode="auto">
          <a:xfrm>
            <a:off x="95250" y="169118"/>
            <a:ext cx="912890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FontTx/>
              <a:buNone/>
            </a:pPr>
            <a:r>
              <a:rPr lang="cs-CZ" altLang="cs-CZ" sz="3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Nejzatíženější úseky v Praze </a:t>
            </a:r>
            <a:endParaRPr lang="cs-CZ" altLang="cs-CZ" sz="38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9" name="Picture 7" descr="Praha_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0" name="Obrázek 9" descr="cid:image003.png@01D3F2AA.173CA99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504" y="1162224"/>
            <a:ext cx="7127979" cy="54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 bwMode="auto">
          <a:xfrm>
            <a:off x="266481" y="1099985"/>
            <a:ext cx="8563620" cy="561471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miter lim="800000"/>
            <a:headEnd type="oval" w="lg" len="lg"/>
            <a:tailEnd type="oval" w="lg" len="lg"/>
          </a:ln>
          <a:effectLst/>
          <a:extLst/>
        </p:spPr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2"/>
          <p:cNvSpPr>
            <a:spLocks noChangeArrowheads="1"/>
          </p:cNvSpPr>
          <p:nvPr/>
        </p:nvSpPr>
        <p:spPr bwMode="auto">
          <a:xfrm>
            <a:off x="120320" y="86903"/>
            <a:ext cx="9128904" cy="88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cs-CZ" altLang="cs-CZ" sz="3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Směrový průzkum v centru města</a:t>
            </a:r>
            <a:br>
              <a:rPr lang="cs-CZ" altLang="cs-CZ" sz="3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cs-CZ" altLang="cs-CZ" sz="30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na tzv. Severojižní magistrále </a:t>
            </a:r>
            <a:endParaRPr lang="cs-CZ" altLang="cs-CZ" sz="30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6"/>
          <a:stretch/>
        </p:blipFill>
        <p:spPr bwMode="auto">
          <a:xfrm>
            <a:off x="306535" y="1192822"/>
            <a:ext cx="8430073" cy="328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7927" y="4613676"/>
            <a:ext cx="5455057" cy="197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raha_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0" name="Obrázek 9" descr="cid:image003.png@01D3F2AA.173CA99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927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2"/>
          <p:cNvSpPr>
            <a:spLocks noChangeArrowheads="1"/>
          </p:cNvSpPr>
          <p:nvPr/>
        </p:nvSpPr>
        <p:spPr bwMode="auto">
          <a:xfrm>
            <a:off x="27296" y="193570"/>
            <a:ext cx="91289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75000"/>
              </a:spcAft>
              <a:buNone/>
            </a:pPr>
            <a:r>
              <a:rPr lang="cs-CZ" altLang="cs-CZ" sz="36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Směrový průzkum nákl. dopravy </a:t>
            </a:r>
            <a:endParaRPr lang="cs-CZ" altLang="cs-CZ" sz="36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035" y="1119117"/>
            <a:ext cx="7739431" cy="559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raha_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390" y="111399"/>
            <a:ext cx="761498" cy="7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pic>
        <p:nvPicPr>
          <p:cNvPr id="10" name="Obrázek 9" descr="cid:image003.png@01D3F2AA.173CA99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80" y="123823"/>
            <a:ext cx="106870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0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8_MSDO_Ostrava_v1">
  <a:themeElements>
    <a:clrScheme name="38_MSDO_Ostrava_v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8_MSDO_Ostrava_v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669900"/>
          </a:solidFill>
          <a:prstDash val="solid"/>
          <a:miter lim="800000"/>
          <a:headEnd type="oval" w="lg" len="lg"/>
          <a:tailEnd type="oval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rtlCol="0" anchor="ctr"/>
      <a:lstStyle>
        <a:defPPr algn="ctr">
          <a:defRPr/>
        </a:defPPr>
      </a:lstStyle>
    </a:spDef>
    <a:lnDef>
      <a:spPr bwMode="auto">
        <a:noFill/>
        <a:ln w="38100" cap="flat" cmpd="sng" algn="ctr">
          <a:solidFill>
            <a:schemeClr val="bg1"/>
          </a:solidFill>
          <a:prstDash val="solid"/>
          <a:miter lim="800000"/>
          <a:headEnd type="oval" w="lg" len="lg"/>
          <a:tailEnd type="oval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38_MSDO_Ostrava_v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MSDO_Ostrava_v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MSDO_Ostrava_v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MSDO_Ostrava_v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MSDO_Ostrava_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MSDO_Ostrava_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MSDO_Ostrava_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H:\38_MSDO_Ostrava_v1.pot</Template>
  <TotalTime>11503</TotalTime>
  <Words>247</Words>
  <Application>Microsoft Office PowerPoint</Application>
  <PresentationFormat>Předvádění na obrazovce (4:3)</PresentationFormat>
  <Paragraphs>115</Paragraphs>
  <Slides>32</Slides>
  <Notes>32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Verdana</vt:lpstr>
      <vt:lpstr>38_MSDO_Ostrava_v1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ÚDI Praha, TSK-ÚDI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Ročenka 2017</dc:title>
  <dc:creator>Ing. Vladimír Kadlec</dc:creator>
  <cp:lastModifiedBy>Benda Tomáš (MHMP, OKM)</cp:lastModifiedBy>
  <cp:revision>508</cp:revision>
  <cp:lastPrinted>2016-05-12T10:24:19Z</cp:lastPrinted>
  <dcterms:created xsi:type="dcterms:W3CDTF">2009-09-03T06:13:34Z</dcterms:created>
  <dcterms:modified xsi:type="dcterms:W3CDTF">2018-06-04T12:19:43Z</dcterms:modified>
</cp:coreProperties>
</file>