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6.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7.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8.xml" ContentType="application/vnd.openxmlformats-officedocument.presentationml.notesSl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9.xml" ContentType="application/vnd.openxmlformats-officedocument.presentationml.notesSlid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notesSlides/notesSlide10.xml" ContentType="application/vnd.openxmlformats-officedocument.presentationml.notesSlid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notesSlides/notesSlide11.xml" ContentType="application/vnd.openxmlformats-officedocument.presentationml.notesSlid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charts/chart8.xml" ContentType="application/vnd.openxmlformats-officedocument.drawingml.chart+xml"/>
  <Override PartName="/ppt/drawings/drawing1.xml" ContentType="application/vnd.openxmlformats-officedocument.drawingml.chartshapes+xml"/>
  <Override PartName="/ppt/notesSlides/notesSlide14.xml" ContentType="application/vnd.openxmlformats-officedocument.presentationml.notesSlide+xml"/>
  <Override PartName="/ppt/charts/chart9.xml" ContentType="application/vnd.openxmlformats-officedocument.drawingml.chart+xml"/>
  <Override PartName="/ppt/drawings/drawing2.xml" ContentType="application/vnd.openxmlformats-officedocument.drawingml.chartshapes+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3"/>
  </p:notesMasterIdLst>
  <p:sldIdLst>
    <p:sldId id="256" r:id="rId2"/>
    <p:sldId id="257" r:id="rId3"/>
    <p:sldId id="258" r:id="rId4"/>
    <p:sldId id="285" r:id="rId5"/>
    <p:sldId id="259" r:id="rId6"/>
    <p:sldId id="279" r:id="rId7"/>
    <p:sldId id="280" r:id="rId8"/>
    <p:sldId id="281" r:id="rId9"/>
    <p:sldId id="282" r:id="rId10"/>
    <p:sldId id="284" r:id="rId11"/>
    <p:sldId id="286" r:id="rId12"/>
    <p:sldId id="287" r:id="rId13"/>
    <p:sldId id="288" r:id="rId14"/>
    <p:sldId id="289" r:id="rId15"/>
    <p:sldId id="291" r:id="rId16"/>
    <p:sldId id="292" r:id="rId17"/>
    <p:sldId id="293" r:id="rId18"/>
    <p:sldId id="294" r:id="rId19"/>
    <p:sldId id="295" r:id="rId20"/>
    <p:sldId id="290" r:id="rId21"/>
    <p:sldId id="277" r:id="rId22"/>
  </p:sldIdLst>
  <p:sldSz cx="20104100" cy="11309350"/>
  <p:notesSz cx="6669088" cy="9753600"/>
  <p:defaultTex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a:srgbClr val="99FF33"/>
    <a:srgbClr val="FF7C80"/>
    <a:srgbClr val="FF99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C22544A-7EE6-4342-B048-85BDC9FD1C3A}" styleName="Střední styl 2 – zvýraznění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A107856-5554-42FB-B03E-39F5DBC370BA}" styleName="Střední styl 4 – zvýraznění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72833802-FEF1-4C79-8D5D-14CF1EAF98D9}" styleName="Světlý styl 2 – zvýraznění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9DCAF9ED-07DC-4A11-8D7F-57B35C25682E}" styleName="Střední styl 1 – zvýraznění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21E4AEA4-8DFA-4A89-87EB-49C32662AFE0}" styleName="Střední styl 2 – zvýraznění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85BE263C-DBD7-4A20-BB59-AAB30ACAA65A}" styleName="Střední styl 3 – zvýraznění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5DA37D80-6434-44D0-A028-1B22A696006F}" styleName="Světlý styl 3 – zvýraznění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3431" autoAdjust="0"/>
  </p:normalViewPr>
  <p:slideViewPr>
    <p:cSldViewPr>
      <p:cViewPr varScale="1">
        <p:scale>
          <a:sx n="58" d="100"/>
          <a:sy n="58" d="100"/>
        </p:scale>
        <p:origin x="1170" y="90"/>
      </p:cViewPr>
      <p:guideLst>
        <p:guide orient="horz" pos="2880"/>
        <p:guide pos="2160"/>
      </p:guideLst>
    </p:cSldViewPr>
  </p:slideViewPr>
  <p:notesTextViewPr>
    <p:cViewPr>
      <p:scale>
        <a:sx n="100" d="100"/>
        <a:sy n="100" d="100"/>
      </p:scale>
      <p:origin x="0" y="0"/>
    </p:cViewPr>
  </p:notesTextViewPr>
  <p:notesViewPr>
    <p:cSldViewPr>
      <p:cViewPr varScale="1">
        <p:scale>
          <a:sx n="70" d="100"/>
          <a:sy n="70" d="100"/>
        </p:scale>
        <p:origin x="1290" y="84"/>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Worksheet5.xlsx"/><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package" Target="../embeddings/Microsoft_Excel_Worksheet6.xlsx"/><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package" Target="../embeddings/Microsoft_Excel_Worksheet7.xlsx"/></Relationships>
</file>

<file path=ppt/charts/_rels/chart9.xml.rels><?xml version="1.0" encoding="UTF-8" standalone="yes"?>
<Relationships xmlns="http://schemas.openxmlformats.org/package/2006/relationships"><Relationship Id="rId2" Type="http://schemas.openxmlformats.org/officeDocument/2006/relationships/chartUserShapes" Target="../drawings/drawing2.xml"/><Relationship Id="rId1" Type="http://schemas.openxmlformats.org/officeDocument/2006/relationships/package" Target="../embeddings/Microsoft_Excel_Worksheet8.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cs-CZ"/>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8.0590661751799186E-2"/>
          <c:y val="0.10665195963152131"/>
          <c:w val="0.84864832367912935"/>
          <c:h val="0.64410256927574683"/>
        </c:manualLayout>
      </c:layout>
      <c:lineChart>
        <c:grouping val="standard"/>
        <c:varyColors val="0"/>
        <c:ser>
          <c:idx val="0"/>
          <c:order val="0"/>
          <c:tx>
            <c:strRef>
              <c:f>List1!$B$1</c:f>
              <c:strCache>
                <c:ptCount val="1"/>
                <c:pt idx="0">
                  <c:v>Aktuální jízdní doba</c:v>
                </c:pt>
              </c:strCache>
            </c:strRef>
          </c:tx>
          <c:spPr>
            <a:ln w="69850" cap="rnd">
              <a:solidFill>
                <a:schemeClr val="accent1"/>
              </a:solidFill>
              <a:round/>
            </a:ln>
            <a:effectLst/>
          </c:spPr>
          <c:marker>
            <c:symbol val="none"/>
          </c:marker>
          <c:cat>
            <c:numRef>
              <c:f>List1!$A$2:$A$22</c:f>
              <c:numCache>
                <c:formatCode>m/d/yyyy</c:formatCode>
                <c:ptCount val="21"/>
                <c:pt idx="0">
                  <c:v>44697</c:v>
                </c:pt>
                <c:pt idx="1">
                  <c:v>44698</c:v>
                </c:pt>
                <c:pt idx="2">
                  <c:v>44699</c:v>
                </c:pt>
                <c:pt idx="3">
                  <c:v>44700</c:v>
                </c:pt>
                <c:pt idx="4">
                  <c:v>44701</c:v>
                </c:pt>
                <c:pt idx="5">
                  <c:v>44702</c:v>
                </c:pt>
                <c:pt idx="6">
                  <c:v>44703</c:v>
                </c:pt>
                <c:pt idx="7">
                  <c:v>44704</c:v>
                </c:pt>
                <c:pt idx="8">
                  <c:v>44705</c:v>
                </c:pt>
                <c:pt idx="9">
                  <c:v>44706</c:v>
                </c:pt>
                <c:pt idx="10">
                  <c:v>44707</c:v>
                </c:pt>
                <c:pt idx="11">
                  <c:v>44708</c:v>
                </c:pt>
                <c:pt idx="12">
                  <c:v>44709</c:v>
                </c:pt>
                <c:pt idx="13">
                  <c:v>44710</c:v>
                </c:pt>
                <c:pt idx="14">
                  <c:v>44711</c:v>
                </c:pt>
                <c:pt idx="15">
                  <c:v>44712</c:v>
                </c:pt>
                <c:pt idx="16">
                  <c:v>44713</c:v>
                </c:pt>
                <c:pt idx="17">
                  <c:v>44714</c:v>
                </c:pt>
                <c:pt idx="18">
                  <c:v>44715</c:v>
                </c:pt>
                <c:pt idx="19">
                  <c:v>44716</c:v>
                </c:pt>
                <c:pt idx="20">
                  <c:v>44717</c:v>
                </c:pt>
              </c:numCache>
            </c:numRef>
          </c:cat>
          <c:val>
            <c:numRef>
              <c:f>List1!$B$2:$B$22</c:f>
              <c:numCache>
                <c:formatCode>m:ss;@</c:formatCode>
                <c:ptCount val="21"/>
                <c:pt idx="0">
                  <c:v>4.8495370370370368E-3</c:v>
                </c:pt>
                <c:pt idx="1">
                  <c:v>4.4907407407407405E-3</c:v>
                </c:pt>
                <c:pt idx="2">
                  <c:v>4.4907407407407405E-3</c:v>
                </c:pt>
                <c:pt idx="3">
                  <c:v>4.5486111111111109E-3</c:v>
                </c:pt>
                <c:pt idx="4">
                  <c:v>4.1782407407407402E-3</c:v>
                </c:pt>
                <c:pt idx="5">
                  <c:v>3.7268518518518514E-3</c:v>
                </c:pt>
                <c:pt idx="6">
                  <c:v>3.8541666666666668E-3</c:v>
                </c:pt>
                <c:pt idx="7">
                  <c:v>4.6990740740740743E-3</c:v>
                </c:pt>
                <c:pt idx="8">
                  <c:v>4.6874999999999998E-3</c:v>
                </c:pt>
                <c:pt idx="9">
                  <c:v>4.7222222222222223E-3</c:v>
                </c:pt>
                <c:pt idx="10">
                  <c:v>4.6296296296296302E-3</c:v>
                </c:pt>
                <c:pt idx="11">
                  <c:v>4.1782407407407402E-3</c:v>
                </c:pt>
                <c:pt idx="12">
                  <c:v>3.7268518518518514E-3</c:v>
                </c:pt>
                <c:pt idx="13">
                  <c:v>3.7962962962962963E-3</c:v>
                </c:pt>
                <c:pt idx="14">
                  <c:v>4.7685185185185183E-3</c:v>
                </c:pt>
                <c:pt idx="15">
                  <c:v>4.9652777777777777E-3</c:v>
                </c:pt>
                <c:pt idx="16">
                  <c:v>4.8958333333333328E-3</c:v>
                </c:pt>
                <c:pt idx="17">
                  <c:v>4.7106481481481478E-3</c:v>
                </c:pt>
                <c:pt idx="18">
                  <c:v>4.0972222222222226E-3</c:v>
                </c:pt>
                <c:pt idx="19">
                  <c:v>3.7268518518518514E-3</c:v>
                </c:pt>
                <c:pt idx="20">
                  <c:v>3.9583333333333337E-3</c:v>
                </c:pt>
              </c:numCache>
            </c:numRef>
          </c:val>
          <c:smooth val="0"/>
          <c:extLst>
            <c:ext xmlns:c16="http://schemas.microsoft.com/office/drawing/2014/chart" uri="{C3380CC4-5D6E-409C-BE32-E72D297353CC}">
              <c16:uniqueId val="{00000000-2A55-4E97-98DA-F87D0C0084AE}"/>
            </c:ext>
          </c:extLst>
        </c:ser>
        <c:ser>
          <c:idx val="1"/>
          <c:order val="1"/>
          <c:tx>
            <c:strRef>
              <c:f>List1!$C$1</c:f>
              <c:strCache>
                <c:ptCount val="1"/>
                <c:pt idx="0">
                  <c:v>Obvyklá jízdní doba</c:v>
                </c:pt>
              </c:strCache>
            </c:strRef>
          </c:tx>
          <c:spPr>
            <a:ln w="69850" cap="rnd">
              <a:solidFill>
                <a:schemeClr val="accent2"/>
              </a:solidFill>
              <a:round/>
            </a:ln>
            <a:effectLst/>
          </c:spPr>
          <c:marker>
            <c:symbol val="none"/>
          </c:marker>
          <c:cat>
            <c:numRef>
              <c:f>List1!$A$2:$A$22</c:f>
              <c:numCache>
                <c:formatCode>m/d/yyyy</c:formatCode>
                <c:ptCount val="21"/>
                <c:pt idx="0">
                  <c:v>44697</c:v>
                </c:pt>
                <c:pt idx="1">
                  <c:v>44698</c:v>
                </c:pt>
                <c:pt idx="2">
                  <c:v>44699</c:v>
                </c:pt>
                <c:pt idx="3">
                  <c:v>44700</c:v>
                </c:pt>
                <c:pt idx="4">
                  <c:v>44701</c:v>
                </c:pt>
                <c:pt idx="5">
                  <c:v>44702</c:v>
                </c:pt>
                <c:pt idx="6">
                  <c:v>44703</c:v>
                </c:pt>
                <c:pt idx="7">
                  <c:v>44704</c:v>
                </c:pt>
                <c:pt idx="8">
                  <c:v>44705</c:v>
                </c:pt>
                <c:pt idx="9">
                  <c:v>44706</c:v>
                </c:pt>
                <c:pt idx="10">
                  <c:v>44707</c:v>
                </c:pt>
                <c:pt idx="11">
                  <c:v>44708</c:v>
                </c:pt>
                <c:pt idx="12">
                  <c:v>44709</c:v>
                </c:pt>
                <c:pt idx="13">
                  <c:v>44710</c:v>
                </c:pt>
                <c:pt idx="14">
                  <c:v>44711</c:v>
                </c:pt>
                <c:pt idx="15">
                  <c:v>44712</c:v>
                </c:pt>
                <c:pt idx="16">
                  <c:v>44713</c:v>
                </c:pt>
                <c:pt idx="17">
                  <c:v>44714</c:v>
                </c:pt>
                <c:pt idx="18">
                  <c:v>44715</c:v>
                </c:pt>
                <c:pt idx="19">
                  <c:v>44716</c:v>
                </c:pt>
                <c:pt idx="20">
                  <c:v>44717</c:v>
                </c:pt>
              </c:numCache>
            </c:numRef>
          </c:cat>
          <c:val>
            <c:numRef>
              <c:f>List1!$C$2:$C$22</c:f>
              <c:numCache>
                <c:formatCode>m:ss;@</c:formatCode>
                <c:ptCount val="21"/>
                <c:pt idx="0">
                  <c:v>4.108796296296297E-3</c:v>
                </c:pt>
                <c:pt idx="1">
                  <c:v>4.108796296296297E-3</c:v>
                </c:pt>
                <c:pt idx="2">
                  <c:v>4.1087962962962996E-3</c:v>
                </c:pt>
                <c:pt idx="3">
                  <c:v>4.1087962962962996E-3</c:v>
                </c:pt>
                <c:pt idx="4">
                  <c:v>4.1087962962962996E-3</c:v>
                </c:pt>
                <c:pt idx="5">
                  <c:v>4.1087962962962996E-3</c:v>
                </c:pt>
                <c:pt idx="6">
                  <c:v>4.1087962962962996E-3</c:v>
                </c:pt>
                <c:pt idx="7">
                  <c:v>4.1087962962962996E-3</c:v>
                </c:pt>
                <c:pt idx="8">
                  <c:v>4.1087962962962996E-3</c:v>
                </c:pt>
                <c:pt idx="9">
                  <c:v>4.1087962962962996E-3</c:v>
                </c:pt>
                <c:pt idx="10">
                  <c:v>4.1087962962962996E-3</c:v>
                </c:pt>
                <c:pt idx="11">
                  <c:v>4.1087962962962996E-3</c:v>
                </c:pt>
                <c:pt idx="12">
                  <c:v>4.1087962962962996E-3</c:v>
                </c:pt>
                <c:pt idx="13">
                  <c:v>4.1087962962962996E-3</c:v>
                </c:pt>
                <c:pt idx="14">
                  <c:v>4.1087962962962996E-3</c:v>
                </c:pt>
                <c:pt idx="15">
                  <c:v>4.1087962962962996E-3</c:v>
                </c:pt>
                <c:pt idx="16">
                  <c:v>4.1087962962962996E-3</c:v>
                </c:pt>
                <c:pt idx="17">
                  <c:v>4.1087962962962996E-3</c:v>
                </c:pt>
                <c:pt idx="18">
                  <c:v>4.1087962962962996E-3</c:v>
                </c:pt>
                <c:pt idx="19">
                  <c:v>4.1087962962962996E-3</c:v>
                </c:pt>
                <c:pt idx="20">
                  <c:v>4.1087962962962996E-3</c:v>
                </c:pt>
              </c:numCache>
            </c:numRef>
          </c:val>
          <c:smooth val="0"/>
          <c:extLst>
            <c:ext xmlns:c16="http://schemas.microsoft.com/office/drawing/2014/chart" uri="{C3380CC4-5D6E-409C-BE32-E72D297353CC}">
              <c16:uniqueId val="{00000001-2A55-4E97-98DA-F87D0C0084AE}"/>
            </c:ext>
          </c:extLst>
        </c:ser>
        <c:dLbls>
          <c:showLegendKey val="0"/>
          <c:showVal val="0"/>
          <c:showCatName val="0"/>
          <c:showSerName val="0"/>
          <c:showPercent val="0"/>
          <c:showBubbleSize val="0"/>
        </c:dLbls>
        <c:smooth val="0"/>
        <c:axId val="372623896"/>
        <c:axId val="372618408"/>
      </c:lineChart>
      <c:dateAx>
        <c:axId val="372623896"/>
        <c:scaling>
          <c:orientation val="minMax"/>
        </c:scaling>
        <c:delete val="0"/>
        <c:axPos val="b"/>
        <c:numFmt formatCode="m/d/yyyy"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cs-CZ"/>
          </a:p>
        </c:txPr>
        <c:crossAx val="372618408"/>
        <c:crosses val="autoZero"/>
        <c:auto val="1"/>
        <c:lblOffset val="100"/>
        <c:baseTimeUnit val="days"/>
      </c:dateAx>
      <c:valAx>
        <c:axId val="372618408"/>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r>
                  <a:rPr lang="cs-CZ" sz="1800" dirty="0"/>
                  <a:t>Jízdní doba (</a:t>
                </a:r>
                <a:r>
                  <a:rPr lang="cs-CZ" sz="1800" dirty="0" err="1"/>
                  <a:t>min:s</a:t>
                </a:r>
                <a:r>
                  <a:rPr lang="cs-CZ" sz="1800" dirty="0"/>
                  <a:t>)</a:t>
                </a:r>
              </a:p>
            </c:rich>
          </c:tx>
          <c:layout>
            <c:manualLayout>
              <c:xMode val="edge"/>
              <c:yMode val="edge"/>
              <c:x val="1.1758902370919051E-2"/>
              <c:y val="0.26505777131119479"/>
            </c:manualLayout>
          </c:layout>
          <c:overlay val="0"/>
          <c:spPr>
            <a:noFill/>
            <a:ln>
              <a:noFill/>
            </a:ln>
            <a:effectLst/>
          </c:spPr>
          <c:txPr>
            <a:bodyPr rot="-54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cs-CZ"/>
            </a:p>
          </c:txPr>
        </c:title>
        <c:numFmt formatCode="m:ss;@" sourceLinked="1"/>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cs-CZ"/>
          </a:p>
        </c:txPr>
        <c:crossAx val="37262389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cs-CZ"/>
        </a:p>
      </c:txPr>
    </c:legend>
    <c:plotVisOnly val="1"/>
    <c:dispBlanksAs val="gap"/>
    <c:showDLblsOverMax val="0"/>
  </c:chart>
  <c:spPr>
    <a:noFill/>
    <a:ln>
      <a:noFill/>
    </a:ln>
    <a:effectLst/>
  </c:spPr>
  <c:txPr>
    <a:bodyPr/>
    <a:lstStyle/>
    <a:p>
      <a:pPr>
        <a:defRPr/>
      </a:pPr>
      <a:endParaRPr lang="cs-CZ"/>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cs-CZ"/>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List1!$B$1</c:f>
              <c:strCache>
                <c:ptCount val="1"/>
                <c:pt idx="0">
                  <c:v>Aktuální jízdní doba</c:v>
                </c:pt>
              </c:strCache>
            </c:strRef>
          </c:tx>
          <c:spPr>
            <a:ln w="69850" cap="rnd">
              <a:solidFill>
                <a:schemeClr val="accent1"/>
              </a:solidFill>
              <a:round/>
            </a:ln>
            <a:effectLst/>
          </c:spPr>
          <c:marker>
            <c:symbol val="none"/>
          </c:marker>
          <c:cat>
            <c:numRef>
              <c:f>List1!$A$2:$A$22</c:f>
              <c:numCache>
                <c:formatCode>m/d/yyyy</c:formatCode>
                <c:ptCount val="21"/>
                <c:pt idx="0">
                  <c:v>44697</c:v>
                </c:pt>
                <c:pt idx="1">
                  <c:v>44698</c:v>
                </c:pt>
                <c:pt idx="2">
                  <c:v>44699</c:v>
                </c:pt>
                <c:pt idx="3">
                  <c:v>44700</c:v>
                </c:pt>
                <c:pt idx="4">
                  <c:v>44701</c:v>
                </c:pt>
                <c:pt idx="5">
                  <c:v>44702</c:v>
                </c:pt>
                <c:pt idx="6">
                  <c:v>44703</c:v>
                </c:pt>
                <c:pt idx="7">
                  <c:v>44704</c:v>
                </c:pt>
                <c:pt idx="8">
                  <c:v>44705</c:v>
                </c:pt>
                <c:pt idx="9">
                  <c:v>44706</c:v>
                </c:pt>
                <c:pt idx="10">
                  <c:v>44707</c:v>
                </c:pt>
                <c:pt idx="11">
                  <c:v>44708</c:v>
                </c:pt>
                <c:pt idx="12">
                  <c:v>44709</c:v>
                </c:pt>
                <c:pt idx="13">
                  <c:v>44710</c:v>
                </c:pt>
                <c:pt idx="14">
                  <c:v>44711</c:v>
                </c:pt>
                <c:pt idx="15">
                  <c:v>44712</c:v>
                </c:pt>
                <c:pt idx="16">
                  <c:v>44713</c:v>
                </c:pt>
                <c:pt idx="17">
                  <c:v>44714</c:v>
                </c:pt>
                <c:pt idx="18">
                  <c:v>44715</c:v>
                </c:pt>
                <c:pt idx="19">
                  <c:v>44716</c:v>
                </c:pt>
                <c:pt idx="20">
                  <c:v>44717</c:v>
                </c:pt>
              </c:numCache>
            </c:numRef>
          </c:cat>
          <c:val>
            <c:numRef>
              <c:f>List1!$B$2:$B$22</c:f>
              <c:numCache>
                <c:formatCode>m:ss</c:formatCode>
                <c:ptCount val="21"/>
                <c:pt idx="0">
                  <c:v>4.3981481481481484E-3</c:v>
                </c:pt>
                <c:pt idx="1">
                  <c:v>4.7916666666666672E-3</c:v>
                </c:pt>
                <c:pt idx="2">
                  <c:v>5.7060185185185191E-3</c:v>
                </c:pt>
                <c:pt idx="3">
                  <c:v>5.9027777777777776E-3</c:v>
                </c:pt>
                <c:pt idx="4">
                  <c:v>4.2361111111111106E-3</c:v>
                </c:pt>
                <c:pt idx="5">
                  <c:v>3.5532407407407405E-3</c:v>
                </c:pt>
                <c:pt idx="6">
                  <c:v>5.0810185185185186E-3</c:v>
                </c:pt>
                <c:pt idx="7">
                  <c:v>6.3657407407407404E-3</c:v>
                </c:pt>
                <c:pt idx="8">
                  <c:v>5.9953703703703697E-3</c:v>
                </c:pt>
                <c:pt idx="9">
                  <c:v>5.9143518518518521E-3</c:v>
                </c:pt>
                <c:pt idx="10">
                  <c:v>5.1273148148148146E-3</c:v>
                </c:pt>
                <c:pt idx="11">
                  <c:v>4.6064814814814814E-3</c:v>
                </c:pt>
                <c:pt idx="12">
                  <c:v>3.414351851851852E-3</c:v>
                </c:pt>
                <c:pt idx="13">
                  <c:v>4.6064814814814814E-3</c:v>
                </c:pt>
                <c:pt idx="14">
                  <c:v>5.0462962962962961E-3</c:v>
                </c:pt>
                <c:pt idx="15">
                  <c:v>5.0347222222222225E-3</c:v>
                </c:pt>
                <c:pt idx="16">
                  <c:v>4.9074074074074072E-3</c:v>
                </c:pt>
                <c:pt idx="17">
                  <c:v>4.8263888888888887E-3</c:v>
                </c:pt>
                <c:pt idx="18">
                  <c:v>4.0046296296296297E-3</c:v>
                </c:pt>
                <c:pt idx="19">
                  <c:v>3.5416666666666665E-3</c:v>
                </c:pt>
                <c:pt idx="20">
                  <c:v>5.0231481481481481E-3</c:v>
                </c:pt>
              </c:numCache>
            </c:numRef>
          </c:val>
          <c:smooth val="0"/>
          <c:extLst>
            <c:ext xmlns:c16="http://schemas.microsoft.com/office/drawing/2014/chart" uri="{C3380CC4-5D6E-409C-BE32-E72D297353CC}">
              <c16:uniqueId val="{00000000-B274-49BC-AB63-C4BD05AF5551}"/>
            </c:ext>
          </c:extLst>
        </c:ser>
        <c:ser>
          <c:idx val="1"/>
          <c:order val="1"/>
          <c:tx>
            <c:strRef>
              <c:f>List1!$C$1</c:f>
              <c:strCache>
                <c:ptCount val="1"/>
                <c:pt idx="0">
                  <c:v>Obvyklá jízdní doba</c:v>
                </c:pt>
              </c:strCache>
            </c:strRef>
          </c:tx>
          <c:spPr>
            <a:ln w="69850" cap="rnd">
              <a:solidFill>
                <a:schemeClr val="accent2"/>
              </a:solidFill>
              <a:round/>
            </a:ln>
            <a:effectLst/>
          </c:spPr>
          <c:marker>
            <c:symbol val="none"/>
          </c:marker>
          <c:cat>
            <c:numRef>
              <c:f>List1!$A$2:$A$22</c:f>
              <c:numCache>
                <c:formatCode>m/d/yyyy</c:formatCode>
                <c:ptCount val="21"/>
                <c:pt idx="0">
                  <c:v>44697</c:v>
                </c:pt>
                <c:pt idx="1">
                  <c:v>44698</c:v>
                </c:pt>
                <c:pt idx="2">
                  <c:v>44699</c:v>
                </c:pt>
                <c:pt idx="3">
                  <c:v>44700</c:v>
                </c:pt>
                <c:pt idx="4">
                  <c:v>44701</c:v>
                </c:pt>
                <c:pt idx="5">
                  <c:v>44702</c:v>
                </c:pt>
                <c:pt idx="6">
                  <c:v>44703</c:v>
                </c:pt>
                <c:pt idx="7">
                  <c:v>44704</c:v>
                </c:pt>
                <c:pt idx="8">
                  <c:v>44705</c:v>
                </c:pt>
                <c:pt idx="9">
                  <c:v>44706</c:v>
                </c:pt>
                <c:pt idx="10">
                  <c:v>44707</c:v>
                </c:pt>
                <c:pt idx="11">
                  <c:v>44708</c:v>
                </c:pt>
                <c:pt idx="12">
                  <c:v>44709</c:v>
                </c:pt>
                <c:pt idx="13">
                  <c:v>44710</c:v>
                </c:pt>
                <c:pt idx="14">
                  <c:v>44711</c:v>
                </c:pt>
                <c:pt idx="15">
                  <c:v>44712</c:v>
                </c:pt>
                <c:pt idx="16">
                  <c:v>44713</c:v>
                </c:pt>
                <c:pt idx="17">
                  <c:v>44714</c:v>
                </c:pt>
                <c:pt idx="18">
                  <c:v>44715</c:v>
                </c:pt>
                <c:pt idx="19">
                  <c:v>44716</c:v>
                </c:pt>
                <c:pt idx="20">
                  <c:v>44717</c:v>
                </c:pt>
              </c:numCache>
            </c:numRef>
          </c:cat>
          <c:val>
            <c:numRef>
              <c:f>List1!$C$2:$C$22</c:f>
              <c:numCache>
                <c:formatCode>m:ss</c:formatCode>
                <c:ptCount val="21"/>
                <c:pt idx="0">
                  <c:v>4.363425925925926E-3</c:v>
                </c:pt>
                <c:pt idx="1">
                  <c:v>4.363425925925926E-3</c:v>
                </c:pt>
                <c:pt idx="2">
                  <c:v>4.363425925925926E-3</c:v>
                </c:pt>
                <c:pt idx="3">
                  <c:v>4.3634259259259303E-3</c:v>
                </c:pt>
                <c:pt idx="4">
                  <c:v>4.3634259259259303E-3</c:v>
                </c:pt>
                <c:pt idx="5">
                  <c:v>4.3634259259259303E-3</c:v>
                </c:pt>
                <c:pt idx="6">
                  <c:v>4.3634259259259303E-3</c:v>
                </c:pt>
                <c:pt idx="7">
                  <c:v>4.3634259259259303E-3</c:v>
                </c:pt>
                <c:pt idx="8">
                  <c:v>4.3634259259259303E-3</c:v>
                </c:pt>
                <c:pt idx="9">
                  <c:v>4.3634259259259303E-3</c:v>
                </c:pt>
                <c:pt idx="10">
                  <c:v>4.3634259259259303E-3</c:v>
                </c:pt>
                <c:pt idx="11">
                  <c:v>4.3634259259259303E-3</c:v>
                </c:pt>
                <c:pt idx="12">
                  <c:v>4.3634259259259303E-3</c:v>
                </c:pt>
                <c:pt idx="13">
                  <c:v>4.3634259259259303E-3</c:v>
                </c:pt>
                <c:pt idx="14">
                  <c:v>4.3634259259259303E-3</c:v>
                </c:pt>
                <c:pt idx="15">
                  <c:v>4.3634259259259303E-3</c:v>
                </c:pt>
                <c:pt idx="16">
                  <c:v>4.3634259259259303E-3</c:v>
                </c:pt>
                <c:pt idx="17">
                  <c:v>4.3634259259259303E-3</c:v>
                </c:pt>
                <c:pt idx="18">
                  <c:v>4.3634259259259303E-3</c:v>
                </c:pt>
                <c:pt idx="19">
                  <c:v>4.3634259259259303E-3</c:v>
                </c:pt>
                <c:pt idx="20">
                  <c:v>4.3634259259259303E-3</c:v>
                </c:pt>
              </c:numCache>
            </c:numRef>
          </c:val>
          <c:smooth val="0"/>
          <c:extLst>
            <c:ext xmlns:c16="http://schemas.microsoft.com/office/drawing/2014/chart" uri="{C3380CC4-5D6E-409C-BE32-E72D297353CC}">
              <c16:uniqueId val="{00000001-B274-49BC-AB63-C4BD05AF5551}"/>
            </c:ext>
          </c:extLst>
        </c:ser>
        <c:dLbls>
          <c:showLegendKey val="0"/>
          <c:showVal val="0"/>
          <c:showCatName val="0"/>
          <c:showSerName val="0"/>
          <c:showPercent val="0"/>
          <c:showBubbleSize val="0"/>
        </c:dLbls>
        <c:smooth val="0"/>
        <c:axId val="372625072"/>
        <c:axId val="372619584"/>
      </c:lineChart>
      <c:dateAx>
        <c:axId val="372625072"/>
        <c:scaling>
          <c:orientation val="minMax"/>
        </c:scaling>
        <c:delete val="0"/>
        <c:axPos val="b"/>
        <c:numFmt formatCode="m/d/yyyy"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cs-CZ"/>
          </a:p>
        </c:txPr>
        <c:crossAx val="372619584"/>
        <c:crosses val="autoZero"/>
        <c:auto val="1"/>
        <c:lblOffset val="100"/>
        <c:baseTimeUnit val="days"/>
      </c:dateAx>
      <c:valAx>
        <c:axId val="372619584"/>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r>
                  <a:rPr lang="cs-CZ" sz="1800" b="0" i="0" u="none" strike="noStrike" baseline="0" dirty="0">
                    <a:effectLst/>
                  </a:rPr>
                  <a:t>Jízdní</a:t>
                </a:r>
                <a:r>
                  <a:rPr lang="cs-CZ" sz="1800" b="0" i="0" baseline="0" dirty="0">
                    <a:effectLst/>
                  </a:rPr>
                  <a:t>  doba (</a:t>
                </a:r>
                <a:r>
                  <a:rPr lang="cs-CZ" sz="1800" b="0" i="0" baseline="0" dirty="0" err="1">
                    <a:effectLst/>
                  </a:rPr>
                  <a:t>min:s</a:t>
                </a:r>
                <a:r>
                  <a:rPr lang="cs-CZ" sz="1800" b="0" i="0" baseline="0" dirty="0">
                    <a:effectLst/>
                  </a:rPr>
                  <a:t>)</a:t>
                </a:r>
                <a:endParaRPr lang="cs-CZ" sz="1800" dirty="0">
                  <a:effectLst/>
                </a:endParaRPr>
              </a:p>
            </c:rich>
          </c:tx>
          <c:overlay val="0"/>
          <c:spPr>
            <a:noFill/>
            <a:ln>
              <a:noFill/>
            </a:ln>
            <a:effectLst/>
          </c:spPr>
          <c:txPr>
            <a:bodyPr rot="-54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cs-CZ"/>
            </a:p>
          </c:txPr>
        </c:title>
        <c:numFmt formatCode="m:ss" sourceLinked="1"/>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cs-CZ"/>
          </a:p>
        </c:txPr>
        <c:crossAx val="37262507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cs-CZ"/>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cs-CZ"/>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cs-CZ"/>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List1!$B$1</c:f>
              <c:strCache>
                <c:ptCount val="1"/>
                <c:pt idx="0">
                  <c:v>Aktuální jízdní doba</c:v>
                </c:pt>
              </c:strCache>
            </c:strRef>
          </c:tx>
          <c:spPr>
            <a:ln w="69850" cap="rnd">
              <a:solidFill>
                <a:schemeClr val="accent1"/>
              </a:solidFill>
              <a:round/>
            </a:ln>
            <a:effectLst/>
          </c:spPr>
          <c:marker>
            <c:symbol val="none"/>
          </c:marker>
          <c:cat>
            <c:numRef>
              <c:f>List1!$A$2:$A$11</c:f>
              <c:numCache>
                <c:formatCode>m/d/yyyy</c:formatCode>
                <c:ptCount val="10"/>
                <c:pt idx="0">
                  <c:v>44708</c:v>
                </c:pt>
                <c:pt idx="1">
                  <c:v>44709</c:v>
                </c:pt>
                <c:pt idx="2">
                  <c:v>44710</c:v>
                </c:pt>
                <c:pt idx="3">
                  <c:v>44711</c:v>
                </c:pt>
                <c:pt idx="4">
                  <c:v>44712</c:v>
                </c:pt>
                <c:pt idx="5">
                  <c:v>44713</c:v>
                </c:pt>
                <c:pt idx="6">
                  <c:v>44714</c:v>
                </c:pt>
                <c:pt idx="7">
                  <c:v>44715</c:v>
                </c:pt>
                <c:pt idx="8">
                  <c:v>44716</c:v>
                </c:pt>
                <c:pt idx="9">
                  <c:v>44717</c:v>
                </c:pt>
              </c:numCache>
            </c:numRef>
          </c:cat>
          <c:val>
            <c:numRef>
              <c:f>List1!$B$2:$B$11</c:f>
              <c:numCache>
                <c:formatCode>m:ss;@</c:formatCode>
                <c:ptCount val="10"/>
                <c:pt idx="0">
                  <c:v>5.7060185185185191E-3</c:v>
                </c:pt>
                <c:pt idx="1">
                  <c:v>5.4398148148148149E-3</c:v>
                </c:pt>
                <c:pt idx="2">
                  <c:v>5.4861111111111117E-3</c:v>
                </c:pt>
                <c:pt idx="3">
                  <c:v>6.5624999999999998E-3</c:v>
                </c:pt>
                <c:pt idx="4">
                  <c:v>6.4583333333333333E-3</c:v>
                </c:pt>
                <c:pt idx="5">
                  <c:v>6.3657407407407404E-3</c:v>
                </c:pt>
                <c:pt idx="6">
                  <c:v>6.215277777777777E-3</c:v>
                </c:pt>
                <c:pt idx="7">
                  <c:v>5.7754629629629623E-3</c:v>
                </c:pt>
                <c:pt idx="8">
                  <c:v>5.4282407407407404E-3</c:v>
                </c:pt>
                <c:pt idx="9">
                  <c:v>6.0879629629629643E-3</c:v>
                </c:pt>
              </c:numCache>
            </c:numRef>
          </c:val>
          <c:smooth val="0"/>
          <c:extLst>
            <c:ext xmlns:c16="http://schemas.microsoft.com/office/drawing/2014/chart" uri="{C3380CC4-5D6E-409C-BE32-E72D297353CC}">
              <c16:uniqueId val="{00000000-053D-4EE9-8E27-3A4A4C6DCAAD}"/>
            </c:ext>
          </c:extLst>
        </c:ser>
        <c:ser>
          <c:idx val="1"/>
          <c:order val="1"/>
          <c:tx>
            <c:strRef>
              <c:f>List1!$C$1</c:f>
              <c:strCache>
                <c:ptCount val="1"/>
                <c:pt idx="0">
                  <c:v>Obvyklá jízdní doba</c:v>
                </c:pt>
              </c:strCache>
            </c:strRef>
          </c:tx>
          <c:spPr>
            <a:ln w="69850" cap="rnd">
              <a:solidFill>
                <a:schemeClr val="accent2"/>
              </a:solidFill>
              <a:round/>
            </a:ln>
            <a:effectLst/>
          </c:spPr>
          <c:marker>
            <c:symbol val="none"/>
          </c:marker>
          <c:cat>
            <c:numRef>
              <c:f>List1!$A$2:$A$11</c:f>
              <c:numCache>
                <c:formatCode>m/d/yyyy</c:formatCode>
                <c:ptCount val="10"/>
                <c:pt idx="0">
                  <c:v>44708</c:v>
                </c:pt>
                <c:pt idx="1">
                  <c:v>44709</c:v>
                </c:pt>
                <c:pt idx="2">
                  <c:v>44710</c:v>
                </c:pt>
                <c:pt idx="3">
                  <c:v>44711</c:v>
                </c:pt>
                <c:pt idx="4">
                  <c:v>44712</c:v>
                </c:pt>
                <c:pt idx="5">
                  <c:v>44713</c:v>
                </c:pt>
                <c:pt idx="6">
                  <c:v>44714</c:v>
                </c:pt>
                <c:pt idx="7">
                  <c:v>44715</c:v>
                </c:pt>
                <c:pt idx="8">
                  <c:v>44716</c:v>
                </c:pt>
                <c:pt idx="9">
                  <c:v>44717</c:v>
                </c:pt>
              </c:numCache>
            </c:numRef>
          </c:cat>
          <c:val>
            <c:numRef>
              <c:f>List1!$C$2:$C$11</c:f>
              <c:numCache>
                <c:formatCode>m:ss;@</c:formatCode>
                <c:ptCount val="10"/>
                <c:pt idx="0">
                  <c:v>2.4074074074074076E-3</c:v>
                </c:pt>
                <c:pt idx="1">
                  <c:v>2.4074074074074076E-3</c:v>
                </c:pt>
                <c:pt idx="2">
                  <c:v>2.4074074074074076E-3</c:v>
                </c:pt>
                <c:pt idx="3">
                  <c:v>2.4074074074074076E-3</c:v>
                </c:pt>
                <c:pt idx="4">
                  <c:v>2.4074074074074076E-3</c:v>
                </c:pt>
                <c:pt idx="5">
                  <c:v>2.4074074074074076E-3</c:v>
                </c:pt>
                <c:pt idx="6">
                  <c:v>2.4074074074074076E-3</c:v>
                </c:pt>
                <c:pt idx="7">
                  <c:v>2.4074074074074076E-3</c:v>
                </c:pt>
                <c:pt idx="8">
                  <c:v>2.4074074074074076E-3</c:v>
                </c:pt>
                <c:pt idx="9">
                  <c:v>2.4074074074074076E-3</c:v>
                </c:pt>
              </c:numCache>
            </c:numRef>
          </c:val>
          <c:smooth val="0"/>
          <c:extLst>
            <c:ext xmlns:c16="http://schemas.microsoft.com/office/drawing/2014/chart" uri="{C3380CC4-5D6E-409C-BE32-E72D297353CC}">
              <c16:uniqueId val="{00000001-053D-4EE9-8E27-3A4A4C6DCAAD}"/>
            </c:ext>
          </c:extLst>
        </c:ser>
        <c:dLbls>
          <c:showLegendKey val="0"/>
          <c:showVal val="0"/>
          <c:showCatName val="0"/>
          <c:showSerName val="0"/>
          <c:showPercent val="0"/>
          <c:showBubbleSize val="0"/>
        </c:dLbls>
        <c:smooth val="0"/>
        <c:axId val="372625464"/>
        <c:axId val="372627816"/>
      </c:lineChart>
      <c:dateAx>
        <c:axId val="372625464"/>
        <c:scaling>
          <c:orientation val="minMax"/>
        </c:scaling>
        <c:delete val="0"/>
        <c:axPos val="b"/>
        <c:numFmt formatCode="m/d/yyyy" sourceLinked="1"/>
        <c:majorTickMark val="none"/>
        <c:minorTickMark val="none"/>
        <c:tickLblPos val="nextTo"/>
        <c:spPr>
          <a:noFill/>
          <a:ln w="9525" cap="flat" cmpd="sng" algn="ctr">
            <a:solidFill>
              <a:schemeClr val="tx1">
                <a:lumMod val="15000"/>
                <a:lumOff val="85000"/>
              </a:schemeClr>
            </a:solidFill>
            <a:round/>
          </a:ln>
          <a:effectLst/>
        </c:spPr>
        <c:txPr>
          <a:bodyPr rot="-2700000" spcFirstLastPara="1" vertOverflow="ellipsis"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cs-CZ"/>
          </a:p>
        </c:txPr>
        <c:crossAx val="372627816"/>
        <c:crosses val="autoZero"/>
        <c:auto val="1"/>
        <c:lblOffset val="100"/>
        <c:baseTimeUnit val="days"/>
      </c:dateAx>
      <c:valAx>
        <c:axId val="372627816"/>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r>
                  <a:rPr lang="cs-CZ" sz="1800" b="0" i="0" u="none" strike="noStrike" baseline="0" dirty="0">
                    <a:effectLst/>
                  </a:rPr>
                  <a:t>Jízdní</a:t>
                </a:r>
                <a:r>
                  <a:rPr lang="cs-CZ" sz="1800" dirty="0"/>
                  <a:t> doba (</a:t>
                </a:r>
                <a:r>
                  <a:rPr lang="cs-CZ" sz="1800" dirty="0" err="1"/>
                  <a:t>min:s</a:t>
                </a:r>
                <a:r>
                  <a:rPr lang="cs-CZ" sz="1800" dirty="0"/>
                  <a:t>)</a:t>
                </a:r>
              </a:p>
            </c:rich>
          </c:tx>
          <c:overlay val="0"/>
          <c:spPr>
            <a:noFill/>
            <a:ln>
              <a:noFill/>
            </a:ln>
            <a:effectLst/>
          </c:spPr>
          <c:txPr>
            <a:bodyPr rot="-54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cs-CZ"/>
            </a:p>
          </c:txPr>
        </c:title>
        <c:numFmt formatCode="m:ss;@" sourceLinked="1"/>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cs-CZ"/>
          </a:p>
        </c:txPr>
        <c:crossAx val="37262546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cs-CZ"/>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cs-CZ"/>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cs-CZ"/>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List1!$B$1</c:f>
              <c:strCache>
                <c:ptCount val="1"/>
                <c:pt idx="0">
                  <c:v>Aktuální jízdní doba</c:v>
                </c:pt>
              </c:strCache>
            </c:strRef>
          </c:tx>
          <c:spPr>
            <a:ln w="69850" cap="rnd">
              <a:solidFill>
                <a:schemeClr val="accent1"/>
              </a:solidFill>
              <a:round/>
            </a:ln>
            <a:effectLst/>
          </c:spPr>
          <c:marker>
            <c:symbol val="none"/>
          </c:marker>
          <c:cat>
            <c:numRef>
              <c:f>List1!$A$2:$A$22</c:f>
              <c:numCache>
                <c:formatCode>m/d/yyyy</c:formatCode>
                <c:ptCount val="21"/>
                <c:pt idx="0">
                  <c:v>44697</c:v>
                </c:pt>
                <c:pt idx="1">
                  <c:v>44698</c:v>
                </c:pt>
                <c:pt idx="2">
                  <c:v>44699</c:v>
                </c:pt>
                <c:pt idx="3">
                  <c:v>44700</c:v>
                </c:pt>
                <c:pt idx="4">
                  <c:v>44701</c:v>
                </c:pt>
                <c:pt idx="5">
                  <c:v>44702</c:v>
                </c:pt>
                <c:pt idx="6">
                  <c:v>44703</c:v>
                </c:pt>
                <c:pt idx="7">
                  <c:v>44704</c:v>
                </c:pt>
                <c:pt idx="8">
                  <c:v>44705</c:v>
                </c:pt>
                <c:pt idx="9">
                  <c:v>44706</c:v>
                </c:pt>
                <c:pt idx="10">
                  <c:v>44707</c:v>
                </c:pt>
                <c:pt idx="11">
                  <c:v>44708</c:v>
                </c:pt>
                <c:pt idx="12">
                  <c:v>44709</c:v>
                </c:pt>
                <c:pt idx="13">
                  <c:v>44710</c:v>
                </c:pt>
                <c:pt idx="14">
                  <c:v>44711</c:v>
                </c:pt>
                <c:pt idx="15">
                  <c:v>44712</c:v>
                </c:pt>
                <c:pt idx="16">
                  <c:v>44713</c:v>
                </c:pt>
                <c:pt idx="17">
                  <c:v>44714</c:v>
                </c:pt>
                <c:pt idx="18">
                  <c:v>44715</c:v>
                </c:pt>
                <c:pt idx="19">
                  <c:v>44716</c:v>
                </c:pt>
                <c:pt idx="20">
                  <c:v>44717</c:v>
                </c:pt>
              </c:numCache>
            </c:numRef>
          </c:cat>
          <c:val>
            <c:numRef>
              <c:f>List1!$B$2:$B$22</c:f>
              <c:numCache>
                <c:formatCode>m:ss;@</c:formatCode>
                <c:ptCount val="21"/>
                <c:pt idx="0">
                  <c:v>3.6574074074074074E-3</c:v>
                </c:pt>
                <c:pt idx="1">
                  <c:v>3.7384259259259263E-3</c:v>
                </c:pt>
                <c:pt idx="2">
                  <c:v>3.8310185185185183E-3</c:v>
                </c:pt>
                <c:pt idx="3">
                  <c:v>3.8194444444444443E-3</c:v>
                </c:pt>
                <c:pt idx="4">
                  <c:v>3.5879629629629629E-3</c:v>
                </c:pt>
                <c:pt idx="5">
                  <c:v>3.2986111111111111E-3</c:v>
                </c:pt>
                <c:pt idx="6">
                  <c:v>3.3333333333333335E-3</c:v>
                </c:pt>
                <c:pt idx="7">
                  <c:v>3.8425925925925923E-3</c:v>
                </c:pt>
                <c:pt idx="8">
                  <c:v>3.9583333333333337E-3</c:v>
                </c:pt>
                <c:pt idx="9">
                  <c:v>3.7962962962962963E-3</c:v>
                </c:pt>
                <c:pt idx="10">
                  <c:v>3.7615740740740739E-3</c:v>
                </c:pt>
                <c:pt idx="11">
                  <c:v>3.6574074074074074E-3</c:v>
                </c:pt>
                <c:pt idx="12">
                  <c:v>3.37962962962963E-3</c:v>
                </c:pt>
                <c:pt idx="13">
                  <c:v>3.37962962962963E-3</c:v>
                </c:pt>
                <c:pt idx="14">
                  <c:v>3.9236111111111112E-3</c:v>
                </c:pt>
                <c:pt idx="15">
                  <c:v>3.9930555555555561E-3</c:v>
                </c:pt>
                <c:pt idx="16">
                  <c:v>3.8773148148148143E-3</c:v>
                </c:pt>
                <c:pt idx="17">
                  <c:v>3.8657407407407408E-3</c:v>
                </c:pt>
                <c:pt idx="18">
                  <c:v>3.6111111111111114E-3</c:v>
                </c:pt>
                <c:pt idx="19">
                  <c:v>3.3912037037037036E-3</c:v>
                </c:pt>
                <c:pt idx="20">
                  <c:v>3.37962962962963E-3</c:v>
                </c:pt>
              </c:numCache>
            </c:numRef>
          </c:val>
          <c:smooth val="0"/>
          <c:extLst>
            <c:ext xmlns:c16="http://schemas.microsoft.com/office/drawing/2014/chart" uri="{C3380CC4-5D6E-409C-BE32-E72D297353CC}">
              <c16:uniqueId val="{00000000-BA57-4711-BE6F-240FB239AA3F}"/>
            </c:ext>
          </c:extLst>
        </c:ser>
        <c:ser>
          <c:idx val="1"/>
          <c:order val="1"/>
          <c:tx>
            <c:strRef>
              <c:f>List1!$C$1</c:f>
              <c:strCache>
                <c:ptCount val="1"/>
                <c:pt idx="0">
                  <c:v>Obvyklá jízdní doba</c:v>
                </c:pt>
              </c:strCache>
            </c:strRef>
          </c:tx>
          <c:spPr>
            <a:ln w="69850" cap="rnd">
              <a:solidFill>
                <a:schemeClr val="accent2"/>
              </a:solidFill>
              <a:round/>
            </a:ln>
            <a:effectLst/>
          </c:spPr>
          <c:marker>
            <c:symbol val="none"/>
          </c:marker>
          <c:cat>
            <c:numRef>
              <c:f>List1!$A$2:$A$22</c:f>
              <c:numCache>
                <c:formatCode>m/d/yyyy</c:formatCode>
                <c:ptCount val="21"/>
                <c:pt idx="0">
                  <c:v>44697</c:v>
                </c:pt>
                <c:pt idx="1">
                  <c:v>44698</c:v>
                </c:pt>
                <c:pt idx="2">
                  <c:v>44699</c:v>
                </c:pt>
                <c:pt idx="3">
                  <c:v>44700</c:v>
                </c:pt>
                <c:pt idx="4">
                  <c:v>44701</c:v>
                </c:pt>
                <c:pt idx="5">
                  <c:v>44702</c:v>
                </c:pt>
                <c:pt idx="6">
                  <c:v>44703</c:v>
                </c:pt>
                <c:pt idx="7">
                  <c:v>44704</c:v>
                </c:pt>
                <c:pt idx="8">
                  <c:v>44705</c:v>
                </c:pt>
                <c:pt idx="9">
                  <c:v>44706</c:v>
                </c:pt>
                <c:pt idx="10">
                  <c:v>44707</c:v>
                </c:pt>
                <c:pt idx="11">
                  <c:v>44708</c:v>
                </c:pt>
                <c:pt idx="12">
                  <c:v>44709</c:v>
                </c:pt>
                <c:pt idx="13">
                  <c:v>44710</c:v>
                </c:pt>
                <c:pt idx="14">
                  <c:v>44711</c:v>
                </c:pt>
                <c:pt idx="15">
                  <c:v>44712</c:v>
                </c:pt>
                <c:pt idx="16">
                  <c:v>44713</c:v>
                </c:pt>
                <c:pt idx="17">
                  <c:v>44714</c:v>
                </c:pt>
                <c:pt idx="18">
                  <c:v>44715</c:v>
                </c:pt>
                <c:pt idx="19">
                  <c:v>44716</c:v>
                </c:pt>
                <c:pt idx="20">
                  <c:v>44717</c:v>
                </c:pt>
              </c:numCache>
            </c:numRef>
          </c:cat>
          <c:val>
            <c:numRef>
              <c:f>List1!$C$2:$C$22</c:f>
              <c:numCache>
                <c:formatCode>m:ss;@</c:formatCode>
                <c:ptCount val="21"/>
                <c:pt idx="0">
                  <c:v>4.0277777777777777E-3</c:v>
                </c:pt>
                <c:pt idx="1">
                  <c:v>4.0277777777777777E-3</c:v>
                </c:pt>
                <c:pt idx="2">
                  <c:v>4.0277777777777777E-3</c:v>
                </c:pt>
                <c:pt idx="3">
                  <c:v>4.0277777777777777E-3</c:v>
                </c:pt>
                <c:pt idx="4">
                  <c:v>4.0277777777777777E-3</c:v>
                </c:pt>
                <c:pt idx="5">
                  <c:v>4.0277777777777777E-3</c:v>
                </c:pt>
                <c:pt idx="6">
                  <c:v>4.0277777777777777E-3</c:v>
                </c:pt>
                <c:pt idx="7">
                  <c:v>4.0277777777777777E-3</c:v>
                </c:pt>
                <c:pt idx="8">
                  <c:v>4.0277777777777777E-3</c:v>
                </c:pt>
                <c:pt idx="9">
                  <c:v>4.0277777777777777E-3</c:v>
                </c:pt>
                <c:pt idx="10">
                  <c:v>4.0277777777777777E-3</c:v>
                </c:pt>
                <c:pt idx="11">
                  <c:v>4.0277777777777777E-3</c:v>
                </c:pt>
                <c:pt idx="12">
                  <c:v>4.0277777777777777E-3</c:v>
                </c:pt>
                <c:pt idx="13">
                  <c:v>4.0277777777777777E-3</c:v>
                </c:pt>
                <c:pt idx="14">
                  <c:v>4.0277777777777777E-3</c:v>
                </c:pt>
                <c:pt idx="15">
                  <c:v>4.0277777777777777E-3</c:v>
                </c:pt>
                <c:pt idx="16">
                  <c:v>4.0277777777777777E-3</c:v>
                </c:pt>
                <c:pt idx="17">
                  <c:v>4.0277777777777777E-3</c:v>
                </c:pt>
                <c:pt idx="18">
                  <c:v>4.0277777777777777E-3</c:v>
                </c:pt>
                <c:pt idx="19">
                  <c:v>4.0277777777777777E-3</c:v>
                </c:pt>
                <c:pt idx="20">
                  <c:v>4.0277777777777777E-3</c:v>
                </c:pt>
              </c:numCache>
            </c:numRef>
          </c:val>
          <c:smooth val="0"/>
          <c:extLst>
            <c:ext xmlns:c16="http://schemas.microsoft.com/office/drawing/2014/chart" uri="{C3380CC4-5D6E-409C-BE32-E72D297353CC}">
              <c16:uniqueId val="{00000001-BA57-4711-BE6F-240FB239AA3F}"/>
            </c:ext>
          </c:extLst>
        </c:ser>
        <c:dLbls>
          <c:showLegendKey val="0"/>
          <c:showVal val="0"/>
          <c:showCatName val="0"/>
          <c:showSerName val="0"/>
          <c:showPercent val="0"/>
          <c:showBubbleSize val="0"/>
        </c:dLbls>
        <c:smooth val="0"/>
        <c:axId val="372628600"/>
        <c:axId val="372628992"/>
      </c:lineChart>
      <c:dateAx>
        <c:axId val="372628600"/>
        <c:scaling>
          <c:orientation val="minMax"/>
        </c:scaling>
        <c:delete val="0"/>
        <c:axPos val="b"/>
        <c:numFmt formatCode="m/d/yyyy"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cs-CZ"/>
          </a:p>
        </c:txPr>
        <c:crossAx val="372628992"/>
        <c:crosses val="autoZero"/>
        <c:auto val="1"/>
        <c:lblOffset val="100"/>
        <c:baseTimeUnit val="days"/>
      </c:dateAx>
      <c:valAx>
        <c:axId val="372628992"/>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r>
                  <a:rPr lang="cs-CZ" sz="1800" b="0" i="0" u="none" strike="noStrike" baseline="0" dirty="0">
                    <a:effectLst/>
                  </a:rPr>
                  <a:t>Jízdní</a:t>
                </a:r>
                <a:r>
                  <a:rPr lang="cs-CZ" sz="1800" dirty="0"/>
                  <a:t> doba (</a:t>
                </a:r>
                <a:r>
                  <a:rPr lang="cs-CZ" sz="1800" dirty="0" err="1"/>
                  <a:t>min:s</a:t>
                </a:r>
                <a:r>
                  <a:rPr lang="cs-CZ" sz="1800" dirty="0"/>
                  <a:t>)</a:t>
                </a:r>
              </a:p>
            </c:rich>
          </c:tx>
          <c:overlay val="0"/>
          <c:spPr>
            <a:noFill/>
            <a:ln>
              <a:noFill/>
            </a:ln>
            <a:effectLst/>
          </c:spPr>
          <c:txPr>
            <a:bodyPr rot="-54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cs-CZ"/>
            </a:p>
          </c:txPr>
        </c:title>
        <c:numFmt formatCode="m:ss;@" sourceLinked="1"/>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cs-CZ"/>
          </a:p>
        </c:txPr>
        <c:crossAx val="372628600"/>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cs-CZ"/>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cs-CZ"/>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cs-CZ"/>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List1!$B$1</c:f>
              <c:strCache>
                <c:ptCount val="1"/>
                <c:pt idx="0">
                  <c:v>Aktuální jízdní doba</c:v>
                </c:pt>
              </c:strCache>
            </c:strRef>
          </c:tx>
          <c:spPr>
            <a:ln w="69850" cap="rnd">
              <a:solidFill>
                <a:schemeClr val="accent1"/>
              </a:solidFill>
              <a:round/>
            </a:ln>
            <a:effectLst/>
          </c:spPr>
          <c:marker>
            <c:symbol val="none"/>
          </c:marker>
          <c:cat>
            <c:numRef>
              <c:f>List1!$A$2:$A$22</c:f>
              <c:numCache>
                <c:formatCode>m/d/yyyy</c:formatCode>
                <c:ptCount val="21"/>
                <c:pt idx="0">
                  <c:v>44697</c:v>
                </c:pt>
                <c:pt idx="1">
                  <c:v>44698</c:v>
                </c:pt>
                <c:pt idx="2">
                  <c:v>44699</c:v>
                </c:pt>
                <c:pt idx="3">
                  <c:v>44700</c:v>
                </c:pt>
                <c:pt idx="4">
                  <c:v>44701</c:v>
                </c:pt>
                <c:pt idx="5">
                  <c:v>44702</c:v>
                </c:pt>
                <c:pt idx="6">
                  <c:v>44703</c:v>
                </c:pt>
                <c:pt idx="7">
                  <c:v>44704</c:v>
                </c:pt>
                <c:pt idx="8">
                  <c:v>44705</c:v>
                </c:pt>
                <c:pt idx="9">
                  <c:v>44706</c:v>
                </c:pt>
                <c:pt idx="10">
                  <c:v>44707</c:v>
                </c:pt>
                <c:pt idx="11">
                  <c:v>44708</c:v>
                </c:pt>
                <c:pt idx="12">
                  <c:v>44709</c:v>
                </c:pt>
                <c:pt idx="13">
                  <c:v>44710</c:v>
                </c:pt>
                <c:pt idx="14">
                  <c:v>44711</c:v>
                </c:pt>
                <c:pt idx="15">
                  <c:v>44712</c:v>
                </c:pt>
                <c:pt idx="16">
                  <c:v>44713</c:v>
                </c:pt>
                <c:pt idx="17">
                  <c:v>44714</c:v>
                </c:pt>
                <c:pt idx="18">
                  <c:v>44715</c:v>
                </c:pt>
                <c:pt idx="19">
                  <c:v>44716</c:v>
                </c:pt>
                <c:pt idx="20">
                  <c:v>44717</c:v>
                </c:pt>
              </c:numCache>
            </c:numRef>
          </c:cat>
          <c:val>
            <c:numRef>
              <c:f>List1!$B$2:$B$22</c:f>
              <c:numCache>
                <c:formatCode>m:ss;@</c:formatCode>
                <c:ptCount val="21"/>
                <c:pt idx="0">
                  <c:v>8.3449074074074085E-3</c:v>
                </c:pt>
                <c:pt idx="1">
                  <c:v>9.3171296296296283E-3</c:v>
                </c:pt>
                <c:pt idx="2">
                  <c:v>8.5763888888888886E-3</c:v>
                </c:pt>
                <c:pt idx="3">
                  <c:v>8.2407407407407412E-3</c:v>
                </c:pt>
                <c:pt idx="4">
                  <c:v>8.1249999999999985E-3</c:v>
                </c:pt>
                <c:pt idx="5">
                  <c:v>7.4074074074074068E-3</c:v>
                </c:pt>
                <c:pt idx="6">
                  <c:v>7.4305555555555548E-3</c:v>
                </c:pt>
                <c:pt idx="7">
                  <c:v>8.1712962962962963E-3</c:v>
                </c:pt>
                <c:pt idx="8">
                  <c:v>8.9236111111111113E-3</c:v>
                </c:pt>
                <c:pt idx="9">
                  <c:v>8.518518518518519E-3</c:v>
                </c:pt>
                <c:pt idx="10">
                  <c:v>8.3796296296296292E-3</c:v>
                </c:pt>
                <c:pt idx="11">
                  <c:v>8.6689814814814806E-3</c:v>
                </c:pt>
                <c:pt idx="12">
                  <c:v>7.4074074074074068E-3</c:v>
                </c:pt>
                <c:pt idx="13">
                  <c:v>7.4768518518518526E-3</c:v>
                </c:pt>
                <c:pt idx="14">
                  <c:v>8.4837962962962966E-3</c:v>
                </c:pt>
                <c:pt idx="15">
                  <c:v>8.4606481481481494E-3</c:v>
                </c:pt>
                <c:pt idx="16">
                  <c:v>8.3912037037037045E-3</c:v>
                </c:pt>
                <c:pt idx="17">
                  <c:v>8.4027777777777781E-3</c:v>
                </c:pt>
                <c:pt idx="18">
                  <c:v>8.3449074074074085E-3</c:v>
                </c:pt>
                <c:pt idx="19">
                  <c:v>7.2916666666666659E-3</c:v>
                </c:pt>
                <c:pt idx="20">
                  <c:v>7.3148148148148148E-3</c:v>
                </c:pt>
              </c:numCache>
            </c:numRef>
          </c:val>
          <c:smooth val="0"/>
          <c:extLst>
            <c:ext xmlns:c16="http://schemas.microsoft.com/office/drawing/2014/chart" uri="{C3380CC4-5D6E-409C-BE32-E72D297353CC}">
              <c16:uniqueId val="{00000000-205E-4443-B1B4-DC996F07B5FD}"/>
            </c:ext>
          </c:extLst>
        </c:ser>
        <c:ser>
          <c:idx val="1"/>
          <c:order val="1"/>
          <c:tx>
            <c:strRef>
              <c:f>List1!$C$1</c:f>
              <c:strCache>
                <c:ptCount val="1"/>
                <c:pt idx="0">
                  <c:v>Obvyklá jízdní doba</c:v>
                </c:pt>
              </c:strCache>
            </c:strRef>
          </c:tx>
          <c:spPr>
            <a:ln w="69850" cap="rnd">
              <a:solidFill>
                <a:schemeClr val="accent2"/>
              </a:solidFill>
              <a:round/>
            </a:ln>
            <a:effectLst/>
          </c:spPr>
          <c:marker>
            <c:symbol val="none"/>
          </c:marker>
          <c:cat>
            <c:numRef>
              <c:f>List1!$A$2:$A$22</c:f>
              <c:numCache>
                <c:formatCode>m/d/yyyy</c:formatCode>
                <c:ptCount val="21"/>
                <c:pt idx="0">
                  <c:v>44697</c:v>
                </c:pt>
                <c:pt idx="1">
                  <c:v>44698</c:v>
                </c:pt>
                <c:pt idx="2">
                  <c:v>44699</c:v>
                </c:pt>
                <c:pt idx="3">
                  <c:v>44700</c:v>
                </c:pt>
                <c:pt idx="4">
                  <c:v>44701</c:v>
                </c:pt>
                <c:pt idx="5">
                  <c:v>44702</c:v>
                </c:pt>
                <c:pt idx="6">
                  <c:v>44703</c:v>
                </c:pt>
                <c:pt idx="7">
                  <c:v>44704</c:v>
                </c:pt>
                <c:pt idx="8">
                  <c:v>44705</c:v>
                </c:pt>
                <c:pt idx="9">
                  <c:v>44706</c:v>
                </c:pt>
                <c:pt idx="10">
                  <c:v>44707</c:v>
                </c:pt>
                <c:pt idx="11">
                  <c:v>44708</c:v>
                </c:pt>
                <c:pt idx="12">
                  <c:v>44709</c:v>
                </c:pt>
                <c:pt idx="13">
                  <c:v>44710</c:v>
                </c:pt>
                <c:pt idx="14">
                  <c:v>44711</c:v>
                </c:pt>
                <c:pt idx="15">
                  <c:v>44712</c:v>
                </c:pt>
                <c:pt idx="16">
                  <c:v>44713</c:v>
                </c:pt>
                <c:pt idx="17">
                  <c:v>44714</c:v>
                </c:pt>
                <c:pt idx="18">
                  <c:v>44715</c:v>
                </c:pt>
                <c:pt idx="19">
                  <c:v>44716</c:v>
                </c:pt>
                <c:pt idx="20">
                  <c:v>44717</c:v>
                </c:pt>
              </c:numCache>
            </c:numRef>
          </c:cat>
          <c:val>
            <c:numRef>
              <c:f>List1!$C$2:$C$22</c:f>
              <c:numCache>
                <c:formatCode>m:ss;@</c:formatCode>
                <c:ptCount val="21"/>
                <c:pt idx="0">
                  <c:v>8.7384259259259255E-3</c:v>
                </c:pt>
                <c:pt idx="1">
                  <c:v>8.7384259259259255E-3</c:v>
                </c:pt>
                <c:pt idx="2">
                  <c:v>8.7384259259259307E-3</c:v>
                </c:pt>
                <c:pt idx="3">
                  <c:v>8.7384259259259307E-3</c:v>
                </c:pt>
                <c:pt idx="4">
                  <c:v>8.7384259259259307E-3</c:v>
                </c:pt>
                <c:pt idx="5">
                  <c:v>8.7384259259259307E-3</c:v>
                </c:pt>
                <c:pt idx="6">
                  <c:v>8.7384259259259307E-3</c:v>
                </c:pt>
                <c:pt idx="7">
                  <c:v>8.7384259259259307E-3</c:v>
                </c:pt>
                <c:pt idx="8">
                  <c:v>8.7384259259259307E-3</c:v>
                </c:pt>
                <c:pt idx="9">
                  <c:v>8.7384259259259307E-3</c:v>
                </c:pt>
                <c:pt idx="10">
                  <c:v>8.7384259259259307E-3</c:v>
                </c:pt>
                <c:pt idx="11">
                  <c:v>8.7384259259259307E-3</c:v>
                </c:pt>
                <c:pt idx="12">
                  <c:v>8.7384259259259307E-3</c:v>
                </c:pt>
                <c:pt idx="13">
                  <c:v>8.7384259259259307E-3</c:v>
                </c:pt>
                <c:pt idx="14">
                  <c:v>8.7384259259259307E-3</c:v>
                </c:pt>
                <c:pt idx="15">
                  <c:v>8.7384259259259307E-3</c:v>
                </c:pt>
                <c:pt idx="16">
                  <c:v>8.7384259259259307E-3</c:v>
                </c:pt>
                <c:pt idx="17">
                  <c:v>8.7384259259259307E-3</c:v>
                </c:pt>
                <c:pt idx="18">
                  <c:v>8.7384259259259307E-3</c:v>
                </c:pt>
                <c:pt idx="19">
                  <c:v>8.7384259259259307E-3</c:v>
                </c:pt>
                <c:pt idx="20">
                  <c:v>8.7384259259259307E-3</c:v>
                </c:pt>
              </c:numCache>
            </c:numRef>
          </c:val>
          <c:smooth val="0"/>
          <c:extLst>
            <c:ext xmlns:c16="http://schemas.microsoft.com/office/drawing/2014/chart" uri="{C3380CC4-5D6E-409C-BE32-E72D297353CC}">
              <c16:uniqueId val="{00000001-205E-4443-B1B4-DC996F07B5FD}"/>
            </c:ext>
          </c:extLst>
        </c:ser>
        <c:dLbls>
          <c:showLegendKey val="0"/>
          <c:showVal val="0"/>
          <c:showCatName val="0"/>
          <c:showSerName val="0"/>
          <c:showPercent val="0"/>
          <c:showBubbleSize val="0"/>
        </c:dLbls>
        <c:smooth val="0"/>
        <c:axId val="372618016"/>
        <c:axId val="372619976"/>
      </c:lineChart>
      <c:dateAx>
        <c:axId val="372618016"/>
        <c:scaling>
          <c:orientation val="minMax"/>
        </c:scaling>
        <c:delete val="0"/>
        <c:axPos val="b"/>
        <c:numFmt formatCode="m/d/yyyy"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cs-CZ"/>
          </a:p>
        </c:txPr>
        <c:crossAx val="372619976"/>
        <c:crosses val="autoZero"/>
        <c:auto val="1"/>
        <c:lblOffset val="100"/>
        <c:baseTimeUnit val="days"/>
      </c:dateAx>
      <c:valAx>
        <c:axId val="372619976"/>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r>
                  <a:rPr lang="cs-CZ" sz="1800" b="0" i="0" u="none" strike="noStrike" baseline="0" dirty="0">
                    <a:effectLst/>
                  </a:rPr>
                  <a:t>Jízdní</a:t>
                </a:r>
                <a:r>
                  <a:rPr lang="cs-CZ" sz="1800" dirty="0"/>
                  <a:t> doba (</a:t>
                </a:r>
                <a:r>
                  <a:rPr lang="cs-CZ" sz="1800" dirty="0" err="1"/>
                  <a:t>min:s</a:t>
                </a:r>
                <a:r>
                  <a:rPr lang="cs-CZ" sz="1800" dirty="0"/>
                  <a:t>)</a:t>
                </a:r>
              </a:p>
            </c:rich>
          </c:tx>
          <c:overlay val="0"/>
          <c:spPr>
            <a:noFill/>
            <a:ln>
              <a:noFill/>
            </a:ln>
            <a:effectLst/>
          </c:spPr>
          <c:txPr>
            <a:bodyPr rot="-54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cs-CZ"/>
            </a:p>
          </c:txPr>
        </c:title>
        <c:numFmt formatCode="m:ss;@" sourceLinked="1"/>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cs-CZ"/>
          </a:p>
        </c:txPr>
        <c:crossAx val="37261801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cs-CZ"/>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cs-CZ"/>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cs-CZ"/>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List1!$B$1</c:f>
              <c:strCache>
                <c:ptCount val="1"/>
                <c:pt idx="0">
                  <c:v>Aktuální jízdní doba</c:v>
                </c:pt>
              </c:strCache>
            </c:strRef>
          </c:tx>
          <c:spPr>
            <a:ln w="69850" cap="rnd">
              <a:solidFill>
                <a:schemeClr val="accent1"/>
              </a:solidFill>
              <a:round/>
            </a:ln>
            <a:effectLst/>
          </c:spPr>
          <c:marker>
            <c:symbol val="none"/>
          </c:marker>
          <c:cat>
            <c:numRef>
              <c:f>List1!$A$2:$A$22</c:f>
              <c:numCache>
                <c:formatCode>m/d/yyyy</c:formatCode>
                <c:ptCount val="21"/>
                <c:pt idx="0">
                  <c:v>44697</c:v>
                </c:pt>
                <c:pt idx="1">
                  <c:v>44698</c:v>
                </c:pt>
                <c:pt idx="2">
                  <c:v>44699</c:v>
                </c:pt>
                <c:pt idx="3">
                  <c:v>44700</c:v>
                </c:pt>
                <c:pt idx="4">
                  <c:v>44701</c:v>
                </c:pt>
                <c:pt idx="5">
                  <c:v>44702</c:v>
                </c:pt>
                <c:pt idx="6">
                  <c:v>44703</c:v>
                </c:pt>
                <c:pt idx="7">
                  <c:v>44704</c:v>
                </c:pt>
                <c:pt idx="8">
                  <c:v>44705</c:v>
                </c:pt>
                <c:pt idx="9">
                  <c:v>44706</c:v>
                </c:pt>
                <c:pt idx="10">
                  <c:v>44707</c:v>
                </c:pt>
                <c:pt idx="11">
                  <c:v>44708</c:v>
                </c:pt>
                <c:pt idx="12">
                  <c:v>44709</c:v>
                </c:pt>
                <c:pt idx="13">
                  <c:v>44710</c:v>
                </c:pt>
                <c:pt idx="14">
                  <c:v>44711</c:v>
                </c:pt>
                <c:pt idx="15">
                  <c:v>44712</c:v>
                </c:pt>
                <c:pt idx="16">
                  <c:v>44713</c:v>
                </c:pt>
                <c:pt idx="17">
                  <c:v>44714</c:v>
                </c:pt>
                <c:pt idx="18">
                  <c:v>44715</c:v>
                </c:pt>
                <c:pt idx="19">
                  <c:v>44716</c:v>
                </c:pt>
                <c:pt idx="20">
                  <c:v>44717</c:v>
                </c:pt>
              </c:numCache>
            </c:numRef>
          </c:cat>
          <c:val>
            <c:numRef>
              <c:f>List1!$B$2:$B$22</c:f>
              <c:numCache>
                <c:formatCode>m:ss;@</c:formatCode>
                <c:ptCount val="21"/>
                <c:pt idx="0">
                  <c:v>7.4652777777777781E-3</c:v>
                </c:pt>
                <c:pt idx="1">
                  <c:v>7.8703703703703713E-3</c:v>
                </c:pt>
                <c:pt idx="2">
                  <c:v>7.5694444444444446E-3</c:v>
                </c:pt>
                <c:pt idx="3">
                  <c:v>7.3611111111111108E-3</c:v>
                </c:pt>
                <c:pt idx="4">
                  <c:v>6.9212962962962969E-3</c:v>
                </c:pt>
                <c:pt idx="5">
                  <c:v>5.9143518518518521E-3</c:v>
                </c:pt>
                <c:pt idx="6">
                  <c:v>5.9953703703703697E-3</c:v>
                </c:pt>
                <c:pt idx="7">
                  <c:v>7.3958333333333341E-3</c:v>
                </c:pt>
                <c:pt idx="8">
                  <c:v>7.6157407407407415E-3</c:v>
                </c:pt>
                <c:pt idx="9">
                  <c:v>7.6388888888888886E-3</c:v>
                </c:pt>
                <c:pt idx="10">
                  <c:v>7.1643518518518514E-3</c:v>
                </c:pt>
                <c:pt idx="11">
                  <c:v>6.875E-3</c:v>
                </c:pt>
                <c:pt idx="12">
                  <c:v>5.8564814814814825E-3</c:v>
                </c:pt>
                <c:pt idx="13">
                  <c:v>5.9375000000000009E-3</c:v>
                </c:pt>
                <c:pt idx="14">
                  <c:v>7.2337962962962963E-3</c:v>
                </c:pt>
                <c:pt idx="15">
                  <c:v>7.4768518518518526E-3</c:v>
                </c:pt>
                <c:pt idx="16">
                  <c:v>7.4652777777777781E-3</c:v>
                </c:pt>
                <c:pt idx="17">
                  <c:v>7.3032407407407412E-3</c:v>
                </c:pt>
                <c:pt idx="18">
                  <c:v>6.8055555555555569E-3</c:v>
                </c:pt>
                <c:pt idx="19">
                  <c:v>5.8796296296296296E-3</c:v>
                </c:pt>
                <c:pt idx="20">
                  <c:v>6.0648148148148145E-3</c:v>
                </c:pt>
              </c:numCache>
            </c:numRef>
          </c:val>
          <c:smooth val="0"/>
          <c:extLst>
            <c:ext xmlns:c16="http://schemas.microsoft.com/office/drawing/2014/chart" uri="{C3380CC4-5D6E-409C-BE32-E72D297353CC}">
              <c16:uniqueId val="{00000000-5A49-4715-B4DD-C334B5A78A6B}"/>
            </c:ext>
          </c:extLst>
        </c:ser>
        <c:ser>
          <c:idx val="1"/>
          <c:order val="1"/>
          <c:tx>
            <c:strRef>
              <c:f>List1!$C$1</c:f>
              <c:strCache>
                <c:ptCount val="1"/>
                <c:pt idx="0">
                  <c:v>Obvyklá jízdní doba</c:v>
                </c:pt>
              </c:strCache>
            </c:strRef>
          </c:tx>
          <c:spPr>
            <a:ln w="69850" cap="rnd">
              <a:solidFill>
                <a:schemeClr val="accent2"/>
              </a:solidFill>
              <a:round/>
            </a:ln>
            <a:effectLst/>
          </c:spPr>
          <c:marker>
            <c:symbol val="none"/>
          </c:marker>
          <c:cat>
            <c:numRef>
              <c:f>List1!$A$2:$A$22</c:f>
              <c:numCache>
                <c:formatCode>m/d/yyyy</c:formatCode>
                <c:ptCount val="21"/>
                <c:pt idx="0">
                  <c:v>44697</c:v>
                </c:pt>
                <c:pt idx="1">
                  <c:v>44698</c:v>
                </c:pt>
                <c:pt idx="2">
                  <c:v>44699</c:v>
                </c:pt>
                <c:pt idx="3">
                  <c:v>44700</c:v>
                </c:pt>
                <c:pt idx="4">
                  <c:v>44701</c:v>
                </c:pt>
                <c:pt idx="5">
                  <c:v>44702</c:v>
                </c:pt>
                <c:pt idx="6">
                  <c:v>44703</c:v>
                </c:pt>
                <c:pt idx="7">
                  <c:v>44704</c:v>
                </c:pt>
                <c:pt idx="8">
                  <c:v>44705</c:v>
                </c:pt>
                <c:pt idx="9">
                  <c:v>44706</c:v>
                </c:pt>
                <c:pt idx="10">
                  <c:v>44707</c:v>
                </c:pt>
                <c:pt idx="11">
                  <c:v>44708</c:v>
                </c:pt>
                <c:pt idx="12">
                  <c:v>44709</c:v>
                </c:pt>
                <c:pt idx="13">
                  <c:v>44710</c:v>
                </c:pt>
                <c:pt idx="14">
                  <c:v>44711</c:v>
                </c:pt>
                <c:pt idx="15">
                  <c:v>44712</c:v>
                </c:pt>
                <c:pt idx="16">
                  <c:v>44713</c:v>
                </c:pt>
                <c:pt idx="17">
                  <c:v>44714</c:v>
                </c:pt>
                <c:pt idx="18">
                  <c:v>44715</c:v>
                </c:pt>
                <c:pt idx="19">
                  <c:v>44716</c:v>
                </c:pt>
                <c:pt idx="20">
                  <c:v>44717</c:v>
                </c:pt>
              </c:numCache>
            </c:numRef>
          </c:cat>
          <c:val>
            <c:numRef>
              <c:f>List1!$C$2:$C$22</c:f>
              <c:numCache>
                <c:formatCode>m:ss;@</c:formatCode>
                <c:ptCount val="21"/>
                <c:pt idx="0">
                  <c:v>7.1874999999999994E-3</c:v>
                </c:pt>
                <c:pt idx="1">
                  <c:v>7.1874999999999994E-3</c:v>
                </c:pt>
                <c:pt idx="2">
                  <c:v>7.1874999999999994E-3</c:v>
                </c:pt>
                <c:pt idx="3">
                  <c:v>7.1874999999999994E-3</c:v>
                </c:pt>
                <c:pt idx="4">
                  <c:v>7.1874999999999994E-3</c:v>
                </c:pt>
                <c:pt idx="5">
                  <c:v>7.1874999999999994E-3</c:v>
                </c:pt>
                <c:pt idx="6">
                  <c:v>7.1874999999999994E-3</c:v>
                </c:pt>
                <c:pt idx="7">
                  <c:v>7.1874999999999994E-3</c:v>
                </c:pt>
                <c:pt idx="8">
                  <c:v>7.1874999999999994E-3</c:v>
                </c:pt>
                <c:pt idx="9">
                  <c:v>7.1874999999999994E-3</c:v>
                </c:pt>
                <c:pt idx="10">
                  <c:v>7.1874999999999994E-3</c:v>
                </c:pt>
                <c:pt idx="11">
                  <c:v>7.1874999999999994E-3</c:v>
                </c:pt>
                <c:pt idx="12">
                  <c:v>7.1874999999999994E-3</c:v>
                </c:pt>
                <c:pt idx="13">
                  <c:v>7.1874999999999994E-3</c:v>
                </c:pt>
                <c:pt idx="14">
                  <c:v>7.1874999999999994E-3</c:v>
                </c:pt>
                <c:pt idx="15">
                  <c:v>7.1874999999999994E-3</c:v>
                </c:pt>
                <c:pt idx="16">
                  <c:v>7.1874999999999994E-3</c:v>
                </c:pt>
                <c:pt idx="17">
                  <c:v>7.1874999999999994E-3</c:v>
                </c:pt>
                <c:pt idx="18">
                  <c:v>7.1874999999999994E-3</c:v>
                </c:pt>
                <c:pt idx="19">
                  <c:v>7.1874999999999994E-3</c:v>
                </c:pt>
                <c:pt idx="20">
                  <c:v>7.1874999999999994E-3</c:v>
                </c:pt>
              </c:numCache>
            </c:numRef>
          </c:val>
          <c:smooth val="0"/>
          <c:extLst>
            <c:ext xmlns:c16="http://schemas.microsoft.com/office/drawing/2014/chart" uri="{C3380CC4-5D6E-409C-BE32-E72D297353CC}">
              <c16:uniqueId val="{00000001-5A49-4715-B4DD-C334B5A78A6B}"/>
            </c:ext>
          </c:extLst>
        </c:ser>
        <c:dLbls>
          <c:showLegendKey val="0"/>
          <c:showVal val="0"/>
          <c:showCatName val="0"/>
          <c:showSerName val="0"/>
          <c:showPercent val="0"/>
          <c:showBubbleSize val="0"/>
        </c:dLbls>
        <c:smooth val="0"/>
        <c:axId val="372630560"/>
        <c:axId val="372631344"/>
      </c:lineChart>
      <c:dateAx>
        <c:axId val="372630560"/>
        <c:scaling>
          <c:orientation val="minMax"/>
        </c:scaling>
        <c:delete val="0"/>
        <c:axPos val="b"/>
        <c:numFmt formatCode="m/d/yyyy"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cs-CZ"/>
          </a:p>
        </c:txPr>
        <c:crossAx val="372631344"/>
        <c:crosses val="autoZero"/>
        <c:auto val="1"/>
        <c:lblOffset val="100"/>
        <c:baseTimeUnit val="days"/>
      </c:dateAx>
      <c:valAx>
        <c:axId val="372631344"/>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r>
                  <a:rPr lang="cs-CZ" sz="1800" b="0" i="0" u="none" strike="noStrike" baseline="0" dirty="0">
                    <a:effectLst/>
                  </a:rPr>
                  <a:t>Jízdní</a:t>
                </a:r>
                <a:r>
                  <a:rPr lang="cs-CZ" sz="1800" dirty="0"/>
                  <a:t> doba (</a:t>
                </a:r>
                <a:r>
                  <a:rPr lang="cs-CZ" sz="1800" dirty="0" err="1"/>
                  <a:t>min:s</a:t>
                </a:r>
                <a:r>
                  <a:rPr lang="cs-CZ" sz="1800" dirty="0"/>
                  <a:t>)</a:t>
                </a:r>
              </a:p>
            </c:rich>
          </c:tx>
          <c:overlay val="0"/>
          <c:spPr>
            <a:noFill/>
            <a:ln>
              <a:noFill/>
            </a:ln>
            <a:effectLst/>
          </c:spPr>
          <c:txPr>
            <a:bodyPr rot="-54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cs-CZ"/>
            </a:p>
          </c:txPr>
        </c:title>
        <c:numFmt formatCode="m:ss;@" sourceLinked="1"/>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cs-CZ"/>
          </a:p>
        </c:txPr>
        <c:crossAx val="372630560"/>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cs-CZ"/>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cs-CZ"/>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cs-CZ"/>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List1!$B$1</c:f>
              <c:strCache>
                <c:ptCount val="1"/>
                <c:pt idx="0">
                  <c:v>Aktuální jízdní doba</c:v>
                </c:pt>
              </c:strCache>
            </c:strRef>
          </c:tx>
          <c:spPr>
            <a:ln w="69850" cap="rnd">
              <a:solidFill>
                <a:schemeClr val="accent1"/>
              </a:solidFill>
              <a:round/>
            </a:ln>
            <a:effectLst/>
          </c:spPr>
          <c:marker>
            <c:symbol val="none"/>
          </c:marker>
          <c:cat>
            <c:numRef>
              <c:f>List1!$A$2:$A$22</c:f>
              <c:numCache>
                <c:formatCode>m/d/yyyy</c:formatCode>
                <c:ptCount val="21"/>
                <c:pt idx="0">
                  <c:v>44697</c:v>
                </c:pt>
                <c:pt idx="1">
                  <c:v>44698</c:v>
                </c:pt>
                <c:pt idx="2">
                  <c:v>44699</c:v>
                </c:pt>
                <c:pt idx="3">
                  <c:v>44700</c:v>
                </c:pt>
                <c:pt idx="4">
                  <c:v>44701</c:v>
                </c:pt>
                <c:pt idx="5">
                  <c:v>44702</c:v>
                </c:pt>
                <c:pt idx="6">
                  <c:v>44703</c:v>
                </c:pt>
                <c:pt idx="7">
                  <c:v>44704</c:v>
                </c:pt>
                <c:pt idx="8">
                  <c:v>44705</c:v>
                </c:pt>
                <c:pt idx="9">
                  <c:v>44706</c:v>
                </c:pt>
                <c:pt idx="10">
                  <c:v>44707</c:v>
                </c:pt>
                <c:pt idx="11">
                  <c:v>44708</c:v>
                </c:pt>
                <c:pt idx="12">
                  <c:v>44709</c:v>
                </c:pt>
                <c:pt idx="13">
                  <c:v>44710</c:v>
                </c:pt>
                <c:pt idx="14">
                  <c:v>44711</c:v>
                </c:pt>
                <c:pt idx="15">
                  <c:v>44712</c:v>
                </c:pt>
                <c:pt idx="16">
                  <c:v>44713</c:v>
                </c:pt>
                <c:pt idx="17">
                  <c:v>44714</c:v>
                </c:pt>
                <c:pt idx="18">
                  <c:v>44715</c:v>
                </c:pt>
                <c:pt idx="19">
                  <c:v>44716</c:v>
                </c:pt>
                <c:pt idx="20">
                  <c:v>44717</c:v>
                </c:pt>
              </c:numCache>
            </c:numRef>
          </c:cat>
          <c:val>
            <c:numRef>
              <c:f>List1!$B$2:$B$22</c:f>
              <c:numCache>
                <c:formatCode>m:ss;@</c:formatCode>
                <c:ptCount val="21"/>
                <c:pt idx="0">
                  <c:v>2.7430555555555559E-3</c:v>
                </c:pt>
                <c:pt idx="1">
                  <c:v>2.7430555555555559E-3</c:v>
                </c:pt>
                <c:pt idx="2">
                  <c:v>2.7662037037037034E-3</c:v>
                </c:pt>
                <c:pt idx="3">
                  <c:v>2.7546296296296294E-3</c:v>
                </c:pt>
                <c:pt idx="4">
                  <c:v>2.7199074074074074E-3</c:v>
                </c:pt>
                <c:pt idx="5">
                  <c:v>2.5578703703703705E-3</c:v>
                </c:pt>
                <c:pt idx="6">
                  <c:v>2.5694444444444445E-3</c:v>
                </c:pt>
                <c:pt idx="7">
                  <c:v>2.7777777777777779E-3</c:v>
                </c:pt>
                <c:pt idx="8">
                  <c:v>2.7777777777777779E-3</c:v>
                </c:pt>
                <c:pt idx="9">
                  <c:v>2.8124999999999995E-3</c:v>
                </c:pt>
                <c:pt idx="10">
                  <c:v>2.9050925925925928E-3</c:v>
                </c:pt>
                <c:pt idx="11">
                  <c:v>2.7199074074074074E-3</c:v>
                </c:pt>
                <c:pt idx="12">
                  <c:v>2.5462962962962961E-3</c:v>
                </c:pt>
                <c:pt idx="13">
                  <c:v>2.5462962962962961E-3</c:v>
                </c:pt>
                <c:pt idx="14">
                  <c:v>2.7430555555555559E-3</c:v>
                </c:pt>
                <c:pt idx="15">
                  <c:v>2.8009259259259259E-3</c:v>
                </c:pt>
                <c:pt idx="16">
                  <c:v>2.8472222222222219E-3</c:v>
                </c:pt>
                <c:pt idx="17">
                  <c:v>2.8819444444444444E-3</c:v>
                </c:pt>
                <c:pt idx="18">
                  <c:v>2.7083333333333334E-3</c:v>
                </c:pt>
                <c:pt idx="19">
                  <c:v>2.5578703703703705E-3</c:v>
                </c:pt>
                <c:pt idx="20">
                  <c:v>2.5462962962962961E-3</c:v>
                </c:pt>
              </c:numCache>
            </c:numRef>
          </c:val>
          <c:smooth val="0"/>
          <c:extLst>
            <c:ext xmlns:c16="http://schemas.microsoft.com/office/drawing/2014/chart" uri="{C3380CC4-5D6E-409C-BE32-E72D297353CC}">
              <c16:uniqueId val="{00000000-B68F-47C6-BE67-AB268FFB086E}"/>
            </c:ext>
          </c:extLst>
        </c:ser>
        <c:ser>
          <c:idx val="1"/>
          <c:order val="1"/>
          <c:tx>
            <c:strRef>
              <c:f>List1!$C$1</c:f>
              <c:strCache>
                <c:ptCount val="1"/>
                <c:pt idx="0">
                  <c:v>Obvyklá jízdní doba</c:v>
                </c:pt>
              </c:strCache>
            </c:strRef>
          </c:tx>
          <c:spPr>
            <a:ln w="69850" cap="rnd">
              <a:solidFill>
                <a:schemeClr val="accent2"/>
              </a:solidFill>
              <a:round/>
            </a:ln>
            <a:effectLst/>
          </c:spPr>
          <c:marker>
            <c:symbol val="none"/>
          </c:marker>
          <c:cat>
            <c:numRef>
              <c:f>List1!$A$2:$A$22</c:f>
              <c:numCache>
                <c:formatCode>m/d/yyyy</c:formatCode>
                <c:ptCount val="21"/>
                <c:pt idx="0">
                  <c:v>44697</c:v>
                </c:pt>
                <c:pt idx="1">
                  <c:v>44698</c:v>
                </c:pt>
                <c:pt idx="2">
                  <c:v>44699</c:v>
                </c:pt>
                <c:pt idx="3">
                  <c:v>44700</c:v>
                </c:pt>
                <c:pt idx="4">
                  <c:v>44701</c:v>
                </c:pt>
                <c:pt idx="5">
                  <c:v>44702</c:v>
                </c:pt>
                <c:pt idx="6">
                  <c:v>44703</c:v>
                </c:pt>
                <c:pt idx="7">
                  <c:v>44704</c:v>
                </c:pt>
                <c:pt idx="8">
                  <c:v>44705</c:v>
                </c:pt>
                <c:pt idx="9">
                  <c:v>44706</c:v>
                </c:pt>
                <c:pt idx="10">
                  <c:v>44707</c:v>
                </c:pt>
                <c:pt idx="11">
                  <c:v>44708</c:v>
                </c:pt>
                <c:pt idx="12">
                  <c:v>44709</c:v>
                </c:pt>
                <c:pt idx="13">
                  <c:v>44710</c:v>
                </c:pt>
                <c:pt idx="14">
                  <c:v>44711</c:v>
                </c:pt>
                <c:pt idx="15">
                  <c:v>44712</c:v>
                </c:pt>
                <c:pt idx="16">
                  <c:v>44713</c:v>
                </c:pt>
                <c:pt idx="17">
                  <c:v>44714</c:v>
                </c:pt>
                <c:pt idx="18">
                  <c:v>44715</c:v>
                </c:pt>
                <c:pt idx="19">
                  <c:v>44716</c:v>
                </c:pt>
                <c:pt idx="20">
                  <c:v>44717</c:v>
                </c:pt>
              </c:numCache>
            </c:numRef>
          </c:cat>
          <c:val>
            <c:numRef>
              <c:f>List1!$C$2:$C$22</c:f>
              <c:numCache>
                <c:formatCode>m:ss;@</c:formatCode>
                <c:ptCount val="21"/>
                <c:pt idx="0">
                  <c:v>2.5810185185185185E-3</c:v>
                </c:pt>
                <c:pt idx="1">
                  <c:v>2.5810185185185185E-3</c:v>
                </c:pt>
                <c:pt idx="2">
                  <c:v>2.5810185185185185E-3</c:v>
                </c:pt>
                <c:pt idx="3">
                  <c:v>2.5810185185185185E-3</c:v>
                </c:pt>
                <c:pt idx="4">
                  <c:v>2.5810185185185185E-3</c:v>
                </c:pt>
                <c:pt idx="5">
                  <c:v>2.5810185185185185E-3</c:v>
                </c:pt>
                <c:pt idx="6">
                  <c:v>2.5810185185185185E-3</c:v>
                </c:pt>
                <c:pt idx="7">
                  <c:v>2.5810185185185185E-3</c:v>
                </c:pt>
                <c:pt idx="8">
                  <c:v>2.5810185185185185E-3</c:v>
                </c:pt>
                <c:pt idx="9">
                  <c:v>2.5810185185185185E-3</c:v>
                </c:pt>
                <c:pt idx="10">
                  <c:v>2.5810185185185185E-3</c:v>
                </c:pt>
                <c:pt idx="11">
                  <c:v>2.5810185185185185E-3</c:v>
                </c:pt>
                <c:pt idx="12">
                  <c:v>2.5810185185185185E-3</c:v>
                </c:pt>
                <c:pt idx="13">
                  <c:v>2.5810185185185185E-3</c:v>
                </c:pt>
                <c:pt idx="14">
                  <c:v>2.5810185185185185E-3</c:v>
                </c:pt>
                <c:pt idx="15">
                  <c:v>2.5810185185185185E-3</c:v>
                </c:pt>
                <c:pt idx="16">
                  <c:v>2.5810185185185185E-3</c:v>
                </c:pt>
                <c:pt idx="17">
                  <c:v>2.5810185185185185E-3</c:v>
                </c:pt>
                <c:pt idx="18">
                  <c:v>2.5810185185185185E-3</c:v>
                </c:pt>
                <c:pt idx="19">
                  <c:v>2.5810185185185185E-3</c:v>
                </c:pt>
                <c:pt idx="20">
                  <c:v>2.5810185185185185E-3</c:v>
                </c:pt>
              </c:numCache>
            </c:numRef>
          </c:val>
          <c:smooth val="0"/>
          <c:extLst>
            <c:ext xmlns:c16="http://schemas.microsoft.com/office/drawing/2014/chart" uri="{C3380CC4-5D6E-409C-BE32-E72D297353CC}">
              <c16:uniqueId val="{00000001-B68F-47C6-BE67-AB268FFB086E}"/>
            </c:ext>
          </c:extLst>
        </c:ser>
        <c:dLbls>
          <c:showLegendKey val="0"/>
          <c:showVal val="0"/>
          <c:showCatName val="0"/>
          <c:showSerName val="0"/>
          <c:showPercent val="0"/>
          <c:showBubbleSize val="0"/>
        </c:dLbls>
        <c:smooth val="0"/>
        <c:axId val="372581560"/>
        <c:axId val="372581168"/>
      </c:lineChart>
      <c:dateAx>
        <c:axId val="372581560"/>
        <c:scaling>
          <c:orientation val="minMax"/>
        </c:scaling>
        <c:delete val="0"/>
        <c:axPos val="b"/>
        <c:numFmt formatCode="m/d/yyyy"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cs-CZ"/>
          </a:p>
        </c:txPr>
        <c:crossAx val="372581168"/>
        <c:crosses val="autoZero"/>
        <c:auto val="1"/>
        <c:lblOffset val="100"/>
        <c:baseTimeUnit val="days"/>
      </c:dateAx>
      <c:valAx>
        <c:axId val="372581168"/>
        <c:scaling>
          <c:orientation val="minMax"/>
          <c:min val="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r>
                  <a:rPr lang="cs-CZ" sz="1800" b="0" i="0" u="none" strike="noStrike" baseline="0" dirty="0">
                    <a:effectLst/>
                  </a:rPr>
                  <a:t>Jízdní</a:t>
                </a:r>
                <a:r>
                  <a:rPr lang="cs-CZ" sz="1800" b="0" i="0" baseline="0" dirty="0">
                    <a:effectLst/>
                  </a:rPr>
                  <a:t> doba (</a:t>
                </a:r>
                <a:r>
                  <a:rPr lang="cs-CZ" sz="1800" b="0" i="0" baseline="0" dirty="0" err="1">
                    <a:effectLst/>
                  </a:rPr>
                  <a:t>min:s</a:t>
                </a:r>
                <a:r>
                  <a:rPr lang="cs-CZ" sz="1800" b="0" i="0" baseline="0" dirty="0">
                    <a:effectLst/>
                  </a:rPr>
                  <a:t>)</a:t>
                </a:r>
              </a:p>
            </c:rich>
          </c:tx>
          <c:layout>
            <c:manualLayout>
              <c:xMode val="edge"/>
              <c:yMode val="edge"/>
              <c:x val="7.5927420560188922E-3"/>
              <c:y val="0.28199466415568109"/>
            </c:manualLayout>
          </c:layout>
          <c:overlay val="0"/>
          <c:spPr>
            <a:noFill/>
            <a:ln>
              <a:noFill/>
            </a:ln>
            <a:effectLst/>
          </c:spPr>
          <c:txPr>
            <a:bodyPr rot="-54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cs-CZ"/>
            </a:p>
          </c:txPr>
        </c:title>
        <c:numFmt formatCode="m:ss;@" sourceLinked="1"/>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cs-CZ"/>
          </a:p>
        </c:txPr>
        <c:crossAx val="372581560"/>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cs-CZ"/>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cs-CZ"/>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cs-CZ"/>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cs-CZ" sz="2800" dirty="0"/>
              <a:t>Cestovní doba</a:t>
            </a:r>
          </a:p>
        </c:rich>
      </c:tx>
      <c:overlay val="0"/>
    </c:title>
    <c:autoTitleDeleted val="0"/>
    <c:plotArea>
      <c:layout/>
      <c:lineChart>
        <c:grouping val="standard"/>
        <c:varyColors val="0"/>
        <c:ser>
          <c:idx val="0"/>
          <c:order val="0"/>
          <c:tx>
            <c:strRef>
              <c:f>List1!$B$1</c:f>
              <c:strCache>
                <c:ptCount val="1"/>
                <c:pt idx="0">
                  <c:v>Ráno</c:v>
                </c:pt>
              </c:strCache>
            </c:strRef>
          </c:tx>
          <c:spPr>
            <a:ln w="69850" cap="rnd">
              <a:solidFill>
                <a:schemeClr val="accent1"/>
              </a:solidFill>
              <a:round/>
            </a:ln>
            <a:effectLst/>
          </c:spPr>
          <c:marker>
            <c:symbol val="none"/>
          </c:marker>
          <c:cat>
            <c:strRef>
              <c:f>List1!$A$2:$A$3</c:f>
              <c:strCache>
                <c:ptCount val="2"/>
                <c:pt idx="0">
                  <c:v>Před uzavírkou</c:v>
                </c:pt>
                <c:pt idx="1">
                  <c:v>Během uzavírky</c:v>
                </c:pt>
              </c:strCache>
            </c:strRef>
          </c:cat>
          <c:val>
            <c:numRef>
              <c:f>List1!$B$2:$B$3</c:f>
              <c:numCache>
                <c:formatCode>[h]:mm:ss;@</c:formatCode>
                <c:ptCount val="2"/>
                <c:pt idx="0">
                  <c:v>2.0219907407407409E-2</c:v>
                </c:pt>
                <c:pt idx="1">
                  <c:v>1.9317129629629629E-2</c:v>
                </c:pt>
              </c:numCache>
            </c:numRef>
          </c:val>
          <c:smooth val="0"/>
          <c:extLst>
            <c:ext xmlns:c16="http://schemas.microsoft.com/office/drawing/2014/chart" uri="{C3380CC4-5D6E-409C-BE32-E72D297353CC}">
              <c16:uniqueId val="{00000000-CD97-4B1E-994D-9F503ED11F57}"/>
            </c:ext>
          </c:extLst>
        </c:ser>
        <c:ser>
          <c:idx val="1"/>
          <c:order val="1"/>
          <c:tx>
            <c:strRef>
              <c:f>List1!$C$1</c:f>
              <c:strCache>
                <c:ptCount val="1"/>
                <c:pt idx="0">
                  <c:v>Odpoledne</c:v>
                </c:pt>
              </c:strCache>
            </c:strRef>
          </c:tx>
          <c:spPr>
            <a:ln w="69850" cap="rnd">
              <a:solidFill>
                <a:schemeClr val="accent2"/>
              </a:solidFill>
              <a:round/>
            </a:ln>
            <a:effectLst/>
          </c:spPr>
          <c:marker>
            <c:symbol val="none"/>
          </c:marker>
          <c:cat>
            <c:strRef>
              <c:f>List1!$A$2:$A$3</c:f>
              <c:strCache>
                <c:ptCount val="2"/>
                <c:pt idx="0">
                  <c:v>Před uzavírkou</c:v>
                </c:pt>
                <c:pt idx="1">
                  <c:v>Během uzavírky</c:v>
                </c:pt>
              </c:strCache>
            </c:strRef>
          </c:cat>
          <c:val>
            <c:numRef>
              <c:f>List1!$C$2:$C$3</c:f>
              <c:numCache>
                <c:formatCode>[h]:mm:ss;@</c:formatCode>
                <c:ptCount val="2"/>
                <c:pt idx="0">
                  <c:v>1.4837962962962963E-2</c:v>
                </c:pt>
                <c:pt idx="1">
                  <c:v>1.3888888888888888E-2</c:v>
                </c:pt>
              </c:numCache>
            </c:numRef>
          </c:val>
          <c:smooth val="0"/>
          <c:extLst>
            <c:ext xmlns:c16="http://schemas.microsoft.com/office/drawing/2014/chart" uri="{C3380CC4-5D6E-409C-BE32-E72D297353CC}">
              <c16:uniqueId val="{00000001-CD97-4B1E-994D-9F503ED11F57}"/>
            </c:ext>
          </c:extLst>
        </c:ser>
        <c:ser>
          <c:idx val="2"/>
          <c:order val="2"/>
          <c:tx>
            <c:strRef>
              <c:f>List1!$D$1</c:f>
              <c:strCache>
                <c:ptCount val="1"/>
                <c:pt idx="0">
                  <c:v>Denní průměr</c:v>
                </c:pt>
              </c:strCache>
            </c:strRef>
          </c:tx>
          <c:spPr>
            <a:ln w="69850" cap="rnd">
              <a:solidFill>
                <a:schemeClr val="accent3"/>
              </a:solidFill>
              <a:round/>
            </a:ln>
            <a:effectLst/>
          </c:spPr>
          <c:marker>
            <c:symbol val="none"/>
          </c:marker>
          <c:cat>
            <c:strRef>
              <c:f>List1!$A$2:$A$3</c:f>
              <c:strCache>
                <c:ptCount val="2"/>
                <c:pt idx="0">
                  <c:v>Před uzavírkou</c:v>
                </c:pt>
                <c:pt idx="1">
                  <c:v>Během uzavírky</c:v>
                </c:pt>
              </c:strCache>
            </c:strRef>
          </c:cat>
          <c:val>
            <c:numRef>
              <c:f>List1!$D$2:$D$3</c:f>
              <c:numCache>
                <c:formatCode>[h]:mm:ss;@</c:formatCode>
                <c:ptCount val="2"/>
                <c:pt idx="0">
                  <c:v>1.8692129629629631E-2</c:v>
                </c:pt>
                <c:pt idx="1">
                  <c:v>1.7152777777777777E-2</c:v>
                </c:pt>
              </c:numCache>
            </c:numRef>
          </c:val>
          <c:smooth val="0"/>
          <c:extLst>
            <c:ext xmlns:c16="http://schemas.microsoft.com/office/drawing/2014/chart" uri="{C3380CC4-5D6E-409C-BE32-E72D297353CC}">
              <c16:uniqueId val="{00000002-CD97-4B1E-994D-9F503ED11F57}"/>
            </c:ext>
          </c:extLst>
        </c:ser>
        <c:dLbls>
          <c:showLegendKey val="0"/>
          <c:showVal val="0"/>
          <c:showCatName val="0"/>
          <c:showSerName val="0"/>
          <c:showPercent val="0"/>
          <c:showBubbleSize val="0"/>
        </c:dLbls>
        <c:smooth val="0"/>
        <c:axId val="373794032"/>
        <c:axId val="373790896"/>
      </c:lineChart>
      <c:catAx>
        <c:axId val="37379403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cs-CZ"/>
          </a:p>
        </c:txPr>
        <c:crossAx val="373790896"/>
        <c:crosses val="autoZero"/>
        <c:auto val="1"/>
        <c:lblAlgn val="ctr"/>
        <c:lblOffset val="100"/>
        <c:noMultiLvlLbl val="0"/>
      </c:catAx>
      <c:valAx>
        <c:axId val="373790896"/>
        <c:scaling>
          <c:orientation val="minMax"/>
        </c:scaling>
        <c:delete val="0"/>
        <c:axPos val="l"/>
        <c:majorGridlines>
          <c:spPr>
            <a:ln w="9525" cap="flat" cmpd="sng" algn="ctr">
              <a:solidFill>
                <a:schemeClr val="tx1">
                  <a:lumMod val="15000"/>
                  <a:lumOff val="85000"/>
                </a:schemeClr>
              </a:solidFill>
              <a:round/>
            </a:ln>
            <a:effectLst/>
          </c:spPr>
        </c:majorGridlines>
        <c:numFmt formatCode="h:mm;@" sourceLinked="0"/>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cs-CZ"/>
          </a:p>
        </c:txPr>
        <c:crossAx val="373794032"/>
        <c:crosses val="autoZero"/>
        <c:crossBetween val="between"/>
        <c:majorUnit val="3.4722220000000009E-3"/>
      </c:valAx>
      <c:spPr>
        <a:noFill/>
        <a:ln>
          <a:noFill/>
        </a:ln>
        <a:effectLst/>
      </c:spPr>
    </c:plotArea>
    <c:legend>
      <c:legendPos val="b"/>
      <c:overlay val="0"/>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cs-CZ"/>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cs-CZ"/>
    </a:p>
  </c:txPr>
  <c:externalData r:id="rId1">
    <c:autoUpdate val="0"/>
  </c:externalData>
  <c:userShapes r:id="rId2"/>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cs-CZ"/>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cs-CZ" sz="2800" dirty="0"/>
              <a:t>Cestovní</a:t>
            </a:r>
            <a:r>
              <a:rPr lang="cs-CZ" sz="2800" baseline="0" dirty="0"/>
              <a:t> doba</a:t>
            </a:r>
            <a:endParaRPr lang="cs-CZ" sz="2800" dirty="0"/>
          </a:p>
        </c:rich>
      </c:tx>
      <c:overlay val="0"/>
    </c:title>
    <c:autoTitleDeleted val="0"/>
    <c:plotArea>
      <c:layout/>
      <c:lineChart>
        <c:grouping val="standard"/>
        <c:varyColors val="0"/>
        <c:ser>
          <c:idx val="0"/>
          <c:order val="0"/>
          <c:tx>
            <c:strRef>
              <c:f>List1!$B$1</c:f>
              <c:strCache>
                <c:ptCount val="1"/>
                <c:pt idx="0">
                  <c:v>Ráno</c:v>
                </c:pt>
              </c:strCache>
            </c:strRef>
          </c:tx>
          <c:spPr>
            <a:ln w="69850" cap="rnd">
              <a:solidFill>
                <a:schemeClr val="accent1"/>
              </a:solidFill>
              <a:round/>
            </a:ln>
            <a:effectLst/>
          </c:spPr>
          <c:marker>
            <c:symbol val="none"/>
          </c:marker>
          <c:cat>
            <c:strRef>
              <c:f>List1!$A$2:$A$3</c:f>
              <c:strCache>
                <c:ptCount val="2"/>
                <c:pt idx="0">
                  <c:v>Před uzavírkou</c:v>
                </c:pt>
                <c:pt idx="1">
                  <c:v>Během uzavírky</c:v>
                </c:pt>
              </c:strCache>
            </c:strRef>
          </c:cat>
          <c:val>
            <c:numRef>
              <c:f>List1!$B$2:$B$3</c:f>
              <c:numCache>
                <c:formatCode>[h]:mm:ss;@</c:formatCode>
                <c:ptCount val="2"/>
                <c:pt idx="0">
                  <c:v>1.6967592592592593E-2</c:v>
                </c:pt>
                <c:pt idx="1">
                  <c:v>1.9224537037037037E-2</c:v>
                </c:pt>
              </c:numCache>
            </c:numRef>
          </c:val>
          <c:smooth val="0"/>
          <c:extLst>
            <c:ext xmlns:c16="http://schemas.microsoft.com/office/drawing/2014/chart" uri="{C3380CC4-5D6E-409C-BE32-E72D297353CC}">
              <c16:uniqueId val="{00000000-AB00-4F5B-958D-C3750114B3ED}"/>
            </c:ext>
          </c:extLst>
        </c:ser>
        <c:ser>
          <c:idx val="1"/>
          <c:order val="1"/>
          <c:tx>
            <c:strRef>
              <c:f>List1!$C$1</c:f>
              <c:strCache>
                <c:ptCount val="1"/>
                <c:pt idx="0">
                  <c:v>Odpoledne</c:v>
                </c:pt>
              </c:strCache>
            </c:strRef>
          </c:tx>
          <c:spPr>
            <a:ln w="69850" cap="rnd">
              <a:solidFill>
                <a:schemeClr val="accent2"/>
              </a:solidFill>
              <a:round/>
            </a:ln>
            <a:effectLst/>
          </c:spPr>
          <c:marker>
            <c:symbol val="none"/>
          </c:marker>
          <c:cat>
            <c:strRef>
              <c:f>List1!$A$2:$A$3</c:f>
              <c:strCache>
                <c:ptCount val="2"/>
                <c:pt idx="0">
                  <c:v>Před uzavírkou</c:v>
                </c:pt>
                <c:pt idx="1">
                  <c:v>Během uzavírky</c:v>
                </c:pt>
              </c:strCache>
            </c:strRef>
          </c:cat>
          <c:val>
            <c:numRef>
              <c:f>List1!$C$2:$C$3</c:f>
              <c:numCache>
                <c:formatCode>[h]:mm:ss;@</c:formatCode>
                <c:ptCount val="2"/>
                <c:pt idx="0">
                  <c:v>1.3842592592592594E-2</c:v>
                </c:pt>
                <c:pt idx="1">
                  <c:v>1.8831018518518518E-2</c:v>
                </c:pt>
              </c:numCache>
            </c:numRef>
          </c:val>
          <c:smooth val="0"/>
          <c:extLst>
            <c:ext xmlns:c16="http://schemas.microsoft.com/office/drawing/2014/chart" uri="{C3380CC4-5D6E-409C-BE32-E72D297353CC}">
              <c16:uniqueId val="{00000001-AB00-4F5B-958D-C3750114B3ED}"/>
            </c:ext>
          </c:extLst>
        </c:ser>
        <c:ser>
          <c:idx val="2"/>
          <c:order val="2"/>
          <c:tx>
            <c:strRef>
              <c:f>List1!$D$1</c:f>
              <c:strCache>
                <c:ptCount val="1"/>
                <c:pt idx="0">
                  <c:v>Denní průměr</c:v>
                </c:pt>
              </c:strCache>
            </c:strRef>
          </c:tx>
          <c:spPr>
            <a:ln w="69850" cap="rnd">
              <a:solidFill>
                <a:schemeClr val="accent3"/>
              </a:solidFill>
              <a:round/>
            </a:ln>
            <a:effectLst/>
          </c:spPr>
          <c:marker>
            <c:symbol val="none"/>
          </c:marker>
          <c:cat>
            <c:strRef>
              <c:f>List1!$A$2:$A$3</c:f>
              <c:strCache>
                <c:ptCount val="2"/>
                <c:pt idx="0">
                  <c:v>Před uzavírkou</c:v>
                </c:pt>
                <c:pt idx="1">
                  <c:v>Během uzavírky</c:v>
                </c:pt>
              </c:strCache>
            </c:strRef>
          </c:cat>
          <c:val>
            <c:numRef>
              <c:f>List1!$D$2:$D$3</c:f>
              <c:numCache>
                <c:formatCode>h:mm:ss</c:formatCode>
                <c:ptCount val="2"/>
                <c:pt idx="0" formatCode="[h]:mm:ss;@">
                  <c:v>1.5405092592592593E-2</c:v>
                </c:pt>
                <c:pt idx="1">
                  <c:v>1.9027777777777779E-2</c:v>
                </c:pt>
              </c:numCache>
            </c:numRef>
          </c:val>
          <c:smooth val="0"/>
          <c:extLst>
            <c:ext xmlns:c16="http://schemas.microsoft.com/office/drawing/2014/chart" uri="{C3380CC4-5D6E-409C-BE32-E72D297353CC}">
              <c16:uniqueId val="{00000002-AB00-4F5B-958D-C3750114B3ED}"/>
            </c:ext>
          </c:extLst>
        </c:ser>
        <c:dLbls>
          <c:showLegendKey val="0"/>
          <c:showVal val="0"/>
          <c:showCatName val="0"/>
          <c:showSerName val="0"/>
          <c:showPercent val="0"/>
          <c:showBubbleSize val="0"/>
        </c:dLbls>
        <c:smooth val="0"/>
        <c:axId val="373787760"/>
        <c:axId val="373788544"/>
      </c:lineChart>
      <c:catAx>
        <c:axId val="37378776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cs-CZ"/>
          </a:p>
        </c:txPr>
        <c:crossAx val="373788544"/>
        <c:crosses val="autoZero"/>
        <c:auto val="1"/>
        <c:lblAlgn val="ctr"/>
        <c:lblOffset val="100"/>
        <c:noMultiLvlLbl val="0"/>
      </c:catAx>
      <c:valAx>
        <c:axId val="373788544"/>
        <c:scaling>
          <c:orientation val="minMax"/>
        </c:scaling>
        <c:delete val="0"/>
        <c:axPos val="l"/>
        <c:majorGridlines>
          <c:spPr>
            <a:ln w="9525" cap="flat" cmpd="sng" algn="ctr">
              <a:solidFill>
                <a:schemeClr val="tx1">
                  <a:lumMod val="15000"/>
                  <a:lumOff val="85000"/>
                </a:schemeClr>
              </a:solidFill>
              <a:round/>
            </a:ln>
            <a:effectLst/>
          </c:spPr>
        </c:majorGridlines>
        <c:numFmt formatCode="h:mm;@" sourceLinked="0"/>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cs-CZ"/>
          </a:p>
        </c:txPr>
        <c:crossAx val="373787760"/>
        <c:crosses val="autoZero"/>
        <c:crossBetween val="between"/>
        <c:majorUnit val="3.4722220000000009E-3"/>
      </c:valAx>
      <c:spPr>
        <a:noFill/>
        <a:ln>
          <a:noFill/>
        </a:ln>
        <a:effectLst/>
      </c:spPr>
    </c:plotArea>
    <c:legend>
      <c:legendPos val="b"/>
      <c:overlay val="0"/>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cs-CZ"/>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cs-CZ"/>
    </a:p>
  </c:txPr>
  <c:externalData r:id="rId1">
    <c:autoUpdate val="0"/>
  </c:externalData>
  <c:userShapes r:id="rId2"/>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26DF6C9-50AD-4249-A2C5-B2C75C419D03}" type="doc">
      <dgm:prSet loTypeId="urn:microsoft.com/office/officeart/2005/8/layout/vList2" loCatId="list" qsTypeId="urn:microsoft.com/office/officeart/2005/8/quickstyle/simple1" qsCatId="simple" csTypeId="urn:microsoft.com/office/officeart/2005/8/colors/accent2_2" csCatId="accent2" phldr="1"/>
      <dgm:spPr/>
      <dgm:t>
        <a:bodyPr/>
        <a:lstStyle/>
        <a:p>
          <a:endParaRPr lang="en-US"/>
        </a:p>
      </dgm:t>
    </dgm:pt>
    <dgm:pt modelId="{2B28BC46-E839-4B83-9429-A0266966DC65}">
      <dgm:prSet custT="1"/>
      <dgm:spPr/>
      <dgm:t>
        <a:bodyPr/>
        <a:lstStyle/>
        <a:p>
          <a:r>
            <a:rPr lang="cs-CZ" sz="4800" dirty="0"/>
            <a:t>Data z aplikace WAZE – </a:t>
          </a:r>
          <a:r>
            <a:rPr lang="cs-CZ" sz="4800" i="1" dirty="0"/>
            <a:t>Operátor ICT, a. s.</a:t>
          </a:r>
          <a:endParaRPr lang="en-US" sz="4800" dirty="0"/>
        </a:p>
      </dgm:t>
    </dgm:pt>
    <dgm:pt modelId="{5FF95570-A460-421D-A0C1-A2AEC6CE748C}" type="parTrans" cxnId="{766278B1-BD57-41E1-9082-6475760A6C8B}">
      <dgm:prSet/>
      <dgm:spPr/>
      <dgm:t>
        <a:bodyPr/>
        <a:lstStyle/>
        <a:p>
          <a:endParaRPr lang="en-US"/>
        </a:p>
      </dgm:t>
    </dgm:pt>
    <dgm:pt modelId="{799935EC-F664-4266-8B92-92AD4EA9DB29}" type="sibTrans" cxnId="{766278B1-BD57-41E1-9082-6475760A6C8B}">
      <dgm:prSet/>
      <dgm:spPr/>
      <dgm:t>
        <a:bodyPr/>
        <a:lstStyle/>
        <a:p>
          <a:endParaRPr lang="en-US"/>
        </a:p>
      </dgm:t>
    </dgm:pt>
    <dgm:pt modelId="{E2D6460D-11C1-4CDD-86C7-63F7D9509DB2}">
      <dgm:prSet custT="1"/>
      <dgm:spPr/>
      <dgm:t>
        <a:bodyPr/>
        <a:lstStyle/>
        <a:p>
          <a:r>
            <a:rPr lang="cs-CZ" sz="4800" dirty="0"/>
            <a:t>Měřící vozidlo – dynamické vlastnosti dopravního proudu</a:t>
          </a:r>
          <a:endParaRPr lang="en-US" sz="4800" dirty="0"/>
        </a:p>
      </dgm:t>
    </dgm:pt>
    <dgm:pt modelId="{D421C7CD-3EB3-4884-9031-BAEBD69572C8}" type="parTrans" cxnId="{E480CA02-3E8F-484E-A7ED-1728ED217CE9}">
      <dgm:prSet/>
      <dgm:spPr/>
      <dgm:t>
        <a:bodyPr/>
        <a:lstStyle/>
        <a:p>
          <a:endParaRPr lang="en-US"/>
        </a:p>
      </dgm:t>
    </dgm:pt>
    <dgm:pt modelId="{1F237272-FDCD-4493-9C43-46FD23BDA2FF}" type="sibTrans" cxnId="{E480CA02-3E8F-484E-A7ED-1728ED217CE9}">
      <dgm:prSet/>
      <dgm:spPr/>
      <dgm:t>
        <a:bodyPr/>
        <a:lstStyle/>
        <a:p>
          <a:endParaRPr lang="en-US"/>
        </a:p>
      </dgm:t>
    </dgm:pt>
    <dgm:pt modelId="{32D9491D-310A-41CF-9779-D97DFF754AE3}">
      <dgm:prSet custT="1"/>
      <dgm:spPr/>
      <dgm:t>
        <a:bodyPr/>
        <a:lstStyle/>
        <a:p>
          <a:r>
            <a:rPr lang="cs-CZ" sz="4800" dirty="0"/>
            <a:t>Telematické systémy – intenzity automobilové dopravy</a:t>
          </a:r>
          <a:endParaRPr lang="en-US" sz="4800" dirty="0"/>
        </a:p>
      </dgm:t>
    </dgm:pt>
    <dgm:pt modelId="{142F2076-F76A-467E-8C69-7A248665D886}" type="parTrans" cxnId="{8FD28532-EABE-4836-9779-4A9B2949682A}">
      <dgm:prSet/>
      <dgm:spPr/>
      <dgm:t>
        <a:bodyPr/>
        <a:lstStyle/>
        <a:p>
          <a:endParaRPr lang="en-US"/>
        </a:p>
      </dgm:t>
    </dgm:pt>
    <dgm:pt modelId="{FA6F909C-C4FC-470E-BFC1-CB871A6B2E2E}" type="sibTrans" cxnId="{8FD28532-EABE-4836-9779-4A9B2949682A}">
      <dgm:prSet/>
      <dgm:spPr/>
      <dgm:t>
        <a:bodyPr/>
        <a:lstStyle/>
        <a:p>
          <a:endParaRPr lang="en-US"/>
        </a:p>
      </dgm:t>
    </dgm:pt>
    <dgm:pt modelId="{DB87E793-1305-4384-A591-7FCE241F2778}">
      <dgm:prSet custT="1"/>
      <dgm:spPr>
        <a:solidFill>
          <a:schemeClr val="accent1"/>
        </a:solidFill>
      </dgm:spPr>
      <dgm:t>
        <a:bodyPr/>
        <a:lstStyle/>
        <a:p>
          <a:r>
            <a:rPr lang="cs-CZ" sz="4800" dirty="0"/>
            <a:t>V procesu: Sběr dat o intenzitách automobilové dopravy – </a:t>
          </a:r>
          <a:r>
            <a:rPr lang="cs-CZ" sz="4800" i="1" dirty="0"/>
            <a:t>FD ČVUT v Praze</a:t>
          </a:r>
          <a:endParaRPr lang="en-US" sz="4800" i="1" dirty="0"/>
        </a:p>
      </dgm:t>
    </dgm:pt>
    <dgm:pt modelId="{4E8D6249-5701-45C2-BC4A-FC5C1AE461D2}" type="parTrans" cxnId="{39EE72AD-0C1F-4809-8B28-BA409DBACEEA}">
      <dgm:prSet/>
      <dgm:spPr/>
      <dgm:t>
        <a:bodyPr/>
        <a:lstStyle/>
        <a:p>
          <a:endParaRPr lang="cs-CZ"/>
        </a:p>
      </dgm:t>
    </dgm:pt>
    <dgm:pt modelId="{5B92D3FA-E81A-411B-BAB8-F313F16ED02C}" type="sibTrans" cxnId="{39EE72AD-0C1F-4809-8B28-BA409DBACEEA}">
      <dgm:prSet/>
      <dgm:spPr/>
      <dgm:t>
        <a:bodyPr/>
        <a:lstStyle/>
        <a:p>
          <a:endParaRPr lang="cs-CZ"/>
        </a:p>
      </dgm:t>
    </dgm:pt>
    <dgm:pt modelId="{493C1BE4-8623-43F0-ADA0-606391FA6E05}" type="pres">
      <dgm:prSet presAssocID="{A26DF6C9-50AD-4249-A2C5-B2C75C419D03}" presName="linear" presStyleCnt="0">
        <dgm:presLayoutVars>
          <dgm:animLvl val="lvl"/>
          <dgm:resizeHandles val="exact"/>
        </dgm:presLayoutVars>
      </dgm:prSet>
      <dgm:spPr/>
    </dgm:pt>
    <dgm:pt modelId="{B5995A9F-FC03-490B-9DC7-C3E61CA3849D}" type="pres">
      <dgm:prSet presAssocID="{2B28BC46-E839-4B83-9429-A0266966DC65}" presName="parentText" presStyleLbl="node1" presStyleIdx="0" presStyleCnt="4" custLinFactNeighborX="290" custLinFactNeighborY="-3851">
        <dgm:presLayoutVars>
          <dgm:chMax val="0"/>
          <dgm:bulletEnabled val="1"/>
        </dgm:presLayoutVars>
      </dgm:prSet>
      <dgm:spPr/>
    </dgm:pt>
    <dgm:pt modelId="{BC97C79D-6DDE-41B9-B8B2-FAB4E8EFD424}" type="pres">
      <dgm:prSet presAssocID="{799935EC-F664-4266-8B92-92AD4EA9DB29}" presName="spacer" presStyleCnt="0"/>
      <dgm:spPr/>
    </dgm:pt>
    <dgm:pt modelId="{B795CD89-18A7-44A7-86CF-31DA84C61361}" type="pres">
      <dgm:prSet presAssocID="{E2D6460D-11C1-4CDD-86C7-63F7D9509DB2}" presName="parentText" presStyleLbl="node1" presStyleIdx="1" presStyleCnt="4">
        <dgm:presLayoutVars>
          <dgm:chMax val="0"/>
          <dgm:bulletEnabled val="1"/>
        </dgm:presLayoutVars>
      </dgm:prSet>
      <dgm:spPr/>
    </dgm:pt>
    <dgm:pt modelId="{562DB6E6-752C-4771-AF7B-DA6D9D79FD85}" type="pres">
      <dgm:prSet presAssocID="{1F237272-FDCD-4493-9C43-46FD23BDA2FF}" presName="spacer" presStyleCnt="0"/>
      <dgm:spPr/>
    </dgm:pt>
    <dgm:pt modelId="{7F673C97-BAD6-4376-B754-B9C05D548E51}" type="pres">
      <dgm:prSet presAssocID="{32D9491D-310A-41CF-9779-D97DFF754AE3}" presName="parentText" presStyleLbl="node1" presStyleIdx="2" presStyleCnt="4">
        <dgm:presLayoutVars>
          <dgm:chMax val="0"/>
          <dgm:bulletEnabled val="1"/>
        </dgm:presLayoutVars>
      </dgm:prSet>
      <dgm:spPr/>
    </dgm:pt>
    <dgm:pt modelId="{39C92DFE-1595-4BEA-9627-F731216F72FB}" type="pres">
      <dgm:prSet presAssocID="{FA6F909C-C4FC-470E-BFC1-CB871A6B2E2E}" presName="spacer" presStyleCnt="0"/>
      <dgm:spPr/>
    </dgm:pt>
    <dgm:pt modelId="{E4C07791-F768-4EC2-908E-B6220B1C96DC}" type="pres">
      <dgm:prSet presAssocID="{DB87E793-1305-4384-A591-7FCE241F2778}" presName="parentText" presStyleLbl="node1" presStyleIdx="3" presStyleCnt="4">
        <dgm:presLayoutVars>
          <dgm:chMax val="0"/>
          <dgm:bulletEnabled val="1"/>
        </dgm:presLayoutVars>
      </dgm:prSet>
      <dgm:spPr/>
    </dgm:pt>
  </dgm:ptLst>
  <dgm:cxnLst>
    <dgm:cxn modelId="{E480CA02-3E8F-484E-A7ED-1728ED217CE9}" srcId="{A26DF6C9-50AD-4249-A2C5-B2C75C419D03}" destId="{E2D6460D-11C1-4CDD-86C7-63F7D9509DB2}" srcOrd="1" destOrd="0" parTransId="{D421C7CD-3EB3-4884-9031-BAEBD69572C8}" sibTransId="{1F237272-FDCD-4493-9C43-46FD23BDA2FF}"/>
    <dgm:cxn modelId="{B60F2A22-B679-4766-A1BF-5DCC4864B452}" type="presOf" srcId="{2B28BC46-E839-4B83-9429-A0266966DC65}" destId="{B5995A9F-FC03-490B-9DC7-C3E61CA3849D}" srcOrd="0" destOrd="0" presId="urn:microsoft.com/office/officeart/2005/8/layout/vList2"/>
    <dgm:cxn modelId="{8FD28532-EABE-4836-9779-4A9B2949682A}" srcId="{A26DF6C9-50AD-4249-A2C5-B2C75C419D03}" destId="{32D9491D-310A-41CF-9779-D97DFF754AE3}" srcOrd="2" destOrd="0" parTransId="{142F2076-F76A-467E-8C69-7A248665D886}" sibTransId="{FA6F909C-C4FC-470E-BFC1-CB871A6B2E2E}"/>
    <dgm:cxn modelId="{3F25004E-89C2-4ACB-A5FC-F09D7CF602B5}" type="presOf" srcId="{A26DF6C9-50AD-4249-A2C5-B2C75C419D03}" destId="{493C1BE4-8623-43F0-ADA0-606391FA6E05}" srcOrd="0" destOrd="0" presId="urn:microsoft.com/office/officeart/2005/8/layout/vList2"/>
    <dgm:cxn modelId="{08FC3171-C7C7-45F1-894A-E8D44BA6744D}" type="presOf" srcId="{DB87E793-1305-4384-A591-7FCE241F2778}" destId="{E4C07791-F768-4EC2-908E-B6220B1C96DC}" srcOrd="0" destOrd="0" presId="urn:microsoft.com/office/officeart/2005/8/layout/vList2"/>
    <dgm:cxn modelId="{7AAC7554-E475-491F-A733-F7E66EB21ED9}" type="presOf" srcId="{E2D6460D-11C1-4CDD-86C7-63F7D9509DB2}" destId="{B795CD89-18A7-44A7-86CF-31DA84C61361}" srcOrd="0" destOrd="0" presId="urn:microsoft.com/office/officeart/2005/8/layout/vList2"/>
    <dgm:cxn modelId="{39EE72AD-0C1F-4809-8B28-BA409DBACEEA}" srcId="{A26DF6C9-50AD-4249-A2C5-B2C75C419D03}" destId="{DB87E793-1305-4384-A591-7FCE241F2778}" srcOrd="3" destOrd="0" parTransId="{4E8D6249-5701-45C2-BC4A-FC5C1AE461D2}" sibTransId="{5B92D3FA-E81A-411B-BAB8-F313F16ED02C}"/>
    <dgm:cxn modelId="{766278B1-BD57-41E1-9082-6475760A6C8B}" srcId="{A26DF6C9-50AD-4249-A2C5-B2C75C419D03}" destId="{2B28BC46-E839-4B83-9429-A0266966DC65}" srcOrd="0" destOrd="0" parTransId="{5FF95570-A460-421D-A0C1-A2AEC6CE748C}" sibTransId="{799935EC-F664-4266-8B92-92AD4EA9DB29}"/>
    <dgm:cxn modelId="{8FBECBCF-D876-4E73-9F5F-25025DA43A3A}" type="presOf" srcId="{32D9491D-310A-41CF-9779-D97DFF754AE3}" destId="{7F673C97-BAD6-4376-B754-B9C05D548E51}" srcOrd="0" destOrd="0" presId="urn:microsoft.com/office/officeart/2005/8/layout/vList2"/>
    <dgm:cxn modelId="{A1BA11C5-FA51-490A-9EDF-6518A81E5DD8}" type="presParOf" srcId="{493C1BE4-8623-43F0-ADA0-606391FA6E05}" destId="{B5995A9F-FC03-490B-9DC7-C3E61CA3849D}" srcOrd="0" destOrd="0" presId="urn:microsoft.com/office/officeart/2005/8/layout/vList2"/>
    <dgm:cxn modelId="{E35CF770-1DB4-4339-B00C-DEAAFC8B904A}" type="presParOf" srcId="{493C1BE4-8623-43F0-ADA0-606391FA6E05}" destId="{BC97C79D-6DDE-41B9-B8B2-FAB4E8EFD424}" srcOrd="1" destOrd="0" presId="urn:microsoft.com/office/officeart/2005/8/layout/vList2"/>
    <dgm:cxn modelId="{D7618C76-BD47-4E24-8D31-FDC0200FCA43}" type="presParOf" srcId="{493C1BE4-8623-43F0-ADA0-606391FA6E05}" destId="{B795CD89-18A7-44A7-86CF-31DA84C61361}" srcOrd="2" destOrd="0" presId="urn:microsoft.com/office/officeart/2005/8/layout/vList2"/>
    <dgm:cxn modelId="{E7FDC4F2-C163-4576-B0FA-3B53C932BB9C}" type="presParOf" srcId="{493C1BE4-8623-43F0-ADA0-606391FA6E05}" destId="{562DB6E6-752C-4771-AF7B-DA6D9D79FD85}" srcOrd="3" destOrd="0" presId="urn:microsoft.com/office/officeart/2005/8/layout/vList2"/>
    <dgm:cxn modelId="{D9FE5CDA-1E35-42D9-AFD0-C78F4A130831}" type="presParOf" srcId="{493C1BE4-8623-43F0-ADA0-606391FA6E05}" destId="{7F673C97-BAD6-4376-B754-B9C05D548E51}" srcOrd="4" destOrd="0" presId="urn:microsoft.com/office/officeart/2005/8/layout/vList2"/>
    <dgm:cxn modelId="{D8CAC360-CE1F-4410-B3AC-5F3BFF9C3C5A}" type="presParOf" srcId="{493C1BE4-8623-43F0-ADA0-606391FA6E05}" destId="{39C92DFE-1595-4BEA-9627-F731216F72FB}" srcOrd="5" destOrd="0" presId="urn:microsoft.com/office/officeart/2005/8/layout/vList2"/>
    <dgm:cxn modelId="{74C84497-BC78-4F6E-88C6-2512896ED5D9}" type="presParOf" srcId="{493C1BE4-8623-43F0-ADA0-606391FA6E05}" destId="{E4C07791-F768-4EC2-908E-B6220B1C96DC}" srcOrd="6"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5995A9F-FC03-490B-9DC7-C3E61CA3849D}">
      <dsp:nvSpPr>
        <dsp:cNvPr id="0" name=""/>
        <dsp:cNvSpPr/>
      </dsp:nvSpPr>
      <dsp:spPr>
        <a:xfrm>
          <a:off x="0" y="17699"/>
          <a:ext cx="17449800" cy="1906807"/>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82880" tIns="182880" rIns="182880" bIns="182880" numCol="1" spcCol="1270" anchor="ctr" anchorCtr="0">
          <a:noAutofit/>
        </a:bodyPr>
        <a:lstStyle/>
        <a:p>
          <a:pPr marL="0" lvl="0" indent="0" algn="l" defTabSz="2133600">
            <a:lnSpc>
              <a:spcPct val="90000"/>
            </a:lnSpc>
            <a:spcBef>
              <a:spcPct val="0"/>
            </a:spcBef>
            <a:spcAft>
              <a:spcPct val="35000"/>
            </a:spcAft>
            <a:buNone/>
          </a:pPr>
          <a:r>
            <a:rPr lang="cs-CZ" sz="4800" kern="1200" dirty="0"/>
            <a:t>Data z aplikace WAZE – </a:t>
          </a:r>
          <a:r>
            <a:rPr lang="cs-CZ" sz="4800" i="1" kern="1200" dirty="0"/>
            <a:t>Operátor ICT, a. s.</a:t>
          </a:r>
          <a:endParaRPr lang="en-US" sz="4800" kern="1200" dirty="0"/>
        </a:p>
      </dsp:txBody>
      <dsp:txXfrm>
        <a:off x="93083" y="110782"/>
        <a:ext cx="17263634" cy="1720641"/>
      </dsp:txXfrm>
    </dsp:sp>
    <dsp:sp modelId="{B795CD89-18A7-44A7-86CF-31DA84C61361}">
      <dsp:nvSpPr>
        <dsp:cNvPr id="0" name=""/>
        <dsp:cNvSpPr/>
      </dsp:nvSpPr>
      <dsp:spPr>
        <a:xfrm>
          <a:off x="0" y="1960398"/>
          <a:ext cx="17449800" cy="1906807"/>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82880" tIns="182880" rIns="182880" bIns="182880" numCol="1" spcCol="1270" anchor="ctr" anchorCtr="0">
          <a:noAutofit/>
        </a:bodyPr>
        <a:lstStyle/>
        <a:p>
          <a:pPr marL="0" lvl="0" indent="0" algn="l" defTabSz="2133600">
            <a:lnSpc>
              <a:spcPct val="90000"/>
            </a:lnSpc>
            <a:spcBef>
              <a:spcPct val="0"/>
            </a:spcBef>
            <a:spcAft>
              <a:spcPct val="35000"/>
            </a:spcAft>
            <a:buNone/>
          </a:pPr>
          <a:r>
            <a:rPr lang="cs-CZ" sz="4800" kern="1200" dirty="0"/>
            <a:t>Měřící vozidlo – dynamické vlastnosti dopravního proudu</a:t>
          </a:r>
          <a:endParaRPr lang="en-US" sz="4800" kern="1200" dirty="0"/>
        </a:p>
      </dsp:txBody>
      <dsp:txXfrm>
        <a:off x="93083" y="2053481"/>
        <a:ext cx="17263634" cy="1720641"/>
      </dsp:txXfrm>
    </dsp:sp>
    <dsp:sp modelId="{7F673C97-BAD6-4376-B754-B9C05D548E51}">
      <dsp:nvSpPr>
        <dsp:cNvPr id="0" name=""/>
        <dsp:cNvSpPr/>
      </dsp:nvSpPr>
      <dsp:spPr>
        <a:xfrm>
          <a:off x="0" y="3901765"/>
          <a:ext cx="17449800" cy="1906807"/>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82880" tIns="182880" rIns="182880" bIns="182880" numCol="1" spcCol="1270" anchor="ctr" anchorCtr="0">
          <a:noAutofit/>
        </a:bodyPr>
        <a:lstStyle/>
        <a:p>
          <a:pPr marL="0" lvl="0" indent="0" algn="l" defTabSz="2133600">
            <a:lnSpc>
              <a:spcPct val="90000"/>
            </a:lnSpc>
            <a:spcBef>
              <a:spcPct val="0"/>
            </a:spcBef>
            <a:spcAft>
              <a:spcPct val="35000"/>
            </a:spcAft>
            <a:buNone/>
          </a:pPr>
          <a:r>
            <a:rPr lang="cs-CZ" sz="4800" kern="1200" dirty="0"/>
            <a:t>Telematické systémy – intenzity automobilové dopravy</a:t>
          </a:r>
          <a:endParaRPr lang="en-US" sz="4800" kern="1200" dirty="0"/>
        </a:p>
      </dsp:txBody>
      <dsp:txXfrm>
        <a:off x="93083" y="3994848"/>
        <a:ext cx="17263634" cy="1720641"/>
      </dsp:txXfrm>
    </dsp:sp>
    <dsp:sp modelId="{E4C07791-F768-4EC2-908E-B6220B1C96DC}">
      <dsp:nvSpPr>
        <dsp:cNvPr id="0" name=""/>
        <dsp:cNvSpPr/>
      </dsp:nvSpPr>
      <dsp:spPr>
        <a:xfrm>
          <a:off x="0" y="5843133"/>
          <a:ext cx="17449800" cy="1906807"/>
        </a:xfrm>
        <a:prstGeom prst="roundRect">
          <a:avLst/>
        </a:prstGeom>
        <a:solidFill>
          <a:schemeClr val="accent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82880" tIns="182880" rIns="182880" bIns="182880" numCol="1" spcCol="1270" anchor="ctr" anchorCtr="0">
          <a:noAutofit/>
        </a:bodyPr>
        <a:lstStyle/>
        <a:p>
          <a:pPr marL="0" lvl="0" indent="0" algn="l" defTabSz="2133600">
            <a:lnSpc>
              <a:spcPct val="90000"/>
            </a:lnSpc>
            <a:spcBef>
              <a:spcPct val="0"/>
            </a:spcBef>
            <a:spcAft>
              <a:spcPct val="35000"/>
            </a:spcAft>
            <a:buNone/>
          </a:pPr>
          <a:r>
            <a:rPr lang="cs-CZ" sz="4800" kern="1200" dirty="0"/>
            <a:t>V procesu: Sběr dat o intenzitách automobilové dopravy – </a:t>
          </a:r>
          <a:r>
            <a:rPr lang="cs-CZ" sz="4800" i="1" kern="1200" dirty="0"/>
            <a:t>FD ČVUT v Praze</a:t>
          </a:r>
          <a:endParaRPr lang="en-US" sz="4800" i="1" kern="1200" dirty="0"/>
        </a:p>
      </dsp:txBody>
      <dsp:txXfrm>
        <a:off x="93083" y="5936216"/>
        <a:ext cx="17263634" cy="1720641"/>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drawing1.xml><?xml version="1.0" encoding="utf-8"?>
<c:userShapes xmlns:c="http://schemas.openxmlformats.org/drawingml/2006/chart">
  <cdr:relSizeAnchor xmlns:cdr="http://schemas.openxmlformats.org/drawingml/2006/chartDrawing">
    <cdr:from>
      <cdr:x>0.06463</cdr:x>
      <cdr:y>0.08174</cdr:y>
    </cdr:from>
    <cdr:to>
      <cdr:x>0.5247</cdr:x>
      <cdr:y>0.8854</cdr:y>
    </cdr:to>
    <cdr:sp macro="" textlink="">
      <cdr:nvSpPr>
        <cdr:cNvPr id="2" name="Obdélník 1">
          <a:extLst xmlns:a="http://schemas.openxmlformats.org/drawingml/2006/main">
            <a:ext uri="{FF2B5EF4-FFF2-40B4-BE49-F238E27FC236}">
              <a16:creationId xmlns:a16="http://schemas.microsoft.com/office/drawing/2014/main" id="{44DD8439-A892-F818-3230-4E7E1ABF5281}"/>
            </a:ext>
          </a:extLst>
        </cdr:cNvPr>
        <cdr:cNvSpPr/>
      </cdr:nvSpPr>
      <cdr:spPr>
        <a:xfrm xmlns:a="http://schemas.openxmlformats.org/drawingml/2006/main">
          <a:off x="610377" y="614755"/>
          <a:ext cx="4345200" cy="6044400"/>
        </a:xfrm>
        <a:prstGeom xmlns:a="http://schemas.openxmlformats.org/drawingml/2006/main" prst="rect">
          <a:avLst/>
        </a:prstGeom>
        <a:solidFill xmlns:a="http://schemas.openxmlformats.org/drawingml/2006/main">
          <a:schemeClr val="accent2">
            <a:lumMod val="60000"/>
            <a:lumOff val="40000"/>
            <a:alpha val="28000"/>
          </a:schemeClr>
        </a:solidFill>
        <a:ln xmlns:a="http://schemas.openxmlformats.org/drawingml/2006/main">
          <a:no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endParaRPr lang="cs-CZ"/>
        </a:p>
      </cdr:txBody>
    </cdr:sp>
  </cdr:relSizeAnchor>
  <cdr:relSizeAnchor xmlns:cdr="http://schemas.openxmlformats.org/drawingml/2006/chartDrawing">
    <cdr:from>
      <cdr:x>0.52443</cdr:x>
      <cdr:y>0.08115</cdr:y>
    </cdr:from>
    <cdr:to>
      <cdr:x>0.98431</cdr:x>
      <cdr:y>0.88471</cdr:y>
    </cdr:to>
    <cdr:sp macro="" textlink="">
      <cdr:nvSpPr>
        <cdr:cNvPr id="3" name="Obdélník 2">
          <a:extLst xmlns:a="http://schemas.openxmlformats.org/drawingml/2006/main">
            <a:ext uri="{FF2B5EF4-FFF2-40B4-BE49-F238E27FC236}">
              <a16:creationId xmlns:a16="http://schemas.microsoft.com/office/drawing/2014/main" id="{A5238D1D-B756-BE00-270E-D6E84F7A2BAE}"/>
            </a:ext>
          </a:extLst>
        </cdr:cNvPr>
        <cdr:cNvSpPr/>
      </cdr:nvSpPr>
      <cdr:spPr>
        <a:xfrm xmlns:a="http://schemas.openxmlformats.org/drawingml/2006/main">
          <a:off x="4953000" y="610371"/>
          <a:ext cx="4343400" cy="6043657"/>
        </a:xfrm>
        <a:prstGeom xmlns:a="http://schemas.openxmlformats.org/drawingml/2006/main" prst="rect">
          <a:avLst/>
        </a:prstGeom>
        <a:solidFill xmlns:a="http://schemas.openxmlformats.org/drawingml/2006/main">
          <a:schemeClr val="accent1">
            <a:alpha val="28000"/>
          </a:schemeClr>
        </a:solidFill>
        <a:ln xmlns:a="http://schemas.openxmlformats.org/drawingml/2006/main">
          <a:no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endParaRPr lang="cs-CZ"/>
        </a:p>
      </cdr:txBody>
    </cdr:sp>
  </cdr:relSizeAnchor>
  <cdr:relSizeAnchor xmlns:cdr="http://schemas.openxmlformats.org/drawingml/2006/chartDrawing">
    <cdr:from>
      <cdr:x>0.24204</cdr:x>
      <cdr:y>0.24801</cdr:y>
    </cdr:from>
    <cdr:to>
      <cdr:x>0.32273</cdr:x>
      <cdr:y>0.34531</cdr:y>
    </cdr:to>
    <cdr:sp macro="" textlink="">
      <cdr:nvSpPr>
        <cdr:cNvPr id="4" name="TextovéPole 3">
          <a:extLst xmlns:a="http://schemas.openxmlformats.org/drawingml/2006/main">
            <a:ext uri="{FF2B5EF4-FFF2-40B4-BE49-F238E27FC236}">
              <a16:creationId xmlns:a16="http://schemas.microsoft.com/office/drawing/2014/main" id="{AF3E415A-16A1-A6D0-C11F-C59DE243BFF0}"/>
            </a:ext>
          </a:extLst>
        </cdr:cNvPr>
        <cdr:cNvSpPr txBox="1"/>
      </cdr:nvSpPr>
      <cdr:spPr>
        <a:xfrm xmlns:a="http://schemas.openxmlformats.org/drawingml/2006/main">
          <a:off x="2286000" y="1865302"/>
          <a:ext cx="762000" cy="731793"/>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cs-CZ" sz="1100" dirty="0"/>
        </a:p>
      </cdr:txBody>
    </cdr:sp>
  </cdr:relSizeAnchor>
</c:userShapes>
</file>

<file path=ppt/drawings/drawing2.xml><?xml version="1.0" encoding="utf-8"?>
<c:userShapes xmlns:c="http://schemas.openxmlformats.org/drawingml/2006/chart">
  <cdr:relSizeAnchor xmlns:cdr="http://schemas.openxmlformats.org/drawingml/2006/chartDrawing">
    <cdr:from>
      <cdr:x>0.06463</cdr:x>
      <cdr:y>0.08595</cdr:y>
    </cdr:from>
    <cdr:to>
      <cdr:x>0.5247</cdr:x>
      <cdr:y>0.88961</cdr:y>
    </cdr:to>
    <cdr:sp macro="" textlink="">
      <cdr:nvSpPr>
        <cdr:cNvPr id="5" name="Obdélník 4">
          <a:extLst xmlns:a="http://schemas.openxmlformats.org/drawingml/2006/main">
            <a:ext uri="{FF2B5EF4-FFF2-40B4-BE49-F238E27FC236}">
              <a16:creationId xmlns:a16="http://schemas.microsoft.com/office/drawing/2014/main" id="{65A7EF93-312F-F4C3-959C-57C0A10F2B8D}"/>
            </a:ext>
          </a:extLst>
        </cdr:cNvPr>
        <cdr:cNvSpPr/>
      </cdr:nvSpPr>
      <cdr:spPr>
        <a:xfrm xmlns:a="http://schemas.openxmlformats.org/drawingml/2006/main">
          <a:off x="610377" y="646451"/>
          <a:ext cx="4345200" cy="6044400"/>
        </a:xfrm>
        <a:prstGeom xmlns:a="http://schemas.openxmlformats.org/drawingml/2006/main" prst="rect">
          <a:avLst/>
        </a:prstGeom>
        <a:solidFill xmlns:a="http://schemas.openxmlformats.org/drawingml/2006/main">
          <a:schemeClr val="accent2">
            <a:lumMod val="60000"/>
            <a:lumOff val="40000"/>
            <a:alpha val="28000"/>
          </a:schemeClr>
        </a:solidFill>
        <a:ln xmlns:a="http://schemas.openxmlformats.org/drawingml/2006/main">
          <a:no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endParaRPr lang="cs-CZ"/>
        </a:p>
      </cdr:txBody>
    </cdr:sp>
  </cdr:relSizeAnchor>
  <cdr:relSizeAnchor xmlns:cdr="http://schemas.openxmlformats.org/drawingml/2006/chartDrawing">
    <cdr:from>
      <cdr:x>0.52443</cdr:x>
      <cdr:y>0.08537</cdr:y>
    </cdr:from>
    <cdr:to>
      <cdr:x>0.98431</cdr:x>
      <cdr:y>0.88893</cdr:y>
    </cdr:to>
    <cdr:sp macro="" textlink="">
      <cdr:nvSpPr>
        <cdr:cNvPr id="6" name="Obdélník 5">
          <a:extLst xmlns:a="http://schemas.openxmlformats.org/drawingml/2006/main">
            <a:ext uri="{FF2B5EF4-FFF2-40B4-BE49-F238E27FC236}">
              <a16:creationId xmlns:a16="http://schemas.microsoft.com/office/drawing/2014/main" id="{90CB3853-F752-C6EB-627C-DA57413FE60A}"/>
            </a:ext>
          </a:extLst>
        </cdr:cNvPr>
        <cdr:cNvSpPr/>
      </cdr:nvSpPr>
      <cdr:spPr>
        <a:xfrm xmlns:a="http://schemas.openxmlformats.org/drawingml/2006/main">
          <a:off x="4953000" y="642067"/>
          <a:ext cx="4343400" cy="6043657"/>
        </a:xfrm>
        <a:prstGeom xmlns:a="http://schemas.openxmlformats.org/drawingml/2006/main" prst="rect">
          <a:avLst/>
        </a:prstGeom>
        <a:solidFill xmlns:a="http://schemas.openxmlformats.org/drawingml/2006/main">
          <a:schemeClr val="accent1">
            <a:alpha val="28000"/>
          </a:schemeClr>
        </a:solidFill>
        <a:ln xmlns:a="http://schemas.openxmlformats.org/drawingml/2006/main">
          <a:no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endParaRPr lang="cs-CZ"/>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záhlaví 1"/>
          <p:cNvSpPr>
            <a:spLocks noGrp="1"/>
          </p:cNvSpPr>
          <p:nvPr>
            <p:ph type="hdr" sz="quarter"/>
          </p:nvPr>
        </p:nvSpPr>
        <p:spPr>
          <a:xfrm>
            <a:off x="0" y="0"/>
            <a:ext cx="2890078" cy="487406"/>
          </a:xfrm>
          <a:prstGeom prst="rect">
            <a:avLst/>
          </a:prstGeom>
        </p:spPr>
        <p:txBody>
          <a:bodyPr vert="horz" lIns="47796" tIns="23898" rIns="47796" bIns="23898" rtlCol="0"/>
          <a:lstStyle>
            <a:lvl1pPr algn="l">
              <a:defRPr sz="600"/>
            </a:lvl1pPr>
          </a:lstStyle>
          <a:p>
            <a:endParaRPr lang="cs-CZ"/>
          </a:p>
        </p:txBody>
      </p:sp>
      <p:sp>
        <p:nvSpPr>
          <p:cNvPr id="3" name="Zástupný symbol pro datum 2"/>
          <p:cNvSpPr>
            <a:spLocks noGrp="1"/>
          </p:cNvSpPr>
          <p:nvPr>
            <p:ph type="dt" idx="1"/>
          </p:nvPr>
        </p:nvSpPr>
        <p:spPr>
          <a:xfrm>
            <a:off x="3777431" y="0"/>
            <a:ext cx="2890078" cy="487406"/>
          </a:xfrm>
          <a:prstGeom prst="rect">
            <a:avLst/>
          </a:prstGeom>
        </p:spPr>
        <p:txBody>
          <a:bodyPr vert="horz" lIns="47796" tIns="23898" rIns="47796" bIns="23898" rtlCol="0"/>
          <a:lstStyle>
            <a:lvl1pPr algn="r">
              <a:defRPr sz="600"/>
            </a:lvl1pPr>
          </a:lstStyle>
          <a:p>
            <a:fld id="{7313482E-B6E3-4C6D-9E47-303387171EC2}" type="datetimeFigureOut">
              <a:rPr lang="cs-CZ" smtClean="0"/>
              <a:t>14.06.2022</a:t>
            </a:fld>
            <a:endParaRPr lang="cs-CZ"/>
          </a:p>
        </p:txBody>
      </p:sp>
      <p:sp>
        <p:nvSpPr>
          <p:cNvPr id="4" name="Zástupný symbol pro obrázek snímku 3"/>
          <p:cNvSpPr>
            <a:spLocks noGrp="1" noRot="1" noChangeAspect="1"/>
          </p:cNvSpPr>
          <p:nvPr>
            <p:ph type="sldImg" idx="2"/>
          </p:nvPr>
        </p:nvSpPr>
        <p:spPr>
          <a:xfrm>
            <a:off x="82550" y="730250"/>
            <a:ext cx="6503988" cy="3659188"/>
          </a:xfrm>
          <a:prstGeom prst="rect">
            <a:avLst/>
          </a:prstGeom>
          <a:noFill/>
          <a:ln w="12700">
            <a:solidFill>
              <a:prstClr val="black"/>
            </a:solidFill>
          </a:ln>
        </p:spPr>
        <p:txBody>
          <a:bodyPr vert="horz" lIns="47796" tIns="23898" rIns="47796" bIns="23898" rtlCol="0" anchor="ctr"/>
          <a:lstStyle/>
          <a:p>
            <a:endParaRPr lang="cs-CZ"/>
          </a:p>
        </p:txBody>
      </p:sp>
      <p:sp>
        <p:nvSpPr>
          <p:cNvPr id="5" name="Zástupný symbol pro poznámky 4"/>
          <p:cNvSpPr>
            <a:spLocks noGrp="1"/>
          </p:cNvSpPr>
          <p:nvPr>
            <p:ph type="body" sz="quarter" idx="3"/>
          </p:nvPr>
        </p:nvSpPr>
        <p:spPr>
          <a:xfrm>
            <a:off x="666699" y="4633099"/>
            <a:ext cx="5335691" cy="4389394"/>
          </a:xfrm>
          <a:prstGeom prst="rect">
            <a:avLst/>
          </a:prstGeom>
        </p:spPr>
        <p:txBody>
          <a:bodyPr vert="horz" lIns="47796" tIns="23898" rIns="47796" bIns="23898" rtlCol="0"/>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6" name="Zástupný symbol pro zápatí 5"/>
          <p:cNvSpPr>
            <a:spLocks noGrp="1"/>
          </p:cNvSpPr>
          <p:nvPr>
            <p:ph type="ftr" sz="quarter" idx="4"/>
          </p:nvPr>
        </p:nvSpPr>
        <p:spPr>
          <a:xfrm>
            <a:off x="0" y="9264825"/>
            <a:ext cx="2890078" cy="487406"/>
          </a:xfrm>
          <a:prstGeom prst="rect">
            <a:avLst/>
          </a:prstGeom>
        </p:spPr>
        <p:txBody>
          <a:bodyPr vert="horz" lIns="47796" tIns="23898" rIns="47796" bIns="23898" rtlCol="0" anchor="b"/>
          <a:lstStyle>
            <a:lvl1pPr algn="l">
              <a:defRPr sz="600"/>
            </a:lvl1pPr>
          </a:lstStyle>
          <a:p>
            <a:endParaRPr lang="cs-CZ"/>
          </a:p>
        </p:txBody>
      </p:sp>
      <p:sp>
        <p:nvSpPr>
          <p:cNvPr id="7" name="Zástupný symbol pro číslo snímku 6"/>
          <p:cNvSpPr>
            <a:spLocks noGrp="1"/>
          </p:cNvSpPr>
          <p:nvPr>
            <p:ph type="sldNum" sz="quarter" idx="5"/>
          </p:nvPr>
        </p:nvSpPr>
        <p:spPr>
          <a:xfrm>
            <a:off x="3777431" y="9264825"/>
            <a:ext cx="2890078" cy="487406"/>
          </a:xfrm>
          <a:prstGeom prst="rect">
            <a:avLst/>
          </a:prstGeom>
        </p:spPr>
        <p:txBody>
          <a:bodyPr vert="horz" lIns="47796" tIns="23898" rIns="47796" bIns="23898" rtlCol="0" anchor="b"/>
          <a:lstStyle>
            <a:lvl1pPr algn="r">
              <a:defRPr sz="600"/>
            </a:lvl1pPr>
          </a:lstStyle>
          <a:p>
            <a:fld id="{1F95CAB3-A6F7-4610-8CA8-49D3B4E01798}" type="slidenum">
              <a:rPr lang="cs-CZ" smtClean="0"/>
              <a:t>‹#›</a:t>
            </a:fld>
            <a:endParaRPr lang="cs-CZ"/>
          </a:p>
        </p:txBody>
      </p:sp>
    </p:spTree>
    <p:extLst>
      <p:ext uri="{BB962C8B-B14F-4D97-AF65-F5344CB8AC3E}">
        <p14:creationId xmlns:p14="http://schemas.microsoft.com/office/powerpoint/2010/main" val="382715379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5"/>
          </p:nvPr>
        </p:nvSpPr>
        <p:spPr/>
        <p:txBody>
          <a:bodyPr/>
          <a:lstStyle/>
          <a:p>
            <a:fld id="{1F95CAB3-A6F7-4610-8CA8-49D3B4E01798}" type="slidenum">
              <a:rPr lang="cs-CZ" smtClean="0"/>
              <a:t>1</a:t>
            </a:fld>
            <a:endParaRPr lang="cs-CZ"/>
          </a:p>
        </p:txBody>
      </p:sp>
    </p:spTree>
    <p:extLst>
      <p:ext uri="{BB962C8B-B14F-4D97-AF65-F5344CB8AC3E}">
        <p14:creationId xmlns:p14="http://schemas.microsoft.com/office/powerpoint/2010/main" val="285446142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a:t>Komunikace Vídeňská patří do řidiči preferované trasy z důvodu vyhnutí se Barrandovskému mostu. Z tohoto je patrné, že došlo k nárůstu jízdní doby. Jediné poklesy jsou samozřejmě o víkendech, kdy intenzita automobilové dopravy není tak vysoká jako v pracovních dnech, kdy jízdní doba vzrostla řádově o 1 minutu.</a:t>
            </a:r>
          </a:p>
        </p:txBody>
      </p:sp>
      <p:sp>
        <p:nvSpPr>
          <p:cNvPr id="4" name="Zástupný symbol pro číslo snímku 3"/>
          <p:cNvSpPr>
            <a:spLocks noGrp="1"/>
          </p:cNvSpPr>
          <p:nvPr>
            <p:ph type="sldNum" sz="quarter" idx="5"/>
          </p:nvPr>
        </p:nvSpPr>
        <p:spPr/>
        <p:txBody>
          <a:bodyPr/>
          <a:lstStyle/>
          <a:p>
            <a:fld id="{1F95CAB3-A6F7-4610-8CA8-49D3B4E01798}" type="slidenum">
              <a:rPr lang="cs-CZ" smtClean="0"/>
              <a:t>10</a:t>
            </a:fld>
            <a:endParaRPr lang="cs-CZ"/>
          </a:p>
        </p:txBody>
      </p:sp>
    </p:spTree>
    <p:extLst>
      <p:ext uri="{BB962C8B-B14F-4D97-AF65-F5344CB8AC3E}">
        <p14:creationId xmlns:p14="http://schemas.microsoft.com/office/powerpoint/2010/main" val="288933042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a:t>Dobříšská je komunikace bezprostředně</a:t>
            </a:r>
            <a:r>
              <a:rPr lang="cs-CZ" baseline="0" dirty="0"/>
              <a:t> </a:t>
            </a:r>
            <a:r>
              <a:rPr lang="cs-CZ" dirty="0"/>
              <a:t>navazující na Barrandovský most a je současně jedním z úseků Městského okruhu. Z tohoto důvodu zde dochází k nárůstu jízdní doby a s tím spojenému vytváření dopravních kongescí zejména v ranních (až o třetinu vyšší) i odpoledních špičkách (+ 15 %). I přesto je nárůst průměrných jízdních dob v pracovních dnech přibližně 1 minuta.</a:t>
            </a:r>
          </a:p>
        </p:txBody>
      </p:sp>
      <p:sp>
        <p:nvSpPr>
          <p:cNvPr id="4" name="Zástupný symbol pro číslo snímku 3"/>
          <p:cNvSpPr>
            <a:spLocks noGrp="1"/>
          </p:cNvSpPr>
          <p:nvPr>
            <p:ph type="sldNum" sz="quarter" idx="5"/>
          </p:nvPr>
        </p:nvSpPr>
        <p:spPr/>
        <p:txBody>
          <a:bodyPr/>
          <a:lstStyle/>
          <a:p>
            <a:fld id="{1F95CAB3-A6F7-4610-8CA8-49D3B4E01798}" type="slidenum">
              <a:rPr lang="cs-CZ" smtClean="0"/>
              <a:t>11</a:t>
            </a:fld>
            <a:endParaRPr lang="cs-CZ"/>
          </a:p>
        </p:txBody>
      </p:sp>
    </p:spTree>
    <p:extLst>
      <p:ext uri="{BB962C8B-B14F-4D97-AF65-F5344CB8AC3E}">
        <p14:creationId xmlns:p14="http://schemas.microsoft.com/office/powerpoint/2010/main" val="123179214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5"/>
          </p:nvPr>
        </p:nvSpPr>
        <p:spPr/>
        <p:txBody>
          <a:bodyPr/>
          <a:lstStyle/>
          <a:p>
            <a:fld id="{1F95CAB3-A6F7-4610-8CA8-49D3B4E01798}" type="slidenum">
              <a:rPr lang="cs-CZ" smtClean="0"/>
              <a:t>12</a:t>
            </a:fld>
            <a:endParaRPr lang="cs-CZ"/>
          </a:p>
        </p:txBody>
      </p:sp>
    </p:spTree>
    <p:extLst>
      <p:ext uri="{BB962C8B-B14F-4D97-AF65-F5344CB8AC3E}">
        <p14:creationId xmlns:p14="http://schemas.microsoft.com/office/powerpoint/2010/main" val="108316002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a:t>Data z měřicího vozidla vykazují snížení cestovní doby na dané trase během uzavírky oproti obvyklému stavu. V ranní špičce se jedná o pokles cestovní doby zhruba o 1 minutu na celé měřené trase a stejně tomu je tak i v odpolední špičce.</a:t>
            </a:r>
          </a:p>
        </p:txBody>
      </p:sp>
      <p:sp>
        <p:nvSpPr>
          <p:cNvPr id="4" name="Zástupný symbol pro číslo snímku 3"/>
          <p:cNvSpPr>
            <a:spLocks noGrp="1"/>
          </p:cNvSpPr>
          <p:nvPr>
            <p:ph type="sldNum" sz="quarter" idx="10"/>
          </p:nvPr>
        </p:nvSpPr>
        <p:spPr/>
        <p:txBody>
          <a:bodyPr/>
          <a:lstStyle/>
          <a:p>
            <a:fld id="{1F95CAB3-A6F7-4610-8CA8-49D3B4E01798}" type="slidenum">
              <a:rPr lang="cs-CZ" smtClean="0"/>
              <a:t>13</a:t>
            </a:fld>
            <a:endParaRPr lang="cs-CZ"/>
          </a:p>
        </p:txBody>
      </p:sp>
    </p:spTree>
    <p:extLst>
      <p:ext uri="{BB962C8B-B14F-4D97-AF65-F5344CB8AC3E}">
        <p14:creationId xmlns:p14="http://schemas.microsoft.com/office/powerpoint/2010/main" val="39649433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a:t>Data z měřícího vozidla vykazují relativně vysoký nárůst cestovní doby na této objízdné trase. S přihlédnutím k délce objízdné trasy lze očekávat toto navýšení i s pohledem na napojení dálnice D1. V ranní špičce se jedná o nárůst cestovní doby na celé trase o necelé 3 minuty a v odpoledních špičkových hodinách zhruba o 7 minut.</a:t>
            </a:r>
          </a:p>
        </p:txBody>
      </p:sp>
      <p:sp>
        <p:nvSpPr>
          <p:cNvPr id="4" name="Zástupný symbol pro číslo snímku 3"/>
          <p:cNvSpPr>
            <a:spLocks noGrp="1"/>
          </p:cNvSpPr>
          <p:nvPr>
            <p:ph type="sldNum" sz="quarter" idx="5"/>
          </p:nvPr>
        </p:nvSpPr>
        <p:spPr/>
        <p:txBody>
          <a:bodyPr/>
          <a:lstStyle/>
          <a:p>
            <a:fld id="{1F95CAB3-A6F7-4610-8CA8-49D3B4E01798}" type="slidenum">
              <a:rPr lang="cs-CZ" smtClean="0"/>
              <a:t>14</a:t>
            </a:fld>
            <a:endParaRPr lang="cs-CZ"/>
          </a:p>
        </p:txBody>
      </p:sp>
    </p:spTree>
    <p:extLst>
      <p:ext uri="{BB962C8B-B14F-4D97-AF65-F5344CB8AC3E}">
        <p14:creationId xmlns:p14="http://schemas.microsoft.com/office/powerpoint/2010/main" val="5361150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fld id="{1F95CAB3-A6F7-4610-8CA8-49D3B4E01798}" type="slidenum">
              <a:rPr lang="cs-CZ" smtClean="0"/>
              <a:t>15</a:t>
            </a:fld>
            <a:endParaRPr lang="cs-CZ"/>
          </a:p>
        </p:txBody>
      </p:sp>
    </p:spTree>
    <p:extLst>
      <p:ext uri="{BB962C8B-B14F-4D97-AF65-F5344CB8AC3E}">
        <p14:creationId xmlns:p14="http://schemas.microsoft.com/office/powerpoint/2010/main" val="56774849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pPr marL="302194" indent="-295557">
              <a:lnSpc>
                <a:spcPct val="112000"/>
              </a:lnSpc>
              <a:spcBef>
                <a:spcPts val="998"/>
              </a:spcBef>
              <a:buFont typeface="Arial" panose="020B0604020202020204" pitchFamily="34" charset="0"/>
              <a:buChar char="•"/>
              <a:tabLst>
                <a:tab pos="166281" algn="l"/>
              </a:tabLst>
            </a:pPr>
            <a:r>
              <a:rPr lang="cs-CZ" sz="600" spc="8" dirty="0">
                <a:solidFill>
                  <a:srgbClr val="878B8E"/>
                </a:solidFill>
                <a:latin typeface="Arial"/>
                <a:cs typeface="Arial"/>
              </a:rPr>
              <a:t>porovnání průměrů za pondělí až čtvrtek</a:t>
            </a:r>
          </a:p>
          <a:p>
            <a:pPr marL="302194" indent="-295557">
              <a:lnSpc>
                <a:spcPct val="112000"/>
              </a:lnSpc>
              <a:spcBef>
                <a:spcPts val="998"/>
              </a:spcBef>
              <a:buFont typeface="Arial" panose="020B0604020202020204" pitchFamily="34" charset="0"/>
              <a:buChar char="•"/>
              <a:tabLst>
                <a:tab pos="166281" algn="l"/>
              </a:tabLst>
            </a:pPr>
            <a:endParaRPr lang="cs-CZ" sz="100" spc="8" dirty="0">
              <a:solidFill>
                <a:srgbClr val="878B8E"/>
              </a:solidFill>
              <a:latin typeface="Arial"/>
              <a:cs typeface="Arial"/>
            </a:endParaRPr>
          </a:p>
          <a:p>
            <a:pPr marL="302194" indent="-295557">
              <a:lnSpc>
                <a:spcPct val="112000"/>
              </a:lnSpc>
              <a:spcBef>
                <a:spcPts val="998"/>
              </a:spcBef>
              <a:buFont typeface="Arial" panose="020B0604020202020204" pitchFamily="34" charset="0"/>
              <a:buChar char="•"/>
              <a:tabLst>
                <a:tab pos="166281" algn="l"/>
              </a:tabLst>
            </a:pPr>
            <a:r>
              <a:rPr lang="cs-CZ" sz="600" spc="8" dirty="0">
                <a:solidFill>
                  <a:srgbClr val="878B8E"/>
                </a:solidFill>
                <a:latin typeface="Arial"/>
                <a:cs typeface="Arial"/>
              </a:rPr>
              <a:t>uzavřená rampa ze Strakonické na BM</a:t>
            </a:r>
          </a:p>
          <a:p>
            <a:pPr marL="302194" indent="-295557">
              <a:lnSpc>
                <a:spcPct val="112000"/>
              </a:lnSpc>
              <a:spcBef>
                <a:spcPts val="998"/>
              </a:spcBef>
              <a:buFont typeface="Arial" panose="020B0604020202020204" pitchFamily="34" charset="0"/>
              <a:buChar char="•"/>
              <a:tabLst>
                <a:tab pos="166281" algn="l"/>
              </a:tabLst>
            </a:pPr>
            <a:r>
              <a:rPr lang="cs-CZ" sz="600" spc="8" dirty="0">
                <a:solidFill>
                  <a:srgbClr val="878B8E"/>
                </a:solidFill>
                <a:latin typeface="Arial"/>
                <a:cs typeface="Arial"/>
              </a:rPr>
              <a:t>u BM pro automobily pouze jeden pruh</a:t>
            </a:r>
          </a:p>
          <a:p>
            <a:pPr marL="302194" indent="-295557">
              <a:lnSpc>
                <a:spcPct val="112000"/>
              </a:lnSpc>
              <a:spcBef>
                <a:spcPts val="998"/>
              </a:spcBef>
              <a:buFont typeface="Arial" panose="020B0604020202020204" pitchFamily="34" charset="0"/>
              <a:buChar char="•"/>
              <a:tabLst>
                <a:tab pos="166281" algn="l"/>
              </a:tabLst>
            </a:pPr>
            <a:r>
              <a:rPr lang="cs-CZ" sz="600" spc="8" dirty="0">
                <a:solidFill>
                  <a:srgbClr val="878B8E"/>
                </a:solidFill>
                <a:latin typeface="Arial"/>
                <a:cs typeface="Arial"/>
              </a:rPr>
              <a:t>při demolici rampy došlo ke svedení dopravy do jednoho JP (bez VJP pro BUS)</a:t>
            </a:r>
          </a:p>
          <a:p>
            <a:pPr marL="302194" indent="-295557">
              <a:lnSpc>
                <a:spcPct val="112000"/>
              </a:lnSpc>
              <a:spcBef>
                <a:spcPts val="998"/>
              </a:spcBef>
              <a:buFont typeface="Arial" panose="020B0604020202020204" pitchFamily="34" charset="0"/>
              <a:buChar char="•"/>
              <a:tabLst>
                <a:tab pos="166281" algn="l"/>
              </a:tabLst>
            </a:pPr>
            <a:endParaRPr lang="cs-CZ" sz="100" spc="8" dirty="0">
              <a:solidFill>
                <a:srgbClr val="878B8E"/>
              </a:solidFill>
              <a:latin typeface="Arial"/>
              <a:cs typeface="Arial"/>
            </a:endParaRPr>
          </a:p>
          <a:p>
            <a:pPr marL="302194" indent="-295557">
              <a:lnSpc>
                <a:spcPct val="112000"/>
              </a:lnSpc>
              <a:spcBef>
                <a:spcPts val="998"/>
              </a:spcBef>
              <a:buFont typeface="Arial" panose="020B0604020202020204" pitchFamily="34" charset="0"/>
              <a:buChar char="•"/>
              <a:tabLst>
                <a:tab pos="166281" algn="l"/>
              </a:tabLst>
            </a:pPr>
            <a:r>
              <a:rPr lang="cs-CZ" sz="600" b="1" spc="8" dirty="0">
                <a:solidFill>
                  <a:srgbClr val="878B8E"/>
                </a:solidFill>
                <a:latin typeface="Arial"/>
                <a:cs typeface="Arial"/>
              </a:rPr>
              <a:t>Sledujeme zde nejvýraznější pokles intenzit</a:t>
            </a:r>
            <a:br>
              <a:rPr lang="cs-CZ" sz="600" spc="8" dirty="0">
                <a:solidFill>
                  <a:srgbClr val="878B8E"/>
                </a:solidFill>
                <a:latin typeface="Arial"/>
                <a:cs typeface="Arial"/>
              </a:rPr>
            </a:br>
            <a:r>
              <a:rPr lang="cs-CZ" sz="500" spc="8" dirty="0">
                <a:solidFill>
                  <a:srgbClr val="878B8E"/>
                </a:solidFill>
                <a:latin typeface="Arial"/>
                <a:cs typeface="Arial"/>
              </a:rPr>
              <a:t>(absence infrastruktury)</a:t>
            </a:r>
          </a:p>
          <a:p>
            <a:pPr marL="302194" indent="-295557">
              <a:lnSpc>
                <a:spcPct val="112000"/>
              </a:lnSpc>
              <a:spcBef>
                <a:spcPts val="998"/>
              </a:spcBef>
              <a:buFont typeface="Arial" panose="020B0604020202020204" pitchFamily="34" charset="0"/>
              <a:buChar char="•"/>
              <a:tabLst>
                <a:tab pos="166281" algn="l"/>
              </a:tabLst>
            </a:pPr>
            <a:r>
              <a:rPr lang="cs-CZ" sz="600" spc="8" dirty="0">
                <a:solidFill>
                  <a:srgbClr val="878B8E"/>
                </a:solidFill>
                <a:latin typeface="Arial"/>
                <a:cs typeface="Arial"/>
              </a:rPr>
              <a:t>zatím bez výrazného prodloužení kolon</a:t>
            </a:r>
            <a:br>
              <a:rPr lang="cs-CZ" sz="600" spc="8" dirty="0">
                <a:solidFill>
                  <a:srgbClr val="878B8E"/>
                </a:solidFill>
                <a:latin typeface="Arial"/>
                <a:cs typeface="Arial"/>
              </a:rPr>
            </a:br>
            <a:r>
              <a:rPr lang="cs-CZ" sz="500" spc="8" dirty="0">
                <a:solidFill>
                  <a:srgbClr val="878B8E"/>
                </a:solidFill>
                <a:latin typeface="Arial"/>
                <a:cs typeface="Arial"/>
              </a:rPr>
              <a:t>(ráno kompenzuje zvýšené nároky</a:t>
            </a:r>
            <a:br>
              <a:rPr lang="cs-CZ" sz="500" spc="8" dirty="0">
                <a:solidFill>
                  <a:srgbClr val="878B8E"/>
                </a:solidFill>
                <a:latin typeface="Arial"/>
                <a:cs typeface="Arial"/>
              </a:rPr>
            </a:br>
            <a:r>
              <a:rPr lang="cs-CZ" sz="500" spc="8" dirty="0">
                <a:solidFill>
                  <a:srgbClr val="878B8E"/>
                </a:solidFill>
                <a:latin typeface="Arial"/>
                <a:cs typeface="Arial"/>
              </a:rPr>
              <a:t>na směr do centra odklon části dopravy)</a:t>
            </a:r>
            <a:endParaRPr lang="cs-CZ" sz="600" spc="8" dirty="0">
              <a:solidFill>
                <a:srgbClr val="878B8E"/>
              </a:solidFill>
              <a:latin typeface="Arial"/>
              <a:cs typeface="Arial"/>
            </a:endParaRPr>
          </a:p>
          <a:p>
            <a:endParaRPr lang="cs-CZ" dirty="0"/>
          </a:p>
        </p:txBody>
      </p:sp>
      <p:sp>
        <p:nvSpPr>
          <p:cNvPr id="4" name="Zástupný symbol pro číslo snímku 3"/>
          <p:cNvSpPr>
            <a:spLocks noGrp="1"/>
          </p:cNvSpPr>
          <p:nvPr>
            <p:ph type="sldNum" sz="quarter" idx="5"/>
          </p:nvPr>
        </p:nvSpPr>
        <p:spPr/>
        <p:txBody>
          <a:bodyPr/>
          <a:lstStyle/>
          <a:p>
            <a:fld id="{1F95CAB3-A6F7-4610-8CA8-49D3B4E01798}" type="slidenum">
              <a:rPr lang="cs-CZ" smtClean="0"/>
              <a:t>16</a:t>
            </a:fld>
            <a:endParaRPr lang="cs-CZ"/>
          </a:p>
        </p:txBody>
      </p:sp>
    </p:spTree>
    <p:extLst>
      <p:ext uri="{BB962C8B-B14F-4D97-AF65-F5344CB8AC3E}">
        <p14:creationId xmlns:p14="http://schemas.microsoft.com/office/powerpoint/2010/main" val="352256980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pPr marL="302194" indent="-295557">
              <a:lnSpc>
                <a:spcPct val="112000"/>
              </a:lnSpc>
              <a:spcBef>
                <a:spcPts val="998"/>
              </a:spcBef>
              <a:buFont typeface="Arial" panose="020B0604020202020204" pitchFamily="34" charset="0"/>
              <a:buChar char="•"/>
              <a:tabLst>
                <a:tab pos="166281" algn="l"/>
              </a:tabLst>
            </a:pPr>
            <a:r>
              <a:rPr lang="cs-CZ" sz="600" spc="8" dirty="0">
                <a:solidFill>
                  <a:srgbClr val="878B8E"/>
                </a:solidFill>
                <a:latin typeface="Arial"/>
                <a:cs typeface="Arial"/>
              </a:rPr>
              <a:t>porovnání průměrů za pondělí až čtvrtek</a:t>
            </a:r>
          </a:p>
          <a:p>
            <a:pPr marL="302194" indent="-295557">
              <a:lnSpc>
                <a:spcPct val="112000"/>
              </a:lnSpc>
              <a:spcBef>
                <a:spcPts val="998"/>
              </a:spcBef>
              <a:buFont typeface="Arial" panose="020B0604020202020204" pitchFamily="34" charset="0"/>
              <a:buChar char="•"/>
              <a:tabLst>
                <a:tab pos="166281" algn="l"/>
              </a:tabLst>
            </a:pPr>
            <a:endParaRPr lang="cs-CZ" sz="100" spc="8" dirty="0">
              <a:solidFill>
                <a:srgbClr val="878B8E"/>
              </a:solidFill>
              <a:latin typeface="Arial"/>
              <a:cs typeface="Arial"/>
            </a:endParaRPr>
          </a:p>
          <a:p>
            <a:pPr marL="302194" indent="-295557">
              <a:lnSpc>
                <a:spcPct val="112000"/>
              </a:lnSpc>
              <a:spcBef>
                <a:spcPts val="998"/>
              </a:spcBef>
              <a:buFont typeface="Arial" panose="020B0604020202020204" pitchFamily="34" charset="0"/>
              <a:buChar char="•"/>
              <a:tabLst>
                <a:tab pos="166281" algn="l"/>
              </a:tabLst>
            </a:pPr>
            <a:r>
              <a:rPr lang="cs-CZ" sz="600" spc="8" dirty="0">
                <a:solidFill>
                  <a:srgbClr val="878B8E"/>
                </a:solidFill>
                <a:latin typeface="Arial"/>
                <a:cs typeface="Arial"/>
              </a:rPr>
              <a:t>Smíchov </a:t>
            </a:r>
            <a:r>
              <a:rPr lang="cs-CZ" sz="600" spc="8" dirty="0">
                <a:solidFill>
                  <a:srgbClr val="878B8E"/>
                </a:solidFill>
                <a:latin typeface="Arial"/>
                <a:cs typeface="Arial"/>
                <a:sym typeface="Wingdings" panose="05000000000000000000" pitchFamily="2" charset="2"/>
              </a:rPr>
              <a:t></a:t>
            </a:r>
            <a:r>
              <a:rPr lang="cs-CZ" sz="600" spc="8" dirty="0">
                <a:solidFill>
                  <a:srgbClr val="878B8E"/>
                </a:solidFill>
                <a:latin typeface="Arial"/>
                <a:cs typeface="Arial"/>
              </a:rPr>
              <a:t> Modřanská jen jeden pruh</a:t>
            </a:r>
          </a:p>
          <a:p>
            <a:pPr marL="302194" indent="-295557">
              <a:lnSpc>
                <a:spcPct val="112000"/>
              </a:lnSpc>
              <a:spcBef>
                <a:spcPts val="998"/>
              </a:spcBef>
              <a:buFont typeface="Arial" panose="020B0604020202020204" pitchFamily="34" charset="0"/>
              <a:buChar char="•"/>
              <a:tabLst>
                <a:tab pos="166281" algn="l"/>
              </a:tabLst>
            </a:pPr>
            <a:r>
              <a:rPr lang="cs-CZ" sz="600" spc="8" dirty="0">
                <a:solidFill>
                  <a:srgbClr val="878B8E"/>
                </a:solidFill>
                <a:latin typeface="Arial"/>
                <a:cs typeface="Arial"/>
              </a:rPr>
              <a:t>Smíchov </a:t>
            </a:r>
            <a:r>
              <a:rPr lang="cs-CZ" sz="600" spc="8" dirty="0">
                <a:solidFill>
                  <a:srgbClr val="878B8E"/>
                </a:solidFill>
                <a:latin typeface="Arial"/>
                <a:cs typeface="Arial"/>
                <a:sym typeface="Wingdings" panose="05000000000000000000" pitchFamily="2" charset="2"/>
              </a:rPr>
              <a:t> Jižní spojka protisměrem</a:t>
            </a:r>
            <a:endParaRPr lang="cs-CZ" sz="600" spc="8" dirty="0">
              <a:solidFill>
                <a:srgbClr val="878B8E"/>
              </a:solidFill>
              <a:latin typeface="Arial"/>
              <a:cs typeface="Arial"/>
            </a:endParaRPr>
          </a:p>
          <a:p>
            <a:pPr marL="302194" indent="-295557">
              <a:lnSpc>
                <a:spcPct val="112000"/>
              </a:lnSpc>
              <a:spcBef>
                <a:spcPts val="998"/>
              </a:spcBef>
              <a:buFont typeface="Arial" panose="020B0604020202020204" pitchFamily="34" charset="0"/>
              <a:buChar char="•"/>
              <a:tabLst>
                <a:tab pos="166281" algn="l"/>
              </a:tabLst>
            </a:pPr>
            <a:endParaRPr lang="cs-CZ" sz="100" spc="8" dirty="0">
              <a:solidFill>
                <a:srgbClr val="878B8E"/>
              </a:solidFill>
              <a:latin typeface="Arial"/>
              <a:cs typeface="Arial"/>
            </a:endParaRPr>
          </a:p>
          <a:p>
            <a:pPr marL="302194" indent="-295557">
              <a:lnSpc>
                <a:spcPct val="112000"/>
              </a:lnSpc>
              <a:spcBef>
                <a:spcPts val="998"/>
              </a:spcBef>
              <a:buFont typeface="Arial" panose="020B0604020202020204" pitchFamily="34" charset="0"/>
              <a:buChar char="•"/>
              <a:tabLst>
                <a:tab pos="166281" algn="l"/>
              </a:tabLst>
            </a:pPr>
            <a:r>
              <a:rPr lang="cs-CZ" sz="600" b="1" spc="8" dirty="0">
                <a:solidFill>
                  <a:srgbClr val="878B8E"/>
                </a:solidFill>
                <a:latin typeface="Arial"/>
                <a:cs typeface="Arial"/>
              </a:rPr>
              <a:t>významnější pokles dopravy v ranních hodinách</a:t>
            </a:r>
          </a:p>
          <a:p>
            <a:pPr marL="302194" indent="-295557">
              <a:lnSpc>
                <a:spcPct val="112000"/>
              </a:lnSpc>
              <a:spcBef>
                <a:spcPts val="998"/>
              </a:spcBef>
              <a:buFont typeface="Arial" panose="020B0604020202020204" pitchFamily="34" charset="0"/>
              <a:buChar char="•"/>
              <a:tabLst>
                <a:tab pos="166281" algn="l"/>
              </a:tabLst>
            </a:pPr>
            <a:r>
              <a:rPr lang="cs-CZ" sz="600" b="1" spc="8" dirty="0">
                <a:solidFill>
                  <a:srgbClr val="878B8E"/>
                </a:solidFill>
                <a:latin typeface="Arial"/>
                <a:cs typeface="Arial"/>
              </a:rPr>
              <a:t>odpoledne patrný postupný návrat řidičů</a:t>
            </a:r>
          </a:p>
          <a:p>
            <a:pPr marL="302194" indent="-295557">
              <a:lnSpc>
                <a:spcPct val="112000"/>
              </a:lnSpc>
              <a:spcBef>
                <a:spcPts val="998"/>
              </a:spcBef>
              <a:buFont typeface="Arial" panose="020B0604020202020204" pitchFamily="34" charset="0"/>
              <a:buChar char="•"/>
              <a:tabLst>
                <a:tab pos="166281" algn="l"/>
              </a:tabLst>
            </a:pPr>
            <a:r>
              <a:rPr lang="cs-CZ" sz="600" b="1" spc="8" dirty="0">
                <a:solidFill>
                  <a:srgbClr val="878B8E"/>
                </a:solidFill>
                <a:latin typeface="Arial"/>
                <a:cs typeface="Arial"/>
              </a:rPr>
              <a:t>ve špičkách téměř vyčerpaná kapacita</a:t>
            </a:r>
          </a:p>
          <a:p>
            <a:pPr marL="302194" indent="-295557">
              <a:lnSpc>
                <a:spcPct val="112000"/>
              </a:lnSpc>
              <a:spcBef>
                <a:spcPts val="998"/>
              </a:spcBef>
              <a:buFont typeface="Arial" panose="020B0604020202020204" pitchFamily="34" charset="0"/>
              <a:buChar char="•"/>
              <a:tabLst>
                <a:tab pos="166281" algn="l"/>
              </a:tabLst>
            </a:pPr>
            <a:endParaRPr lang="cs-CZ" sz="100" spc="8" dirty="0">
              <a:solidFill>
                <a:srgbClr val="878B8E"/>
              </a:solidFill>
              <a:latin typeface="Arial"/>
              <a:cs typeface="Arial"/>
            </a:endParaRPr>
          </a:p>
          <a:p>
            <a:pPr marL="302194" indent="-295557">
              <a:lnSpc>
                <a:spcPct val="112000"/>
              </a:lnSpc>
              <a:spcBef>
                <a:spcPts val="998"/>
              </a:spcBef>
              <a:buFont typeface="Arial" panose="020B0604020202020204" pitchFamily="34" charset="0"/>
              <a:buChar char="•"/>
              <a:tabLst>
                <a:tab pos="166281" algn="l"/>
              </a:tabLst>
            </a:pPr>
            <a:r>
              <a:rPr lang="cs-CZ" sz="500" b="1" spc="8" dirty="0">
                <a:solidFill>
                  <a:srgbClr val="878B8E"/>
                </a:solidFill>
                <a:latin typeface="Arial"/>
                <a:cs typeface="Arial"/>
              </a:rPr>
              <a:t>Na Dobříšské nasazeny nové scénáře úpravy rychlostí.</a:t>
            </a:r>
          </a:p>
          <a:p>
            <a:pPr marL="302194" indent="-295557">
              <a:lnSpc>
                <a:spcPct val="112000"/>
              </a:lnSpc>
              <a:spcBef>
                <a:spcPts val="998"/>
              </a:spcBef>
              <a:buFont typeface="Arial" panose="020B0604020202020204" pitchFamily="34" charset="0"/>
              <a:buChar char="•"/>
              <a:tabLst>
                <a:tab pos="166281" algn="l"/>
              </a:tabLst>
            </a:pPr>
            <a:endParaRPr lang="cs-CZ" sz="500" b="1" spc="8" dirty="0">
              <a:solidFill>
                <a:srgbClr val="878B8E"/>
              </a:solidFill>
              <a:latin typeface="Arial"/>
              <a:cs typeface="Arial"/>
            </a:endParaRPr>
          </a:p>
          <a:p>
            <a:pPr marL="302194" indent="-295557">
              <a:lnSpc>
                <a:spcPct val="112000"/>
              </a:lnSpc>
              <a:spcBef>
                <a:spcPts val="998"/>
              </a:spcBef>
              <a:buFont typeface="Arial" panose="020B0604020202020204" pitchFamily="34" charset="0"/>
              <a:buChar char="•"/>
              <a:tabLst>
                <a:tab pos="166281" algn="l"/>
              </a:tabLst>
            </a:pPr>
            <a:r>
              <a:rPr lang="cs-CZ" sz="600" spc="8" dirty="0">
                <a:solidFill>
                  <a:srgbClr val="878B8E"/>
                </a:solidFill>
                <a:latin typeface="Arial"/>
                <a:cs typeface="Arial"/>
              </a:rPr>
              <a:t>trvá hrozba přečerpání kapacity pruhu</a:t>
            </a:r>
            <a:br>
              <a:rPr lang="cs-CZ" sz="600" spc="8" dirty="0">
                <a:solidFill>
                  <a:srgbClr val="878B8E"/>
                </a:solidFill>
                <a:latin typeface="Arial"/>
                <a:cs typeface="Arial"/>
              </a:rPr>
            </a:br>
            <a:r>
              <a:rPr lang="cs-CZ" sz="600" spc="8" dirty="0">
                <a:solidFill>
                  <a:srgbClr val="878B8E"/>
                </a:solidFill>
                <a:latin typeface="Arial"/>
                <a:cs typeface="Arial"/>
              </a:rPr>
              <a:t>k Modřanské vozidly směřujícími na MO </a:t>
            </a:r>
            <a:r>
              <a:rPr lang="cs-CZ" sz="500" spc="8" dirty="0">
                <a:solidFill>
                  <a:srgbClr val="878B8E"/>
                </a:solidFill>
                <a:latin typeface="Arial"/>
                <a:cs typeface="Arial"/>
              </a:rPr>
              <a:t>(nutné preferovat pruh vedený protisměrem)</a:t>
            </a:r>
          </a:p>
          <a:p>
            <a:endParaRPr lang="cs-CZ" dirty="0"/>
          </a:p>
        </p:txBody>
      </p:sp>
      <p:sp>
        <p:nvSpPr>
          <p:cNvPr id="4" name="Zástupný symbol pro číslo snímku 3"/>
          <p:cNvSpPr>
            <a:spLocks noGrp="1"/>
          </p:cNvSpPr>
          <p:nvPr>
            <p:ph type="sldNum" sz="quarter" idx="5"/>
          </p:nvPr>
        </p:nvSpPr>
        <p:spPr/>
        <p:txBody>
          <a:bodyPr/>
          <a:lstStyle/>
          <a:p>
            <a:fld id="{1F95CAB3-A6F7-4610-8CA8-49D3B4E01798}" type="slidenum">
              <a:rPr lang="cs-CZ" smtClean="0"/>
              <a:t>17</a:t>
            </a:fld>
            <a:endParaRPr lang="cs-CZ"/>
          </a:p>
        </p:txBody>
      </p:sp>
    </p:spTree>
    <p:extLst>
      <p:ext uri="{BB962C8B-B14F-4D97-AF65-F5344CB8AC3E}">
        <p14:creationId xmlns:p14="http://schemas.microsoft.com/office/powerpoint/2010/main" val="305342613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pPr marL="302194" indent="-295557">
              <a:lnSpc>
                <a:spcPct val="112000"/>
              </a:lnSpc>
              <a:spcBef>
                <a:spcPts val="998"/>
              </a:spcBef>
              <a:buFont typeface="Arial" panose="020B0604020202020204" pitchFamily="34" charset="0"/>
              <a:buChar char="•"/>
              <a:tabLst>
                <a:tab pos="166281" algn="l"/>
              </a:tabLst>
            </a:pPr>
            <a:r>
              <a:rPr lang="cs-CZ" sz="600" spc="8" dirty="0">
                <a:solidFill>
                  <a:srgbClr val="878B8E"/>
                </a:solidFill>
                <a:latin typeface="Arial"/>
                <a:cs typeface="Arial"/>
              </a:rPr>
              <a:t>porovnání průměrů za pondělí až čtvrtek</a:t>
            </a:r>
          </a:p>
          <a:p>
            <a:pPr marL="302194" indent="-295557">
              <a:lnSpc>
                <a:spcPct val="112000"/>
              </a:lnSpc>
              <a:spcBef>
                <a:spcPts val="998"/>
              </a:spcBef>
              <a:buFont typeface="Arial" panose="020B0604020202020204" pitchFamily="34" charset="0"/>
              <a:buChar char="•"/>
              <a:tabLst>
                <a:tab pos="166281" algn="l"/>
              </a:tabLst>
            </a:pPr>
            <a:endParaRPr lang="cs-CZ" sz="100" spc="8" dirty="0">
              <a:solidFill>
                <a:srgbClr val="878B8E"/>
              </a:solidFill>
              <a:latin typeface="Arial"/>
              <a:cs typeface="Arial"/>
            </a:endParaRPr>
          </a:p>
          <a:p>
            <a:pPr marL="302194" indent="-295557">
              <a:lnSpc>
                <a:spcPct val="112000"/>
              </a:lnSpc>
              <a:spcBef>
                <a:spcPts val="998"/>
              </a:spcBef>
              <a:buFont typeface="Arial" panose="020B0604020202020204" pitchFamily="34" charset="0"/>
              <a:buChar char="•"/>
              <a:tabLst>
                <a:tab pos="166281" algn="l"/>
              </a:tabLst>
            </a:pPr>
            <a:r>
              <a:rPr lang="cs-CZ" sz="600" spc="8" dirty="0">
                <a:solidFill>
                  <a:srgbClr val="878B8E"/>
                </a:solidFill>
                <a:latin typeface="Arial"/>
                <a:cs typeface="Arial"/>
                <a:sym typeface="Wingdings" panose="05000000000000000000" pitchFamily="2" charset="2"/>
              </a:rPr>
              <a:t>malý poloměr odbočení na BM</a:t>
            </a:r>
            <a:br>
              <a:rPr lang="cs-CZ" sz="600" spc="8" dirty="0">
                <a:solidFill>
                  <a:srgbClr val="878B8E"/>
                </a:solidFill>
                <a:latin typeface="Arial"/>
                <a:cs typeface="Arial"/>
                <a:sym typeface="Wingdings" panose="05000000000000000000" pitchFamily="2" charset="2"/>
              </a:rPr>
            </a:br>
            <a:r>
              <a:rPr lang="cs-CZ" sz="500" spc="8" dirty="0">
                <a:solidFill>
                  <a:srgbClr val="878B8E"/>
                </a:solidFill>
                <a:latin typeface="Arial"/>
                <a:cs typeface="Arial"/>
                <a:sym typeface="Wingdings" panose="05000000000000000000" pitchFamily="2" charset="2"/>
              </a:rPr>
              <a:t>(náročné pro řidiče rozměrnějších vozidel)</a:t>
            </a:r>
          </a:p>
          <a:p>
            <a:pPr marL="302194" indent="-295557">
              <a:lnSpc>
                <a:spcPct val="112000"/>
              </a:lnSpc>
              <a:spcBef>
                <a:spcPts val="998"/>
              </a:spcBef>
              <a:buFont typeface="Arial" panose="020B0604020202020204" pitchFamily="34" charset="0"/>
              <a:buChar char="•"/>
              <a:tabLst>
                <a:tab pos="166281" algn="l"/>
              </a:tabLst>
            </a:pPr>
            <a:r>
              <a:rPr lang="cs-CZ" sz="600" spc="8" dirty="0">
                <a:solidFill>
                  <a:srgbClr val="878B8E"/>
                </a:solidFill>
                <a:latin typeface="Arial"/>
                <a:cs typeface="Arial"/>
                <a:sym typeface="Wingdings" panose="05000000000000000000" pitchFamily="2" charset="2"/>
              </a:rPr>
              <a:t>plechem kryté dilatační zařízení</a:t>
            </a:r>
            <a:br>
              <a:rPr lang="cs-CZ" sz="600" spc="8" dirty="0">
                <a:solidFill>
                  <a:srgbClr val="878B8E"/>
                </a:solidFill>
                <a:latin typeface="Arial"/>
                <a:cs typeface="Arial"/>
                <a:sym typeface="Wingdings" panose="05000000000000000000" pitchFamily="2" charset="2"/>
              </a:rPr>
            </a:br>
            <a:r>
              <a:rPr lang="cs-CZ" sz="500" spc="8" dirty="0">
                <a:solidFill>
                  <a:srgbClr val="878B8E"/>
                </a:solidFill>
                <a:latin typeface="Arial"/>
                <a:cs typeface="Arial"/>
                <a:sym typeface="Wingdings" panose="05000000000000000000" pitchFamily="2" charset="2"/>
              </a:rPr>
              <a:t>(riziko smyku zvláště pro jednostopá vozidla)</a:t>
            </a:r>
            <a:endParaRPr lang="cs-CZ" sz="600" spc="8" dirty="0">
              <a:solidFill>
                <a:srgbClr val="878B8E"/>
              </a:solidFill>
              <a:latin typeface="Arial"/>
              <a:cs typeface="Arial"/>
            </a:endParaRPr>
          </a:p>
          <a:p>
            <a:pPr marL="302194" indent="-295557">
              <a:lnSpc>
                <a:spcPct val="112000"/>
              </a:lnSpc>
              <a:spcBef>
                <a:spcPts val="998"/>
              </a:spcBef>
              <a:buFont typeface="Arial" panose="020B0604020202020204" pitchFamily="34" charset="0"/>
              <a:buChar char="•"/>
              <a:tabLst>
                <a:tab pos="166281" algn="l"/>
              </a:tabLst>
            </a:pPr>
            <a:endParaRPr lang="cs-CZ" sz="100" spc="8" dirty="0">
              <a:solidFill>
                <a:srgbClr val="878B8E"/>
              </a:solidFill>
              <a:latin typeface="Arial"/>
              <a:cs typeface="Arial"/>
            </a:endParaRPr>
          </a:p>
          <a:p>
            <a:pPr marL="302194" indent="-295557">
              <a:lnSpc>
                <a:spcPct val="112000"/>
              </a:lnSpc>
              <a:spcBef>
                <a:spcPts val="998"/>
              </a:spcBef>
              <a:buFont typeface="Arial" panose="020B0604020202020204" pitchFamily="34" charset="0"/>
              <a:buChar char="•"/>
              <a:tabLst>
                <a:tab pos="166281" algn="l"/>
              </a:tabLst>
            </a:pPr>
            <a:r>
              <a:rPr lang="cs-CZ" sz="600" b="1" spc="8" dirty="0">
                <a:solidFill>
                  <a:srgbClr val="878B8E"/>
                </a:solidFill>
                <a:latin typeface="Arial"/>
                <a:cs typeface="Arial"/>
              </a:rPr>
              <a:t>v ranních hodinách vyčerpaná kapacita</a:t>
            </a:r>
          </a:p>
          <a:p>
            <a:pPr marL="302194" indent="-295557">
              <a:lnSpc>
                <a:spcPct val="112000"/>
              </a:lnSpc>
              <a:spcBef>
                <a:spcPts val="998"/>
              </a:spcBef>
              <a:buFont typeface="Arial" panose="020B0604020202020204" pitchFamily="34" charset="0"/>
              <a:buChar char="•"/>
              <a:tabLst>
                <a:tab pos="166281" algn="l"/>
              </a:tabLst>
            </a:pPr>
            <a:r>
              <a:rPr lang="cs-CZ" sz="600" spc="8" dirty="0">
                <a:solidFill>
                  <a:srgbClr val="878B8E"/>
                </a:solidFill>
                <a:latin typeface="Arial"/>
                <a:cs typeface="Arial"/>
              </a:rPr>
              <a:t>zatím bez výrazného prodloužení kolon</a:t>
            </a:r>
          </a:p>
          <a:p>
            <a:endParaRPr lang="cs-CZ" dirty="0"/>
          </a:p>
        </p:txBody>
      </p:sp>
      <p:sp>
        <p:nvSpPr>
          <p:cNvPr id="4" name="Zástupný symbol pro číslo snímku 3"/>
          <p:cNvSpPr>
            <a:spLocks noGrp="1"/>
          </p:cNvSpPr>
          <p:nvPr>
            <p:ph type="sldNum" sz="quarter" idx="5"/>
          </p:nvPr>
        </p:nvSpPr>
        <p:spPr/>
        <p:txBody>
          <a:bodyPr/>
          <a:lstStyle/>
          <a:p>
            <a:fld id="{1F95CAB3-A6F7-4610-8CA8-49D3B4E01798}" type="slidenum">
              <a:rPr lang="cs-CZ" smtClean="0"/>
              <a:t>18</a:t>
            </a:fld>
            <a:endParaRPr lang="cs-CZ"/>
          </a:p>
        </p:txBody>
      </p:sp>
    </p:spTree>
    <p:extLst>
      <p:ext uri="{BB962C8B-B14F-4D97-AF65-F5344CB8AC3E}">
        <p14:creationId xmlns:p14="http://schemas.microsoft.com/office/powerpoint/2010/main" val="324738095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pPr marL="302194" indent="-295557">
              <a:lnSpc>
                <a:spcPct val="112000"/>
              </a:lnSpc>
              <a:spcBef>
                <a:spcPts val="998"/>
              </a:spcBef>
              <a:buFont typeface="Arial" panose="020B0604020202020204" pitchFamily="34" charset="0"/>
              <a:buChar char="•"/>
              <a:tabLst>
                <a:tab pos="166281" algn="l"/>
              </a:tabLst>
            </a:pPr>
            <a:r>
              <a:rPr lang="cs-CZ" sz="600" spc="8" dirty="0">
                <a:solidFill>
                  <a:srgbClr val="878B8E"/>
                </a:solidFill>
                <a:latin typeface="Arial"/>
                <a:cs typeface="Arial"/>
              </a:rPr>
              <a:t>porovnání průměrů za pondělí až čtvrtek</a:t>
            </a:r>
          </a:p>
          <a:p>
            <a:pPr marL="302194" indent="-295557">
              <a:lnSpc>
                <a:spcPct val="112000"/>
              </a:lnSpc>
              <a:spcBef>
                <a:spcPts val="998"/>
              </a:spcBef>
              <a:buFont typeface="Arial" panose="020B0604020202020204" pitchFamily="34" charset="0"/>
              <a:buChar char="•"/>
              <a:tabLst>
                <a:tab pos="166281" algn="l"/>
              </a:tabLst>
            </a:pPr>
            <a:endParaRPr lang="cs-CZ" sz="100" spc="8" dirty="0">
              <a:solidFill>
                <a:srgbClr val="878B8E"/>
              </a:solidFill>
              <a:latin typeface="Arial"/>
              <a:cs typeface="Arial"/>
            </a:endParaRPr>
          </a:p>
          <a:p>
            <a:pPr marL="302194" indent="-295557">
              <a:lnSpc>
                <a:spcPct val="112000"/>
              </a:lnSpc>
              <a:spcBef>
                <a:spcPts val="998"/>
              </a:spcBef>
              <a:buFont typeface="Arial" panose="020B0604020202020204" pitchFamily="34" charset="0"/>
              <a:buChar char="•"/>
              <a:tabLst>
                <a:tab pos="166281" algn="l"/>
              </a:tabLst>
            </a:pPr>
            <a:r>
              <a:rPr lang="cs-CZ" sz="600" spc="8" dirty="0">
                <a:solidFill>
                  <a:srgbClr val="878B8E"/>
                </a:solidFill>
                <a:latin typeface="Arial"/>
                <a:cs typeface="Arial"/>
                <a:sym typeface="Wingdings" panose="05000000000000000000" pitchFamily="2" charset="2"/>
              </a:rPr>
              <a:t>u </a:t>
            </a:r>
            <a:r>
              <a:rPr lang="cs-CZ" sz="600" spc="8" dirty="0" err="1">
                <a:solidFill>
                  <a:srgbClr val="878B8E"/>
                </a:solidFill>
                <a:latin typeface="Arial"/>
                <a:cs typeface="Arial"/>
                <a:sym typeface="Wingdings" panose="05000000000000000000" pitchFamily="2" charset="2"/>
              </a:rPr>
              <a:t>zast</a:t>
            </a:r>
            <a:r>
              <a:rPr lang="cs-CZ" sz="600" spc="8" dirty="0">
                <a:solidFill>
                  <a:srgbClr val="878B8E"/>
                </a:solidFill>
                <a:latin typeface="Arial"/>
                <a:cs typeface="Arial"/>
                <a:sym typeface="Wingdings" panose="05000000000000000000" pitchFamily="2" charset="2"/>
              </a:rPr>
              <a:t>. Lihovar zúžení na jeden pruh</a:t>
            </a:r>
            <a:br>
              <a:rPr lang="cs-CZ" sz="600" spc="8" dirty="0">
                <a:solidFill>
                  <a:srgbClr val="878B8E"/>
                </a:solidFill>
                <a:latin typeface="Arial"/>
                <a:cs typeface="Arial"/>
                <a:sym typeface="Wingdings" panose="05000000000000000000" pitchFamily="2" charset="2"/>
              </a:rPr>
            </a:br>
            <a:r>
              <a:rPr lang="cs-CZ" sz="600" spc="8" dirty="0">
                <a:solidFill>
                  <a:srgbClr val="878B8E"/>
                </a:solidFill>
                <a:latin typeface="Arial"/>
                <a:cs typeface="Arial"/>
                <a:sym typeface="Wingdings" panose="05000000000000000000" pitchFamily="2" charset="2"/>
              </a:rPr>
              <a:t>s kompenzací v délce volna na SSZ</a:t>
            </a:r>
          </a:p>
          <a:p>
            <a:pPr marL="302194" indent="-295557">
              <a:lnSpc>
                <a:spcPct val="112000"/>
              </a:lnSpc>
              <a:spcBef>
                <a:spcPts val="998"/>
              </a:spcBef>
              <a:buFont typeface="Arial" panose="020B0604020202020204" pitchFamily="34" charset="0"/>
              <a:buChar char="•"/>
              <a:tabLst>
                <a:tab pos="166281" algn="l"/>
              </a:tabLst>
            </a:pPr>
            <a:r>
              <a:rPr lang="cs-CZ" sz="600" spc="8" dirty="0">
                <a:solidFill>
                  <a:srgbClr val="878B8E"/>
                </a:solidFill>
                <a:latin typeface="Arial"/>
                <a:cs typeface="Arial"/>
                <a:sym typeface="Wingdings" panose="05000000000000000000" pitchFamily="2" charset="2"/>
              </a:rPr>
              <a:t>umožňuje provoz vratné rampy Lihovar a pomáhá zlepšovat dostupnost MO</a:t>
            </a:r>
          </a:p>
          <a:p>
            <a:pPr marL="302194" indent="-295557">
              <a:lnSpc>
                <a:spcPct val="112000"/>
              </a:lnSpc>
              <a:spcBef>
                <a:spcPts val="998"/>
              </a:spcBef>
              <a:buFont typeface="Arial" panose="020B0604020202020204" pitchFamily="34" charset="0"/>
              <a:buChar char="•"/>
              <a:tabLst>
                <a:tab pos="166281" algn="l"/>
              </a:tabLst>
            </a:pPr>
            <a:endParaRPr lang="cs-CZ" sz="100" spc="8" dirty="0">
              <a:solidFill>
                <a:srgbClr val="878B8E"/>
              </a:solidFill>
              <a:latin typeface="Arial"/>
              <a:cs typeface="Arial"/>
            </a:endParaRPr>
          </a:p>
          <a:p>
            <a:pPr marL="302194" indent="-295557">
              <a:lnSpc>
                <a:spcPct val="112000"/>
              </a:lnSpc>
              <a:spcBef>
                <a:spcPts val="998"/>
              </a:spcBef>
              <a:buFont typeface="Arial" panose="020B0604020202020204" pitchFamily="34" charset="0"/>
              <a:buChar char="•"/>
              <a:tabLst>
                <a:tab pos="166281" algn="l"/>
              </a:tabLst>
            </a:pPr>
            <a:r>
              <a:rPr lang="cs-CZ" sz="600" spc="8" dirty="0">
                <a:solidFill>
                  <a:srgbClr val="878B8E"/>
                </a:solidFill>
                <a:latin typeface="Arial"/>
                <a:cs typeface="Arial"/>
              </a:rPr>
              <a:t>odpoledne tvorba přiměřených kolon</a:t>
            </a:r>
          </a:p>
          <a:p>
            <a:endParaRPr lang="cs-CZ" dirty="0"/>
          </a:p>
        </p:txBody>
      </p:sp>
      <p:sp>
        <p:nvSpPr>
          <p:cNvPr id="4" name="Zástupný symbol pro číslo snímku 3"/>
          <p:cNvSpPr>
            <a:spLocks noGrp="1"/>
          </p:cNvSpPr>
          <p:nvPr>
            <p:ph type="sldNum" sz="quarter" idx="5"/>
          </p:nvPr>
        </p:nvSpPr>
        <p:spPr/>
        <p:txBody>
          <a:bodyPr/>
          <a:lstStyle/>
          <a:p>
            <a:fld id="{1F95CAB3-A6F7-4610-8CA8-49D3B4E01798}" type="slidenum">
              <a:rPr lang="cs-CZ" smtClean="0"/>
              <a:t>19</a:t>
            </a:fld>
            <a:endParaRPr lang="cs-CZ"/>
          </a:p>
        </p:txBody>
      </p:sp>
    </p:spTree>
    <p:extLst>
      <p:ext uri="{BB962C8B-B14F-4D97-AF65-F5344CB8AC3E}">
        <p14:creationId xmlns:p14="http://schemas.microsoft.com/office/powerpoint/2010/main" val="384619921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5"/>
          </p:nvPr>
        </p:nvSpPr>
        <p:spPr/>
        <p:txBody>
          <a:bodyPr/>
          <a:lstStyle/>
          <a:p>
            <a:fld id="{1F95CAB3-A6F7-4610-8CA8-49D3B4E01798}" type="slidenum">
              <a:rPr lang="cs-CZ" smtClean="0"/>
              <a:t>2</a:t>
            </a:fld>
            <a:endParaRPr lang="cs-CZ"/>
          </a:p>
        </p:txBody>
      </p:sp>
    </p:spTree>
    <p:extLst>
      <p:ext uri="{BB962C8B-B14F-4D97-AF65-F5344CB8AC3E}">
        <p14:creationId xmlns:p14="http://schemas.microsoft.com/office/powerpoint/2010/main" val="27646739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5"/>
          </p:nvPr>
        </p:nvSpPr>
        <p:spPr/>
        <p:txBody>
          <a:bodyPr/>
          <a:lstStyle/>
          <a:p>
            <a:fld id="{1F95CAB3-A6F7-4610-8CA8-49D3B4E01798}" type="slidenum">
              <a:rPr lang="cs-CZ" smtClean="0"/>
              <a:t>20</a:t>
            </a:fld>
            <a:endParaRPr lang="cs-CZ"/>
          </a:p>
        </p:txBody>
      </p:sp>
    </p:spTree>
    <p:extLst>
      <p:ext uri="{BB962C8B-B14F-4D97-AF65-F5344CB8AC3E}">
        <p14:creationId xmlns:p14="http://schemas.microsoft.com/office/powerpoint/2010/main" val="303621211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5"/>
          </p:nvPr>
        </p:nvSpPr>
        <p:spPr/>
        <p:txBody>
          <a:bodyPr/>
          <a:lstStyle/>
          <a:p>
            <a:fld id="{1F95CAB3-A6F7-4610-8CA8-49D3B4E01798}" type="slidenum">
              <a:rPr lang="cs-CZ" smtClean="0"/>
              <a:t>21</a:t>
            </a:fld>
            <a:endParaRPr lang="cs-CZ"/>
          </a:p>
        </p:txBody>
      </p:sp>
    </p:spTree>
    <p:extLst>
      <p:ext uri="{BB962C8B-B14F-4D97-AF65-F5344CB8AC3E}">
        <p14:creationId xmlns:p14="http://schemas.microsoft.com/office/powerpoint/2010/main" val="408694749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5"/>
          </p:nvPr>
        </p:nvSpPr>
        <p:spPr/>
        <p:txBody>
          <a:bodyPr/>
          <a:lstStyle/>
          <a:p>
            <a:fld id="{1F95CAB3-A6F7-4610-8CA8-49D3B4E01798}" type="slidenum">
              <a:rPr lang="cs-CZ" smtClean="0"/>
              <a:t>3</a:t>
            </a:fld>
            <a:endParaRPr lang="cs-CZ"/>
          </a:p>
        </p:txBody>
      </p:sp>
    </p:spTree>
    <p:extLst>
      <p:ext uri="{BB962C8B-B14F-4D97-AF65-F5344CB8AC3E}">
        <p14:creationId xmlns:p14="http://schemas.microsoft.com/office/powerpoint/2010/main" val="229411922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5"/>
          </p:nvPr>
        </p:nvSpPr>
        <p:spPr/>
        <p:txBody>
          <a:bodyPr/>
          <a:lstStyle/>
          <a:p>
            <a:fld id="{1F95CAB3-A6F7-4610-8CA8-49D3B4E01798}" type="slidenum">
              <a:rPr lang="cs-CZ" smtClean="0"/>
              <a:t>4</a:t>
            </a:fld>
            <a:endParaRPr lang="cs-CZ"/>
          </a:p>
        </p:txBody>
      </p:sp>
    </p:spTree>
    <p:extLst>
      <p:ext uri="{BB962C8B-B14F-4D97-AF65-F5344CB8AC3E}">
        <p14:creationId xmlns:p14="http://schemas.microsoft.com/office/powerpoint/2010/main" val="124815949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a:t>Na základě předpokladů, hypotéz a modelů úseku dopravního inženýrství byly očekávány komplikace v dopravě na všech přilehlých komunikacích a zejména na těch, přes které vedou objízdné trasy. Tato hypotéza byla naplněna, ale zejména i díky rozsáhlému informování řidičů a jejich následnému vzornému chování, nedošlo k žádným extrémním stavům v chování dopravy. </a:t>
            </a:r>
          </a:p>
          <a:p>
            <a:r>
              <a:rPr lang="cs-CZ" b="1" dirty="0"/>
              <a:t>U komunikace k Barrandovu došlo v porovnání s obvyklým stavem k nepatrnému zhoršení jízdní doby, a to přibližně o 17 %. Jízdní doba se v pracovních dnech prodloužila v průměru zhruba o 1 minutu.</a:t>
            </a:r>
          </a:p>
        </p:txBody>
      </p:sp>
      <p:sp>
        <p:nvSpPr>
          <p:cNvPr id="4" name="Zástupný symbol pro číslo snímku 3"/>
          <p:cNvSpPr>
            <a:spLocks noGrp="1"/>
          </p:cNvSpPr>
          <p:nvPr>
            <p:ph type="sldNum" sz="quarter" idx="5"/>
          </p:nvPr>
        </p:nvSpPr>
        <p:spPr/>
        <p:txBody>
          <a:bodyPr/>
          <a:lstStyle/>
          <a:p>
            <a:fld id="{1F95CAB3-A6F7-4610-8CA8-49D3B4E01798}" type="slidenum">
              <a:rPr lang="cs-CZ" smtClean="0"/>
              <a:t>5</a:t>
            </a:fld>
            <a:endParaRPr lang="cs-CZ"/>
          </a:p>
        </p:txBody>
      </p:sp>
    </p:spTree>
    <p:extLst>
      <p:ext uri="{BB962C8B-B14F-4D97-AF65-F5344CB8AC3E}">
        <p14:creationId xmlns:p14="http://schemas.microsoft.com/office/powerpoint/2010/main" val="407777230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a:t>Komunikace Strakonická je při 1. etapě rekonstrukce Barrandovského mostu nejvíce ovlivněnou komunikací, a to právě kvůli uzavřené rampě ze Strakonické na Barrandovský most. Největší problémy v dopravě zde nastaly v době, kdy byl kvůli demolici rampy sveden provoz do jednoho jízdního pruhu namísto obvyklých dvou. Jízdní doba se tím prodloužila o zhruba třetinu. Po opětovném</a:t>
            </a:r>
            <a:r>
              <a:rPr lang="cs-CZ" baseline="0" dirty="0"/>
              <a:t> zprovoznění </a:t>
            </a:r>
            <a:r>
              <a:rPr lang="cs-CZ" dirty="0"/>
              <a:t>obou jízdních pruhů se průměrná dojezdová doba oproti obvyklému stavu prodloužila o více než jednu minutu (cca 20 %).</a:t>
            </a:r>
          </a:p>
        </p:txBody>
      </p:sp>
      <p:sp>
        <p:nvSpPr>
          <p:cNvPr id="4" name="Zástupný symbol pro číslo snímku 3"/>
          <p:cNvSpPr>
            <a:spLocks noGrp="1"/>
          </p:cNvSpPr>
          <p:nvPr>
            <p:ph type="sldNum" sz="quarter" idx="5"/>
          </p:nvPr>
        </p:nvSpPr>
        <p:spPr/>
        <p:txBody>
          <a:bodyPr/>
          <a:lstStyle/>
          <a:p>
            <a:fld id="{1F95CAB3-A6F7-4610-8CA8-49D3B4E01798}" type="slidenum">
              <a:rPr lang="cs-CZ" smtClean="0"/>
              <a:t>6</a:t>
            </a:fld>
            <a:endParaRPr lang="cs-CZ"/>
          </a:p>
        </p:txBody>
      </p:sp>
    </p:spTree>
    <p:extLst>
      <p:ext uri="{BB962C8B-B14F-4D97-AF65-F5344CB8AC3E}">
        <p14:creationId xmlns:p14="http://schemas.microsoft.com/office/powerpoint/2010/main" val="239171019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a:t>Dopravní situace na Komořanské je v porovnání se všemi posuzovanými komunikacemi nejhorší. Došlo zde v průměrný pracovní den k nárůstu jízdní doby na více než dvojnásobek. Z obvyklých 3,5 minuty na cca 9 minut. Navazující komunikace Modřanská je ale i vlivem zdržení na Komořanské na hodnotách dojezdových dob lepší než za obvyklého stavu.</a:t>
            </a:r>
          </a:p>
          <a:p>
            <a:r>
              <a:rPr lang="cs-CZ" dirty="0"/>
              <a:t>Z důvodu výpadku dat aplikace </a:t>
            </a:r>
            <a:r>
              <a:rPr lang="cs-CZ" dirty="0" err="1"/>
              <a:t>Waze</a:t>
            </a:r>
            <a:r>
              <a:rPr lang="cs-CZ" dirty="0"/>
              <a:t> jsou na Komořanské k dispozici data až od 27. 5. 2022.</a:t>
            </a:r>
          </a:p>
        </p:txBody>
      </p:sp>
      <p:sp>
        <p:nvSpPr>
          <p:cNvPr id="4" name="Zástupný symbol pro číslo snímku 3"/>
          <p:cNvSpPr>
            <a:spLocks noGrp="1"/>
          </p:cNvSpPr>
          <p:nvPr>
            <p:ph type="sldNum" sz="quarter" idx="5"/>
          </p:nvPr>
        </p:nvSpPr>
        <p:spPr/>
        <p:txBody>
          <a:bodyPr/>
          <a:lstStyle/>
          <a:p>
            <a:fld id="{1F95CAB3-A6F7-4610-8CA8-49D3B4E01798}" type="slidenum">
              <a:rPr lang="cs-CZ" smtClean="0"/>
              <a:t>7</a:t>
            </a:fld>
            <a:endParaRPr lang="cs-CZ"/>
          </a:p>
        </p:txBody>
      </p:sp>
    </p:spTree>
    <p:extLst>
      <p:ext uri="{BB962C8B-B14F-4D97-AF65-F5344CB8AC3E}">
        <p14:creationId xmlns:p14="http://schemas.microsoft.com/office/powerpoint/2010/main" val="409999898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a:t>Modřanská ulice vykazuje snížení jízdních dob oproti Komořanské ulici, kde došlo k nárůstu jízdní doby od mostu Závodu míru. Dojezdové doby jsou v porovnání s obvyklým stavem před rekonstrukcí nižší v průměru do 1 minuty.</a:t>
            </a:r>
          </a:p>
        </p:txBody>
      </p:sp>
      <p:sp>
        <p:nvSpPr>
          <p:cNvPr id="4" name="Zástupný symbol pro číslo snímku 3"/>
          <p:cNvSpPr>
            <a:spLocks noGrp="1"/>
          </p:cNvSpPr>
          <p:nvPr>
            <p:ph type="sldNum" sz="quarter" idx="5"/>
          </p:nvPr>
        </p:nvSpPr>
        <p:spPr/>
        <p:txBody>
          <a:bodyPr/>
          <a:lstStyle/>
          <a:p>
            <a:fld id="{1F95CAB3-A6F7-4610-8CA8-49D3B4E01798}" type="slidenum">
              <a:rPr lang="cs-CZ" smtClean="0"/>
              <a:t>8</a:t>
            </a:fld>
            <a:endParaRPr lang="cs-CZ"/>
          </a:p>
        </p:txBody>
      </p:sp>
    </p:spTree>
    <p:extLst>
      <p:ext uri="{BB962C8B-B14F-4D97-AF65-F5344CB8AC3E}">
        <p14:creationId xmlns:p14="http://schemas.microsoft.com/office/powerpoint/2010/main" val="156809620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a:t>Na Jižní spojce se snížila jízdní doba již od Štěrboholské spojky. Lze očekávat, že řidiči využívají oficiální objízdné trasy či jiné dostupné varianty, aby nenajížděli na Barrandovský most. Jediný nárust byl zaznamenán den po zahájení 1. etapy rekonstrukce, nicméně v dalších pracovních dnech je již jízdní doba srovnatelná s obvyklým stavem.</a:t>
            </a:r>
          </a:p>
        </p:txBody>
      </p:sp>
      <p:sp>
        <p:nvSpPr>
          <p:cNvPr id="4" name="Zástupný symbol pro číslo snímku 3"/>
          <p:cNvSpPr>
            <a:spLocks noGrp="1"/>
          </p:cNvSpPr>
          <p:nvPr>
            <p:ph type="sldNum" sz="quarter" idx="5"/>
          </p:nvPr>
        </p:nvSpPr>
        <p:spPr/>
        <p:txBody>
          <a:bodyPr/>
          <a:lstStyle/>
          <a:p>
            <a:fld id="{1F95CAB3-A6F7-4610-8CA8-49D3B4E01798}" type="slidenum">
              <a:rPr lang="cs-CZ" smtClean="0"/>
              <a:t>9</a:t>
            </a:fld>
            <a:endParaRPr lang="cs-CZ"/>
          </a:p>
        </p:txBody>
      </p:sp>
    </p:spTree>
    <p:extLst>
      <p:ext uri="{BB962C8B-B14F-4D97-AF65-F5344CB8AC3E}">
        <p14:creationId xmlns:p14="http://schemas.microsoft.com/office/powerpoint/2010/main" val="14197512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1507807" y="3505898"/>
            <a:ext cx="17088486" cy="2374963"/>
          </a:xfrm>
          <a:prstGeom prst="rect">
            <a:avLst/>
          </a:prstGeom>
        </p:spPr>
        <p:txBody>
          <a:bodyPr wrap="square" lIns="0" tIns="0" rIns="0" bIns="0">
            <a:spAutoFit/>
          </a:bodyPr>
          <a:lstStyle>
            <a:lvl1pPr>
              <a:defRPr/>
            </a:lvl1pPr>
          </a:lstStyle>
          <a:p>
            <a:endParaRPr/>
          </a:p>
        </p:txBody>
      </p:sp>
      <p:sp>
        <p:nvSpPr>
          <p:cNvPr id="3" name="Holder 3"/>
          <p:cNvSpPr>
            <a:spLocks noGrp="1"/>
          </p:cNvSpPr>
          <p:nvPr>
            <p:ph type="subTitle" idx="4"/>
          </p:nvPr>
        </p:nvSpPr>
        <p:spPr>
          <a:xfrm>
            <a:off x="3015615" y="6333236"/>
            <a:ext cx="14072870" cy="2827337"/>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6/14/2022</a:t>
            </a:fld>
            <a:endParaRPr lang="en-US"/>
          </a:p>
        </p:txBody>
      </p:sp>
      <p:sp>
        <p:nvSpPr>
          <p:cNvPr id="6" name="Holder 6"/>
          <p:cNvSpPr>
            <a:spLocks noGrp="1"/>
          </p:cNvSpPr>
          <p:nvPr>
            <p:ph type="sldNum" sz="quarter" idx="7"/>
          </p:nvPr>
        </p:nvSpPr>
        <p:spPr/>
        <p:txBody>
          <a:bodyPr lIns="0" tIns="0" rIns="0" bIns="0"/>
          <a:lstStyle>
            <a:lvl1pPr>
              <a:defRPr sz="2450" b="0" i="0">
                <a:solidFill>
                  <a:srgbClr val="878B8E"/>
                </a:solidFill>
                <a:latin typeface="Arial"/>
                <a:cs typeface="Arial"/>
              </a:defRPr>
            </a:lvl1pPr>
          </a:lstStyle>
          <a:p>
            <a:pPr marL="214629">
              <a:lnSpc>
                <a:spcPct val="100000"/>
              </a:lnSpc>
              <a:spcBef>
                <a:spcPts val="535"/>
              </a:spcBef>
            </a:pPr>
            <a:fld id="{81D60167-4931-47E6-BA6A-407CBD079E47}" type="slidenum">
              <a:rPr spc="25" dirty="0"/>
              <a:t>‹#›</a:t>
            </a:fld>
            <a:r>
              <a:rPr spc="165" dirty="0"/>
              <a:t>/24</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4950" b="1" i="0">
                <a:solidFill>
                  <a:srgbClr val="E90B23"/>
                </a:solidFill>
                <a:latin typeface="Arial"/>
                <a:cs typeface="Arial"/>
              </a:defRPr>
            </a:lvl1pPr>
          </a:lstStyle>
          <a:p>
            <a:endParaRPr/>
          </a:p>
        </p:txBody>
      </p:sp>
      <p:sp>
        <p:nvSpPr>
          <p:cNvPr id="3" name="Holder 3"/>
          <p:cNvSpPr>
            <a:spLocks noGrp="1"/>
          </p:cNvSpPr>
          <p:nvPr>
            <p:ph type="body" idx="1"/>
          </p:nvPr>
        </p:nvSpPr>
        <p:spPr/>
        <p:txBody>
          <a:bodyPr lIns="0" tIns="0" rIns="0" bIns="0"/>
          <a:lstStyle>
            <a:lvl1pPr>
              <a:defRPr b="0" i="0">
                <a:solidFill>
                  <a:schemeClr val="tx1"/>
                </a:solidFill>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6/14/2022</a:t>
            </a:fld>
            <a:endParaRPr lang="en-US"/>
          </a:p>
        </p:txBody>
      </p:sp>
      <p:sp>
        <p:nvSpPr>
          <p:cNvPr id="6" name="Holder 6"/>
          <p:cNvSpPr>
            <a:spLocks noGrp="1"/>
          </p:cNvSpPr>
          <p:nvPr>
            <p:ph type="sldNum" sz="quarter" idx="7"/>
          </p:nvPr>
        </p:nvSpPr>
        <p:spPr/>
        <p:txBody>
          <a:bodyPr lIns="0" tIns="0" rIns="0" bIns="0"/>
          <a:lstStyle>
            <a:lvl1pPr>
              <a:defRPr sz="2450" b="0" i="0">
                <a:solidFill>
                  <a:srgbClr val="878B8E"/>
                </a:solidFill>
                <a:latin typeface="Arial"/>
                <a:cs typeface="Arial"/>
              </a:defRPr>
            </a:lvl1pPr>
          </a:lstStyle>
          <a:p>
            <a:pPr marL="214629">
              <a:lnSpc>
                <a:spcPct val="100000"/>
              </a:lnSpc>
              <a:spcBef>
                <a:spcPts val="535"/>
              </a:spcBef>
            </a:pPr>
            <a:fld id="{81D60167-4931-47E6-BA6A-407CBD079E47}" type="slidenum">
              <a:rPr spc="25" dirty="0"/>
              <a:t>‹#›</a:t>
            </a:fld>
            <a:r>
              <a:rPr spc="165" dirty="0"/>
              <a:t>/24</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4950" b="1" i="0">
                <a:solidFill>
                  <a:srgbClr val="E90B23"/>
                </a:solidFill>
                <a:latin typeface="Arial"/>
                <a:cs typeface="Arial"/>
              </a:defRPr>
            </a:lvl1pPr>
          </a:lstStyle>
          <a:p>
            <a:endParaRPr/>
          </a:p>
        </p:txBody>
      </p:sp>
      <p:sp>
        <p:nvSpPr>
          <p:cNvPr id="3" name="Holder 3"/>
          <p:cNvSpPr>
            <a:spLocks noGrp="1"/>
          </p:cNvSpPr>
          <p:nvPr>
            <p:ph sz="half" idx="2"/>
          </p:nvPr>
        </p:nvSpPr>
        <p:spPr>
          <a:xfrm>
            <a:off x="1005205" y="2601150"/>
            <a:ext cx="8745284" cy="7464171"/>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10353611" y="2601150"/>
            <a:ext cx="8745284" cy="7464171"/>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6/14/2022</a:t>
            </a:fld>
            <a:endParaRPr lang="en-US"/>
          </a:p>
        </p:txBody>
      </p:sp>
      <p:sp>
        <p:nvSpPr>
          <p:cNvPr id="7" name="Holder 7"/>
          <p:cNvSpPr>
            <a:spLocks noGrp="1"/>
          </p:cNvSpPr>
          <p:nvPr>
            <p:ph type="sldNum" sz="quarter" idx="7"/>
          </p:nvPr>
        </p:nvSpPr>
        <p:spPr/>
        <p:txBody>
          <a:bodyPr lIns="0" tIns="0" rIns="0" bIns="0"/>
          <a:lstStyle>
            <a:lvl1pPr>
              <a:defRPr sz="2450" b="0" i="0">
                <a:solidFill>
                  <a:srgbClr val="878B8E"/>
                </a:solidFill>
                <a:latin typeface="Arial"/>
                <a:cs typeface="Arial"/>
              </a:defRPr>
            </a:lvl1pPr>
          </a:lstStyle>
          <a:p>
            <a:pPr marL="214629">
              <a:lnSpc>
                <a:spcPct val="100000"/>
              </a:lnSpc>
              <a:spcBef>
                <a:spcPts val="535"/>
              </a:spcBef>
            </a:pPr>
            <a:fld id="{81D60167-4931-47E6-BA6A-407CBD079E47}" type="slidenum">
              <a:rPr spc="25" dirty="0"/>
              <a:t>‹#›</a:t>
            </a:fld>
            <a:r>
              <a:rPr spc="165" dirty="0"/>
              <a:t>/24</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4950" b="1" i="0">
                <a:solidFill>
                  <a:srgbClr val="E90B23"/>
                </a:solidFill>
                <a:latin typeface="Arial"/>
                <a:cs typeface="Arial"/>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6/14/2022</a:t>
            </a:fld>
            <a:endParaRPr lang="en-US"/>
          </a:p>
        </p:txBody>
      </p:sp>
      <p:sp>
        <p:nvSpPr>
          <p:cNvPr id="5" name="Holder 5"/>
          <p:cNvSpPr>
            <a:spLocks noGrp="1"/>
          </p:cNvSpPr>
          <p:nvPr>
            <p:ph type="sldNum" sz="quarter" idx="7"/>
          </p:nvPr>
        </p:nvSpPr>
        <p:spPr/>
        <p:txBody>
          <a:bodyPr lIns="0" tIns="0" rIns="0" bIns="0"/>
          <a:lstStyle>
            <a:lvl1pPr>
              <a:defRPr sz="2450" b="0" i="0">
                <a:solidFill>
                  <a:srgbClr val="878B8E"/>
                </a:solidFill>
                <a:latin typeface="Arial"/>
                <a:cs typeface="Arial"/>
              </a:defRPr>
            </a:lvl1pPr>
          </a:lstStyle>
          <a:p>
            <a:pPr marL="214629">
              <a:lnSpc>
                <a:spcPct val="100000"/>
              </a:lnSpc>
              <a:spcBef>
                <a:spcPts val="535"/>
              </a:spcBef>
            </a:pPr>
            <a:fld id="{81D60167-4931-47E6-BA6A-407CBD079E47}" type="slidenum">
              <a:rPr spc="25" dirty="0"/>
              <a:t>‹#›</a:t>
            </a:fld>
            <a:r>
              <a:rPr spc="165" dirty="0"/>
              <a:t>/24</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6/14/2022</a:t>
            </a:fld>
            <a:endParaRPr lang="en-US"/>
          </a:p>
        </p:txBody>
      </p:sp>
      <p:sp>
        <p:nvSpPr>
          <p:cNvPr id="4" name="Holder 4"/>
          <p:cNvSpPr>
            <a:spLocks noGrp="1"/>
          </p:cNvSpPr>
          <p:nvPr>
            <p:ph type="sldNum" sz="quarter" idx="7"/>
          </p:nvPr>
        </p:nvSpPr>
        <p:spPr/>
        <p:txBody>
          <a:bodyPr lIns="0" tIns="0" rIns="0" bIns="0"/>
          <a:lstStyle>
            <a:lvl1pPr>
              <a:defRPr sz="2450" b="0" i="0">
                <a:solidFill>
                  <a:srgbClr val="878B8E"/>
                </a:solidFill>
                <a:latin typeface="Arial"/>
                <a:cs typeface="Arial"/>
              </a:defRPr>
            </a:lvl1pPr>
          </a:lstStyle>
          <a:p>
            <a:pPr marL="214629">
              <a:lnSpc>
                <a:spcPct val="100000"/>
              </a:lnSpc>
              <a:spcBef>
                <a:spcPts val="535"/>
              </a:spcBef>
            </a:pPr>
            <a:fld id="{81D60167-4931-47E6-BA6A-407CBD079E47}" type="slidenum">
              <a:rPr spc="25" dirty="0"/>
              <a:t>‹#›</a:t>
            </a:fld>
            <a:r>
              <a:rPr spc="165" dirty="0"/>
              <a:t>/24</a:t>
            </a: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alpha val="30000"/>
          </a:schemeClr>
        </a:solidFill>
        <a:effectLst/>
      </p:bgPr>
    </p:bg>
    <p:spTree>
      <p:nvGrpSpPr>
        <p:cNvPr id="1" name=""/>
        <p:cNvGrpSpPr/>
        <p:nvPr/>
      </p:nvGrpSpPr>
      <p:grpSpPr>
        <a:xfrm>
          <a:off x="0" y="0"/>
          <a:ext cx="0" cy="0"/>
          <a:chOff x="0" y="0"/>
          <a:chExt cx="0" cy="0"/>
        </a:xfrm>
      </p:grpSpPr>
      <p:sp>
        <p:nvSpPr>
          <p:cNvPr id="16" name="bg object 16"/>
          <p:cNvSpPr/>
          <p:nvPr/>
        </p:nvSpPr>
        <p:spPr>
          <a:xfrm>
            <a:off x="628253" y="9978753"/>
            <a:ext cx="18848070" cy="0"/>
          </a:xfrm>
          <a:custGeom>
            <a:avLst/>
            <a:gdLst/>
            <a:ahLst/>
            <a:cxnLst/>
            <a:rect l="l" t="t" r="r" b="b"/>
            <a:pathLst>
              <a:path w="18848070">
                <a:moveTo>
                  <a:pt x="0" y="0"/>
                </a:moveTo>
                <a:lnTo>
                  <a:pt x="18847593" y="0"/>
                </a:lnTo>
              </a:path>
            </a:pathLst>
          </a:custGeom>
          <a:ln w="20941">
            <a:solidFill>
              <a:srgbClr val="E90B23"/>
            </a:solidFill>
          </a:ln>
        </p:spPr>
        <p:txBody>
          <a:bodyPr wrap="square" lIns="0" tIns="0" rIns="0" bIns="0" rtlCol="0"/>
          <a:lstStyle/>
          <a:p>
            <a:endParaRPr/>
          </a:p>
        </p:txBody>
      </p:sp>
      <p:sp>
        <p:nvSpPr>
          <p:cNvPr id="17" name="bg object 17"/>
          <p:cNvSpPr/>
          <p:nvPr/>
        </p:nvSpPr>
        <p:spPr>
          <a:xfrm>
            <a:off x="18418277" y="628253"/>
            <a:ext cx="582295" cy="1047115"/>
          </a:xfrm>
          <a:custGeom>
            <a:avLst/>
            <a:gdLst/>
            <a:ahLst/>
            <a:cxnLst/>
            <a:rect l="l" t="t" r="r" b="b"/>
            <a:pathLst>
              <a:path w="582294" h="1047114">
                <a:moveTo>
                  <a:pt x="513377" y="0"/>
                </a:moveTo>
                <a:lnTo>
                  <a:pt x="0" y="0"/>
                </a:lnTo>
                <a:lnTo>
                  <a:pt x="0" y="1047088"/>
                </a:lnTo>
                <a:lnTo>
                  <a:pt x="513377" y="1047088"/>
                </a:lnTo>
                <a:lnTo>
                  <a:pt x="513377" y="693811"/>
                </a:lnTo>
                <a:lnTo>
                  <a:pt x="473115" y="686492"/>
                </a:lnTo>
                <a:lnTo>
                  <a:pt x="191292" y="686492"/>
                </a:lnTo>
                <a:lnTo>
                  <a:pt x="191292" y="427505"/>
                </a:lnTo>
                <a:lnTo>
                  <a:pt x="95955" y="427505"/>
                </a:lnTo>
                <a:lnTo>
                  <a:pt x="95955" y="358743"/>
                </a:lnTo>
                <a:lnTo>
                  <a:pt x="476949" y="358743"/>
                </a:lnTo>
                <a:lnTo>
                  <a:pt x="513377" y="353015"/>
                </a:lnTo>
                <a:lnTo>
                  <a:pt x="513377" y="0"/>
                </a:lnTo>
                <a:close/>
              </a:path>
              <a:path w="582294" h="1047114">
                <a:moveTo>
                  <a:pt x="476949" y="358743"/>
                </a:moveTo>
                <a:lnTo>
                  <a:pt x="368690" y="358743"/>
                </a:lnTo>
                <a:lnTo>
                  <a:pt x="368690" y="427505"/>
                </a:lnTo>
                <a:lnTo>
                  <a:pt x="272431" y="427505"/>
                </a:lnTo>
                <a:lnTo>
                  <a:pt x="272431" y="686492"/>
                </a:lnTo>
                <a:lnTo>
                  <a:pt x="473115" y="686492"/>
                </a:lnTo>
                <a:lnTo>
                  <a:pt x="460393" y="684179"/>
                </a:lnTo>
                <a:lnTo>
                  <a:pt x="419729" y="662321"/>
                </a:lnTo>
                <a:lnTo>
                  <a:pt x="393363" y="628591"/>
                </a:lnTo>
                <a:lnTo>
                  <a:pt x="383276" y="583343"/>
                </a:lnTo>
                <a:lnTo>
                  <a:pt x="578025" y="583343"/>
                </a:lnTo>
                <a:lnTo>
                  <a:pt x="576896" y="579590"/>
                </a:lnTo>
                <a:lnTo>
                  <a:pt x="562844" y="568740"/>
                </a:lnTo>
                <a:lnTo>
                  <a:pt x="540369" y="560723"/>
                </a:lnTo>
                <a:lnTo>
                  <a:pt x="510246" y="553093"/>
                </a:lnTo>
                <a:lnTo>
                  <a:pt x="468005" y="541610"/>
                </a:lnTo>
                <a:lnTo>
                  <a:pt x="430489" y="524156"/>
                </a:lnTo>
                <a:lnTo>
                  <a:pt x="403630" y="496305"/>
                </a:lnTo>
                <a:lnTo>
                  <a:pt x="393359" y="453630"/>
                </a:lnTo>
                <a:lnTo>
                  <a:pt x="402500" y="410095"/>
                </a:lnTo>
                <a:lnTo>
                  <a:pt x="427735" y="379288"/>
                </a:lnTo>
                <a:lnTo>
                  <a:pt x="465787" y="360498"/>
                </a:lnTo>
                <a:lnTo>
                  <a:pt x="476949" y="358743"/>
                </a:lnTo>
                <a:close/>
              </a:path>
              <a:path w="582294" h="1047114">
                <a:moveTo>
                  <a:pt x="578025" y="583343"/>
                </a:moveTo>
                <a:lnTo>
                  <a:pt x="464865" y="583343"/>
                </a:lnTo>
                <a:lnTo>
                  <a:pt x="470964" y="604573"/>
                </a:lnTo>
                <a:lnTo>
                  <a:pt x="483720" y="619101"/>
                </a:lnTo>
                <a:lnTo>
                  <a:pt x="503093" y="627440"/>
                </a:lnTo>
                <a:lnTo>
                  <a:pt x="529041" y="630106"/>
                </a:lnTo>
                <a:lnTo>
                  <a:pt x="548493" y="628214"/>
                </a:lnTo>
                <a:lnTo>
                  <a:pt x="565366" y="622195"/>
                </a:lnTo>
                <a:lnTo>
                  <a:pt x="577254" y="611535"/>
                </a:lnTo>
                <a:lnTo>
                  <a:pt x="581751" y="595720"/>
                </a:lnTo>
                <a:lnTo>
                  <a:pt x="578025" y="583343"/>
                </a:lnTo>
                <a:close/>
              </a:path>
            </a:pathLst>
          </a:custGeom>
          <a:solidFill>
            <a:srgbClr val="E90B23"/>
          </a:solidFill>
        </p:spPr>
        <p:txBody>
          <a:bodyPr wrap="square" lIns="0" tIns="0" rIns="0" bIns="0" rtlCol="0"/>
          <a:lstStyle/>
          <a:p>
            <a:endParaRPr/>
          </a:p>
        </p:txBody>
      </p:sp>
      <p:sp>
        <p:nvSpPr>
          <p:cNvPr id="18" name="bg object 18"/>
          <p:cNvSpPr/>
          <p:nvPr/>
        </p:nvSpPr>
        <p:spPr>
          <a:xfrm>
            <a:off x="18891844" y="628253"/>
            <a:ext cx="574040" cy="1047115"/>
          </a:xfrm>
          <a:custGeom>
            <a:avLst/>
            <a:gdLst/>
            <a:ahLst/>
            <a:cxnLst/>
            <a:rect l="l" t="t" r="r" b="b"/>
            <a:pathLst>
              <a:path w="574040" h="1047114">
                <a:moveTo>
                  <a:pt x="47213" y="414228"/>
                </a:moveTo>
                <a:lnTo>
                  <a:pt x="27847" y="416448"/>
                </a:lnTo>
                <a:lnTo>
                  <a:pt x="12949" y="422708"/>
                </a:lnTo>
                <a:lnTo>
                  <a:pt x="3380" y="432405"/>
                </a:lnTo>
                <a:lnTo>
                  <a:pt x="0" y="444939"/>
                </a:lnTo>
                <a:lnTo>
                  <a:pt x="4706" y="459216"/>
                </a:lnTo>
                <a:lnTo>
                  <a:pt x="18737" y="469115"/>
                </a:lnTo>
                <a:lnTo>
                  <a:pt x="41965" y="476781"/>
                </a:lnTo>
                <a:lnTo>
                  <a:pt x="74259" y="484362"/>
                </a:lnTo>
                <a:lnTo>
                  <a:pt x="118097" y="496604"/>
                </a:lnTo>
                <a:lnTo>
                  <a:pt x="155102" y="514954"/>
                </a:lnTo>
                <a:lnTo>
                  <a:pt x="180677" y="543789"/>
                </a:lnTo>
                <a:lnTo>
                  <a:pt x="190224" y="587489"/>
                </a:lnTo>
                <a:lnTo>
                  <a:pt x="180246" y="632431"/>
                </a:lnTo>
                <a:lnTo>
                  <a:pt x="152776" y="665631"/>
                </a:lnTo>
                <a:lnTo>
                  <a:pt x="111510" y="686442"/>
                </a:lnTo>
                <a:lnTo>
                  <a:pt x="60144" y="694219"/>
                </a:lnTo>
                <a:lnTo>
                  <a:pt x="60144" y="1047088"/>
                </a:lnTo>
                <a:lnTo>
                  <a:pt x="573511" y="1047088"/>
                </a:lnTo>
                <a:lnTo>
                  <a:pt x="573511" y="686502"/>
                </a:lnTo>
                <a:lnTo>
                  <a:pt x="223249" y="686502"/>
                </a:lnTo>
                <a:lnTo>
                  <a:pt x="223249" y="453640"/>
                </a:lnTo>
                <a:lnTo>
                  <a:pt x="99923" y="453640"/>
                </a:lnTo>
                <a:lnTo>
                  <a:pt x="94589" y="436849"/>
                </a:lnTo>
                <a:lnTo>
                  <a:pt x="83710" y="424483"/>
                </a:lnTo>
                <a:lnTo>
                  <a:pt x="67760" y="416842"/>
                </a:lnTo>
                <a:lnTo>
                  <a:pt x="47213" y="414228"/>
                </a:lnTo>
                <a:close/>
              </a:path>
              <a:path w="574040" h="1047114">
                <a:moveTo>
                  <a:pt x="304315" y="532245"/>
                </a:moveTo>
                <a:lnTo>
                  <a:pt x="304315" y="686502"/>
                </a:lnTo>
                <a:lnTo>
                  <a:pt x="405610" y="686502"/>
                </a:lnTo>
                <a:lnTo>
                  <a:pt x="304315" y="532245"/>
                </a:lnTo>
                <a:close/>
              </a:path>
              <a:path w="574040" h="1047114">
                <a:moveTo>
                  <a:pt x="573511" y="360020"/>
                </a:moveTo>
                <a:lnTo>
                  <a:pt x="497513" y="360020"/>
                </a:lnTo>
                <a:lnTo>
                  <a:pt x="385967" y="523272"/>
                </a:lnTo>
                <a:lnTo>
                  <a:pt x="497513" y="686502"/>
                </a:lnTo>
                <a:lnTo>
                  <a:pt x="573511" y="686502"/>
                </a:lnTo>
                <a:lnTo>
                  <a:pt x="573511" y="360020"/>
                </a:lnTo>
                <a:close/>
              </a:path>
              <a:path w="574040" h="1047114">
                <a:moveTo>
                  <a:pt x="573511" y="359015"/>
                </a:moveTo>
                <a:lnTo>
                  <a:pt x="304315" y="359015"/>
                </a:lnTo>
                <a:lnTo>
                  <a:pt x="304315" y="514288"/>
                </a:lnTo>
                <a:lnTo>
                  <a:pt x="405610" y="360020"/>
                </a:lnTo>
                <a:lnTo>
                  <a:pt x="573511" y="360020"/>
                </a:lnTo>
                <a:lnTo>
                  <a:pt x="573511" y="359015"/>
                </a:lnTo>
                <a:close/>
              </a:path>
              <a:path w="574040" h="1047114">
                <a:moveTo>
                  <a:pt x="573511" y="0"/>
                </a:moveTo>
                <a:lnTo>
                  <a:pt x="60144" y="0"/>
                </a:lnTo>
                <a:lnTo>
                  <a:pt x="60144" y="353057"/>
                </a:lnTo>
                <a:lnTo>
                  <a:pt x="106186" y="360823"/>
                </a:lnTo>
                <a:lnTo>
                  <a:pt x="143308" y="379926"/>
                </a:lnTo>
                <a:lnTo>
                  <a:pt x="168617" y="410741"/>
                </a:lnTo>
                <a:lnTo>
                  <a:pt x="179219" y="453640"/>
                </a:lnTo>
                <a:lnTo>
                  <a:pt x="223249" y="453640"/>
                </a:lnTo>
                <a:lnTo>
                  <a:pt x="223249" y="359015"/>
                </a:lnTo>
                <a:lnTo>
                  <a:pt x="573511" y="359015"/>
                </a:lnTo>
                <a:lnTo>
                  <a:pt x="573511" y="0"/>
                </a:lnTo>
                <a:close/>
              </a:path>
            </a:pathLst>
          </a:custGeom>
          <a:solidFill>
            <a:srgbClr val="878B8E"/>
          </a:solidFill>
        </p:spPr>
        <p:txBody>
          <a:bodyPr wrap="square" lIns="0" tIns="0" rIns="0" bIns="0" rtlCol="0"/>
          <a:lstStyle/>
          <a:p>
            <a:endParaRPr/>
          </a:p>
        </p:txBody>
      </p:sp>
      <p:sp>
        <p:nvSpPr>
          <p:cNvPr id="2" name="Holder 2"/>
          <p:cNvSpPr>
            <a:spLocks noGrp="1"/>
          </p:cNvSpPr>
          <p:nvPr>
            <p:ph type="title"/>
          </p:nvPr>
        </p:nvSpPr>
        <p:spPr>
          <a:xfrm>
            <a:off x="615553" y="467285"/>
            <a:ext cx="4734560" cy="779780"/>
          </a:xfrm>
          <a:prstGeom prst="rect">
            <a:avLst/>
          </a:prstGeom>
        </p:spPr>
        <p:txBody>
          <a:bodyPr wrap="square" lIns="0" tIns="0" rIns="0" bIns="0">
            <a:spAutoFit/>
          </a:bodyPr>
          <a:lstStyle>
            <a:lvl1pPr>
              <a:defRPr sz="4950" b="1" i="0">
                <a:solidFill>
                  <a:srgbClr val="E90B23"/>
                </a:solidFill>
                <a:latin typeface="Arial"/>
                <a:cs typeface="Arial"/>
              </a:defRPr>
            </a:lvl1pPr>
          </a:lstStyle>
          <a:p>
            <a:endParaRPr/>
          </a:p>
        </p:txBody>
      </p:sp>
      <p:sp>
        <p:nvSpPr>
          <p:cNvPr id="3" name="Holder 3"/>
          <p:cNvSpPr>
            <a:spLocks noGrp="1"/>
          </p:cNvSpPr>
          <p:nvPr>
            <p:ph type="body" idx="1"/>
          </p:nvPr>
        </p:nvSpPr>
        <p:spPr>
          <a:xfrm>
            <a:off x="628253" y="2303594"/>
            <a:ext cx="12405994" cy="4509134"/>
          </a:xfrm>
          <a:prstGeom prst="rect">
            <a:avLst/>
          </a:prstGeom>
        </p:spPr>
        <p:txBody>
          <a:bodyPr wrap="square" lIns="0" tIns="0" rIns="0" bIns="0">
            <a:spAutoFit/>
          </a:bodyPr>
          <a:lstStyle>
            <a:lvl1pPr>
              <a:defRPr b="0" i="0">
                <a:solidFill>
                  <a:schemeClr val="tx1"/>
                </a:solidFill>
              </a:defRPr>
            </a:lvl1pPr>
          </a:lstStyle>
          <a:p>
            <a:endParaRPr/>
          </a:p>
        </p:txBody>
      </p:sp>
      <p:sp>
        <p:nvSpPr>
          <p:cNvPr id="4" name="Holder 4"/>
          <p:cNvSpPr>
            <a:spLocks noGrp="1"/>
          </p:cNvSpPr>
          <p:nvPr>
            <p:ph type="ftr" sz="quarter" idx="5"/>
          </p:nvPr>
        </p:nvSpPr>
        <p:spPr>
          <a:xfrm>
            <a:off x="6835394" y="10517696"/>
            <a:ext cx="6433312" cy="565467"/>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1005205" y="10517696"/>
            <a:ext cx="4623943" cy="565467"/>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6/14/2022</a:t>
            </a:fld>
            <a:endParaRPr lang="en-US"/>
          </a:p>
        </p:txBody>
      </p:sp>
      <p:sp>
        <p:nvSpPr>
          <p:cNvPr id="6" name="Holder 6"/>
          <p:cNvSpPr>
            <a:spLocks noGrp="1"/>
          </p:cNvSpPr>
          <p:nvPr>
            <p:ph type="sldNum" sz="quarter" idx="7"/>
          </p:nvPr>
        </p:nvSpPr>
        <p:spPr>
          <a:xfrm>
            <a:off x="18588034" y="10305239"/>
            <a:ext cx="901065" cy="498475"/>
          </a:xfrm>
          <a:prstGeom prst="rect">
            <a:avLst/>
          </a:prstGeom>
        </p:spPr>
        <p:txBody>
          <a:bodyPr wrap="square" lIns="0" tIns="0" rIns="0" bIns="0">
            <a:spAutoFit/>
          </a:bodyPr>
          <a:lstStyle>
            <a:lvl1pPr>
              <a:defRPr sz="2450" b="0" i="0">
                <a:solidFill>
                  <a:srgbClr val="878B8E"/>
                </a:solidFill>
                <a:latin typeface="Arial"/>
                <a:cs typeface="Arial"/>
              </a:defRPr>
            </a:lvl1pPr>
          </a:lstStyle>
          <a:p>
            <a:pPr marL="214629">
              <a:lnSpc>
                <a:spcPct val="100000"/>
              </a:lnSpc>
              <a:spcBef>
                <a:spcPts val="535"/>
              </a:spcBef>
            </a:pPr>
            <a:fld id="{81D60167-4931-47E6-BA6A-407CBD079E47}" type="slidenum">
              <a:rPr spc="25" dirty="0"/>
              <a:t>‹#›</a:t>
            </a:fld>
            <a:r>
              <a:rPr spc="165" dirty="0"/>
              <a:t>/24</a:t>
            </a: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1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1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1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hyperlink" Target="http://www.tsk-praha.cz/" TargetMode="External"/><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3.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ject 5"/>
          <p:cNvSpPr txBox="1">
            <a:spLocks noGrp="1"/>
          </p:cNvSpPr>
          <p:nvPr>
            <p:ph type="title"/>
          </p:nvPr>
        </p:nvSpPr>
        <p:spPr>
          <a:xfrm>
            <a:off x="615553" y="2835275"/>
            <a:ext cx="19488547" cy="3820918"/>
          </a:xfrm>
          <a:prstGeom prst="rect">
            <a:avLst/>
          </a:prstGeom>
        </p:spPr>
        <p:txBody>
          <a:bodyPr vert="horz" wrap="square" lIns="0" tIns="12065" rIns="0" bIns="0" rtlCol="0">
            <a:spAutoFit/>
          </a:bodyPr>
          <a:lstStyle/>
          <a:p>
            <a:pPr marL="12700">
              <a:lnSpc>
                <a:spcPct val="100000"/>
              </a:lnSpc>
              <a:spcBef>
                <a:spcPts val="95"/>
              </a:spcBef>
            </a:pPr>
            <a:r>
              <a:rPr lang="cs-CZ" sz="8250" spc="65" dirty="0"/>
              <a:t>Vliv dopravních omezení 1. etapy rekonstrukce Barrandovského mostu na dopravu</a:t>
            </a:r>
            <a:endParaRPr sz="8250" dirty="0"/>
          </a:p>
        </p:txBody>
      </p:sp>
      <p:sp>
        <p:nvSpPr>
          <p:cNvPr id="6" name="object 6"/>
          <p:cNvSpPr txBox="1"/>
          <p:nvPr/>
        </p:nvSpPr>
        <p:spPr>
          <a:xfrm>
            <a:off x="615551" y="7559675"/>
            <a:ext cx="8141097" cy="850233"/>
          </a:xfrm>
          <a:prstGeom prst="rect">
            <a:avLst/>
          </a:prstGeom>
        </p:spPr>
        <p:txBody>
          <a:bodyPr vert="horz" wrap="square" lIns="0" tIns="11430" rIns="0" bIns="0" rtlCol="0">
            <a:spAutoFit/>
          </a:bodyPr>
          <a:lstStyle/>
          <a:p>
            <a:pPr marL="12700">
              <a:lnSpc>
                <a:spcPct val="100000"/>
              </a:lnSpc>
              <a:spcBef>
                <a:spcPts val="90"/>
              </a:spcBef>
            </a:pPr>
            <a:r>
              <a:rPr lang="cs-CZ" sz="5450" b="1" spc="-5" dirty="0">
                <a:solidFill>
                  <a:srgbClr val="878B8E"/>
                </a:solidFill>
                <a:latin typeface="Arial"/>
                <a:cs typeface="Arial"/>
              </a:rPr>
              <a:t>Tisková konference</a:t>
            </a:r>
            <a:endParaRPr sz="5450" dirty="0">
              <a:latin typeface="Arial"/>
              <a:cs typeface="Arial"/>
            </a:endParaRPr>
          </a:p>
        </p:txBody>
      </p:sp>
      <p:sp>
        <p:nvSpPr>
          <p:cNvPr id="7" name="object 7"/>
          <p:cNvSpPr/>
          <p:nvPr/>
        </p:nvSpPr>
        <p:spPr>
          <a:xfrm>
            <a:off x="628253" y="9978753"/>
            <a:ext cx="18848070" cy="0"/>
          </a:xfrm>
          <a:custGeom>
            <a:avLst/>
            <a:gdLst/>
            <a:ahLst/>
            <a:cxnLst/>
            <a:rect l="l" t="t" r="r" b="b"/>
            <a:pathLst>
              <a:path w="18848070">
                <a:moveTo>
                  <a:pt x="0" y="0"/>
                </a:moveTo>
                <a:lnTo>
                  <a:pt x="18847593" y="0"/>
                </a:lnTo>
              </a:path>
            </a:pathLst>
          </a:custGeom>
          <a:ln w="20941">
            <a:solidFill>
              <a:srgbClr val="E90B23"/>
            </a:solidFill>
          </a:ln>
        </p:spPr>
        <p:txBody>
          <a:bodyPr wrap="square" lIns="0" tIns="0" rIns="0" bIns="0" rtlCol="0"/>
          <a:lstStyle/>
          <a:p>
            <a:endParaRPr/>
          </a:p>
        </p:txBody>
      </p:sp>
      <p:sp>
        <p:nvSpPr>
          <p:cNvPr id="8" name="object 8"/>
          <p:cNvSpPr txBox="1"/>
          <p:nvPr/>
        </p:nvSpPr>
        <p:spPr>
          <a:xfrm>
            <a:off x="615553" y="10254628"/>
            <a:ext cx="18656697" cy="520014"/>
          </a:xfrm>
          <a:prstGeom prst="rect">
            <a:avLst/>
          </a:prstGeom>
        </p:spPr>
        <p:txBody>
          <a:bodyPr vert="horz" wrap="square" lIns="0" tIns="12065" rIns="0" bIns="0" rtlCol="0">
            <a:spAutoFit/>
          </a:bodyPr>
          <a:lstStyle/>
          <a:p>
            <a:pPr marL="12700">
              <a:lnSpc>
                <a:spcPct val="100000"/>
              </a:lnSpc>
              <a:spcBef>
                <a:spcPts val="95"/>
              </a:spcBef>
            </a:pPr>
            <a:r>
              <a:rPr lang="cs-CZ" sz="3300" spc="-170" dirty="0">
                <a:solidFill>
                  <a:srgbClr val="878B8E"/>
                </a:solidFill>
                <a:latin typeface="Arial"/>
                <a:cs typeface="Arial"/>
              </a:rPr>
              <a:t>Technická správa komunikací hl. m. Prahy, a.s. – úsek dopravního inženýrství</a:t>
            </a:r>
            <a:endParaRPr sz="3300" dirty="0">
              <a:latin typeface="Arial"/>
              <a:cs typeface="Aria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Tabulka 9">
            <a:extLst>
              <a:ext uri="{FF2B5EF4-FFF2-40B4-BE49-F238E27FC236}">
                <a16:creationId xmlns:a16="http://schemas.microsoft.com/office/drawing/2014/main" id="{026D3504-BA08-5452-8F9A-E02DF9A3319E}"/>
              </a:ext>
            </a:extLst>
          </p:cNvPr>
          <p:cNvGraphicFramePr>
            <a:graphicFrameLocks noGrp="1"/>
          </p:cNvGraphicFramePr>
          <p:nvPr>
            <p:ph sz="half" idx="2"/>
            <p:extLst>
              <p:ext uri="{D42A27DB-BD31-4B8C-83A1-F6EECF244321}">
                <p14:modId xmlns:p14="http://schemas.microsoft.com/office/powerpoint/2010/main" val="953752939"/>
              </p:ext>
            </p:extLst>
          </p:nvPr>
        </p:nvGraphicFramePr>
        <p:xfrm>
          <a:off x="615950" y="1832550"/>
          <a:ext cx="5410800" cy="7987223"/>
        </p:xfrm>
        <a:graphic>
          <a:graphicData uri="http://schemas.openxmlformats.org/drawingml/2006/table">
            <a:tbl>
              <a:tblPr firstRow="1" bandRow="1">
                <a:tableStyleId>{72833802-FEF1-4C79-8D5D-14CF1EAF98D9}</a:tableStyleId>
              </a:tblPr>
              <a:tblGrid>
                <a:gridCol w="840832">
                  <a:extLst>
                    <a:ext uri="{9D8B030D-6E8A-4147-A177-3AD203B41FA5}">
                      <a16:colId xmlns:a16="http://schemas.microsoft.com/office/drawing/2014/main" val="2564185341"/>
                    </a:ext>
                  </a:extLst>
                </a:gridCol>
                <a:gridCol w="2300588">
                  <a:extLst>
                    <a:ext uri="{9D8B030D-6E8A-4147-A177-3AD203B41FA5}">
                      <a16:colId xmlns:a16="http://schemas.microsoft.com/office/drawing/2014/main" val="2643409361"/>
                    </a:ext>
                  </a:extLst>
                </a:gridCol>
                <a:gridCol w="2269380">
                  <a:extLst>
                    <a:ext uri="{9D8B030D-6E8A-4147-A177-3AD203B41FA5}">
                      <a16:colId xmlns:a16="http://schemas.microsoft.com/office/drawing/2014/main" val="1876187069"/>
                    </a:ext>
                  </a:extLst>
                </a:gridCol>
              </a:tblGrid>
              <a:tr h="350162">
                <a:tc>
                  <a:txBody>
                    <a:bodyPr/>
                    <a:lstStyle/>
                    <a:p>
                      <a:pPr algn="ctr" fontAlgn="b"/>
                      <a:r>
                        <a:rPr lang="cs-CZ" sz="2000" b="0" i="0" u="none" strike="noStrike" dirty="0">
                          <a:solidFill>
                            <a:schemeClr val="bg1"/>
                          </a:solidFill>
                          <a:effectLst/>
                          <a:latin typeface="Calibri" panose="020F0502020204030204" pitchFamily="34" charset="0"/>
                        </a:rPr>
                        <a:t>Datum</a:t>
                      </a:r>
                    </a:p>
                  </a:txBody>
                  <a:tcPr marL="6350" marR="6350" marT="6350" marB="0" anchor="ctr">
                    <a:lnR w="12700" cap="flat" cmpd="sng" algn="ctr">
                      <a:solidFill>
                        <a:schemeClr val="accent2"/>
                      </a:solidFill>
                      <a:prstDash val="solid"/>
                      <a:round/>
                      <a:headEnd type="none" w="med" len="med"/>
                      <a:tailEnd type="none" w="med" len="med"/>
                    </a:lnR>
                    <a:lnB w="12700" cap="flat" cmpd="sng" algn="ctr">
                      <a:solidFill>
                        <a:schemeClr val="accent2"/>
                      </a:solidFill>
                      <a:prstDash val="solid"/>
                      <a:round/>
                      <a:headEnd type="none" w="med" len="med"/>
                      <a:tailEnd type="none" w="med" len="med"/>
                    </a:lnB>
                  </a:tcPr>
                </a:tc>
                <a:tc>
                  <a:txBody>
                    <a:bodyPr/>
                    <a:lstStyle/>
                    <a:p>
                      <a:pPr marL="0" marR="0" lvl="0" indent="0" algn="ctr" defTabSz="914400" eaLnBrk="1" fontAlgn="b" latinLnBrk="0" hangingPunct="1">
                        <a:lnSpc>
                          <a:spcPct val="100000"/>
                        </a:lnSpc>
                        <a:spcBef>
                          <a:spcPts val="0"/>
                        </a:spcBef>
                        <a:spcAft>
                          <a:spcPts val="0"/>
                        </a:spcAft>
                        <a:buClrTx/>
                        <a:buSzTx/>
                        <a:buFontTx/>
                        <a:buNone/>
                        <a:tabLst/>
                        <a:defRPr/>
                      </a:pPr>
                      <a:r>
                        <a:rPr lang="cs-CZ" sz="2000" b="0" i="0" u="none" strike="noStrike" dirty="0">
                          <a:solidFill>
                            <a:schemeClr val="bg1"/>
                          </a:solidFill>
                          <a:effectLst/>
                          <a:latin typeface="Calibri" panose="020F0502020204030204" pitchFamily="34" charset="0"/>
                        </a:rPr>
                        <a:t>Aktuální jízdní doba</a:t>
                      </a:r>
                    </a:p>
                    <a:p>
                      <a:pPr marL="0" marR="0" lvl="0" indent="0" algn="ctr" defTabSz="914400" eaLnBrk="1" fontAlgn="b" latinLnBrk="0" hangingPunct="1">
                        <a:lnSpc>
                          <a:spcPct val="100000"/>
                        </a:lnSpc>
                        <a:spcBef>
                          <a:spcPts val="0"/>
                        </a:spcBef>
                        <a:spcAft>
                          <a:spcPts val="0"/>
                        </a:spcAft>
                        <a:buClrTx/>
                        <a:buSzTx/>
                        <a:buFontTx/>
                        <a:buNone/>
                        <a:tabLst/>
                        <a:defRPr/>
                      </a:pPr>
                      <a:r>
                        <a:rPr lang="cs-CZ" sz="2000" b="0" u="none" strike="noStrike" dirty="0">
                          <a:solidFill>
                            <a:schemeClr val="bg1"/>
                          </a:solidFill>
                          <a:effectLst/>
                          <a:latin typeface="+mn-lt"/>
                          <a:ea typeface="+mn-ea"/>
                          <a:cs typeface="+mn-cs"/>
                        </a:rPr>
                        <a:t>[</a:t>
                      </a:r>
                      <a:r>
                        <a:rPr lang="cs-CZ" sz="2000" b="0" u="none" strike="noStrike" dirty="0" err="1">
                          <a:solidFill>
                            <a:schemeClr val="bg1"/>
                          </a:solidFill>
                          <a:effectLst/>
                          <a:latin typeface="+mn-lt"/>
                          <a:ea typeface="+mn-ea"/>
                          <a:cs typeface="+mn-cs"/>
                        </a:rPr>
                        <a:t>min:s</a:t>
                      </a:r>
                      <a:r>
                        <a:rPr lang="cs-CZ" sz="2000" b="0" u="none" strike="noStrike" dirty="0">
                          <a:solidFill>
                            <a:schemeClr val="bg1"/>
                          </a:solidFill>
                          <a:effectLst/>
                          <a:latin typeface="+mn-lt"/>
                          <a:ea typeface="+mn-ea"/>
                          <a:cs typeface="+mn-cs"/>
                        </a:rPr>
                        <a:t>]</a:t>
                      </a:r>
                      <a:endParaRPr lang="cs-CZ" sz="2000" b="0" i="0" u="none" strike="noStrike" dirty="0">
                        <a:solidFill>
                          <a:schemeClr val="bg1"/>
                        </a:solidFill>
                        <a:effectLst/>
                        <a:latin typeface="Calibri" panose="020F0502020204030204" pitchFamily="34" charset="0"/>
                      </a:endParaRPr>
                    </a:p>
                  </a:txBody>
                  <a:tcPr marL="6350" marR="6350" marT="6350" marB="0" anchor="b">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B w="12700" cap="flat" cmpd="sng" algn="ctr">
                      <a:solidFill>
                        <a:schemeClr val="accent2"/>
                      </a:solidFill>
                      <a:prstDash val="solid"/>
                      <a:round/>
                      <a:headEnd type="none" w="med" len="med"/>
                      <a:tailEnd type="none" w="med" len="med"/>
                    </a:lnB>
                  </a:tcPr>
                </a:tc>
                <a:tc>
                  <a:txBody>
                    <a:bodyPr/>
                    <a:lstStyle/>
                    <a:p>
                      <a:pPr algn="ctr" fontAlgn="b"/>
                      <a:r>
                        <a:rPr lang="cs-CZ" sz="2000" b="0" i="0" u="none" strike="noStrike" dirty="0">
                          <a:solidFill>
                            <a:schemeClr val="bg1"/>
                          </a:solidFill>
                          <a:effectLst/>
                          <a:latin typeface="Calibri" panose="020F0502020204030204" pitchFamily="34" charset="0"/>
                        </a:rPr>
                        <a:t>Obvyklá jízdní doba</a:t>
                      </a:r>
                    </a:p>
                    <a:p>
                      <a:pPr marL="0" marR="0" lvl="0" indent="0" algn="ctr" defTabSz="914400" eaLnBrk="1" fontAlgn="b" latinLnBrk="0" hangingPunct="1">
                        <a:lnSpc>
                          <a:spcPct val="100000"/>
                        </a:lnSpc>
                        <a:spcBef>
                          <a:spcPts val="0"/>
                        </a:spcBef>
                        <a:spcAft>
                          <a:spcPts val="0"/>
                        </a:spcAft>
                        <a:buClrTx/>
                        <a:buSzTx/>
                        <a:buFontTx/>
                        <a:buNone/>
                        <a:tabLst/>
                        <a:defRPr/>
                      </a:pPr>
                      <a:r>
                        <a:rPr lang="cs-CZ" sz="2000" b="0" u="none" strike="noStrike" dirty="0">
                          <a:solidFill>
                            <a:schemeClr val="bg1"/>
                          </a:solidFill>
                          <a:effectLst/>
                          <a:latin typeface="+mn-lt"/>
                          <a:ea typeface="+mn-ea"/>
                          <a:cs typeface="+mn-cs"/>
                        </a:rPr>
                        <a:t>[</a:t>
                      </a:r>
                      <a:r>
                        <a:rPr lang="cs-CZ" sz="2000" b="0" u="none" strike="noStrike" dirty="0" err="1">
                          <a:solidFill>
                            <a:schemeClr val="bg1"/>
                          </a:solidFill>
                          <a:effectLst/>
                          <a:latin typeface="+mn-lt"/>
                          <a:ea typeface="+mn-ea"/>
                          <a:cs typeface="+mn-cs"/>
                        </a:rPr>
                        <a:t>min:s</a:t>
                      </a:r>
                      <a:r>
                        <a:rPr lang="cs-CZ" sz="2000" b="0" u="none" strike="noStrike" dirty="0">
                          <a:solidFill>
                            <a:schemeClr val="bg1"/>
                          </a:solidFill>
                          <a:effectLst/>
                          <a:latin typeface="+mn-lt"/>
                          <a:ea typeface="+mn-ea"/>
                          <a:cs typeface="+mn-cs"/>
                        </a:rPr>
                        <a:t>]</a:t>
                      </a:r>
                    </a:p>
                  </a:txBody>
                  <a:tcPr marL="6350" marR="6350" marT="6350" marB="0" anchor="b">
                    <a:lnL w="12700" cap="flat" cmpd="sng" algn="ctr">
                      <a:solidFill>
                        <a:schemeClr val="accent2"/>
                      </a:solidFill>
                      <a:prstDash val="solid"/>
                      <a:round/>
                      <a:headEnd type="none" w="med" len="med"/>
                      <a:tailEnd type="none" w="med" len="med"/>
                    </a:lnL>
                    <a:lnB w="12700" cap="flat" cmpd="sng" algn="ctr">
                      <a:solidFill>
                        <a:schemeClr val="accent2"/>
                      </a:solidFill>
                      <a:prstDash val="solid"/>
                      <a:round/>
                      <a:headEnd type="none" w="med" len="med"/>
                      <a:tailEnd type="none" w="med" len="med"/>
                    </a:lnB>
                  </a:tcPr>
                </a:tc>
                <a:extLst>
                  <a:ext uri="{0D108BD9-81ED-4DB2-BD59-A6C34878D82A}">
                    <a16:rowId xmlns:a16="http://schemas.microsoft.com/office/drawing/2014/main" val="1994535494"/>
                  </a:ext>
                </a:extLst>
              </a:tr>
              <a:tr h="350162">
                <a:tc>
                  <a:txBody>
                    <a:bodyPr/>
                    <a:lstStyle/>
                    <a:p>
                      <a:pPr marL="0" algn="ctr" fontAlgn="b"/>
                      <a:r>
                        <a:rPr lang="cs-CZ" sz="2000" b="0" u="none" strike="noStrike" dirty="0">
                          <a:solidFill>
                            <a:srgbClr val="000000"/>
                          </a:solidFill>
                          <a:effectLst/>
                        </a:rPr>
                        <a:t>16.05.</a:t>
                      </a:r>
                      <a:endParaRPr lang="cs-CZ" sz="2000" b="0" u="none" strike="noStrike" dirty="0">
                        <a:solidFill>
                          <a:srgbClr val="000000"/>
                        </a:solidFill>
                        <a:effectLst/>
                        <a:latin typeface="+mn-lt"/>
                        <a:ea typeface="+mn-ea"/>
                        <a:cs typeface="+mn-cs"/>
                      </a:endParaRPr>
                    </a:p>
                  </a:txBody>
                  <a:tcPr marL="6350" marR="6350" marT="6350" marB="0" anchor="b">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tc>
                  <a:txBody>
                    <a:bodyPr/>
                    <a:lstStyle/>
                    <a:p>
                      <a:pPr algn="ctr" fontAlgn="b"/>
                      <a:r>
                        <a:rPr lang="cs-CZ" sz="2000" b="0" i="0" u="none" strike="noStrike" dirty="0">
                          <a:solidFill>
                            <a:srgbClr val="000000"/>
                          </a:solidFill>
                          <a:effectLst/>
                          <a:latin typeface="Calibri"/>
                        </a:rPr>
                        <a:t>10:45</a:t>
                      </a:r>
                    </a:p>
                  </a:txBody>
                  <a:tcPr marL="9525" marR="9525" marT="9525" marB="0" anchor="b">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tc rowSpan="21">
                  <a:txBody>
                    <a:bodyPr/>
                    <a:lstStyle/>
                    <a:p>
                      <a:pPr algn="ctr" fontAlgn="b"/>
                      <a:r>
                        <a:rPr lang="cs-CZ" sz="2000" b="0" i="0" u="none" strike="noStrike" dirty="0">
                          <a:solidFill>
                            <a:srgbClr val="000000"/>
                          </a:solidFill>
                          <a:effectLst/>
                          <a:latin typeface="Calibri" panose="020F0502020204030204" pitchFamily="34" charset="0"/>
                        </a:rPr>
                        <a:t>10:21</a:t>
                      </a:r>
                    </a:p>
                  </a:txBody>
                  <a:tcPr marL="6350" marR="6350" marT="6350" marB="0" anchor="ctr">
                    <a:lnL w="12700" cap="flat" cmpd="sng" algn="ctr">
                      <a:solidFill>
                        <a:schemeClr val="accent2"/>
                      </a:solidFill>
                      <a:prstDash val="solid"/>
                      <a:round/>
                      <a:headEnd type="none" w="med" len="med"/>
                      <a:tailEnd type="none" w="med" len="med"/>
                    </a:lnL>
                    <a:lnT w="12700" cap="flat" cmpd="sng" algn="ctr">
                      <a:solidFill>
                        <a:schemeClr val="accent2"/>
                      </a:solidFill>
                      <a:prstDash val="solid"/>
                      <a:round/>
                      <a:headEnd type="none" w="med" len="med"/>
                      <a:tailEnd type="none" w="med" len="med"/>
                    </a:lnT>
                  </a:tcPr>
                </a:tc>
                <a:extLst>
                  <a:ext uri="{0D108BD9-81ED-4DB2-BD59-A6C34878D82A}">
                    <a16:rowId xmlns:a16="http://schemas.microsoft.com/office/drawing/2014/main" val="3566260092"/>
                  </a:ext>
                </a:extLst>
              </a:tr>
              <a:tr h="350162">
                <a:tc>
                  <a:txBody>
                    <a:bodyPr/>
                    <a:lstStyle/>
                    <a:p>
                      <a:pPr marL="0" algn="ctr" fontAlgn="b"/>
                      <a:r>
                        <a:rPr lang="cs-CZ" sz="2000" b="0" u="none" strike="noStrike" dirty="0">
                          <a:solidFill>
                            <a:srgbClr val="000000"/>
                          </a:solidFill>
                          <a:effectLst/>
                        </a:rPr>
                        <a:t>17.05.</a:t>
                      </a:r>
                      <a:endParaRPr lang="cs-CZ" sz="2000" b="0" u="none" strike="noStrike" dirty="0">
                        <a:solidFill>
                          <a:srgbClr val="000000"/>
                        </a:solidFill>
                        <a:effectLst/>
                        <a:latin typeface="+mn-lt"/>
                        <a:ea typeface="+mn-ea"/>
                        <a:cs typeface="+mn-cs"/>
                      </a:endParaRPr>
                    </a:p>
                  </a:txBody>
                  <a:tcPr marL="6350" marR="6350" marT="6350" marB="0" anchor="b">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tc>
                  <a:txBody>
                    <a:bodyPr/>
                    <a:lstStyle/>
                    <a:p>
                      <a:pPr algn="ctr" fontAlgn="b"/>
                      <a:r>
                        <a:rPr lang="cs-CZ" sz="2000" b="0" i="0" u="none" strike="noStrike">
                          <a:solidFill>
                            <a:srgbClr val="000000"/>
                          </a:solidFill>
                          <a:effectLst/>
                          <a:latin typeface="Calibri"/>
                        </a:rPr>
                        <a:t>11:20</a:t>
                      </a:r>
                    </a:p>
                  </a:txBody>
                  <a:tcPr marL="9525" marR="9525" marT="9525" marB="0" anchor="b">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tc vMerge="1">
                  <a:txBody>
                    <a:bodyPr/>
                    <a:lstStyle/>
                    <a:p>
                      <a:pPr algn="ctr" fontAlgn="b"/>
                      <a:r>
                        <a:rPr lang="cs-CZ" sz="2000" b="0" i="0" u="none" strike="noStrike">
                          <a:solidFill>
                            <a:srgbClr val="000000"/>
                          </a:solidFill>
                          <a:effectLst/>
                          <a:latin typeface="Calibri" panose="020F0502020204030204" pitchFamily="34" charset="0"/>
                        </a:rPr>
                        <a:t>10,35</a:t>
                      </a:r>
                    </a:p>
                  </a:txBody>
                  <a:tcPr marL="6350" marR="6350" marT="6350" marB="0" anchor="b">
                    <a:lnL w="12700" cap="flat" cmpd="sng" algn="ctr">
                      <a:solidFill>
                        <a:schemeClr val="accent2"/>
                      </a:solidFill>
                      <a:prstDash val="solid"/>
                      <a:round/>
                      <a:headEnd type="none" w="med" len="med"/>
                      <a:tailEnd type="none" w="med" len="med"/>
                    </a:lnL>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extLst>
                  <a:ext uri="{0D108BD9-81ED-4DB2-BD59-A6C34878D82A}">
                    <a16:rowId xmlns:a16="http://schemas.microsoft.com/office/drawing/2014/main" val="3122087471"/>
                  </a:ext>
                </a:extLst>
              </a:tr>
              <a:tr h="350162">
                <a:tc>
                  <a:txBody>
                    <a:bodyPr/>
                    <a:lstStyle/>
                    <a:p>
                      <a:pPr marL="0" algn="ctr" fontAlgn="b"/>
                      <a:r>
                        <a:rPr lang="cs-CZ" sz="2000" b="0" u="none" strike="noStrike" dirty="0">
                          <a:solidFill>
                            <a:srgbClr val="000000"/>
                          </a:solidFill>
                          <a:effectLst/>
                        </a:rPr>
                        <a:t>18.05.</a:t>
                      </a:r>
                      <a:endParaRPr lang="cs-CZ" sz="2000" b="0" u="none" strike="noStrike" dirty="0">
                        <a:solidFill>
                          <a:srgbClr val="000000"/>
                        </a:solidFill>
                        <a:effectLst/>
                        <a:latin typeface="+mn-lt"/>
                        <a:ea typeface="+mn-ea"/>
                        <a:cs typeface="+mn-cs"/>
                      </a:endParaRPr>
                    </a:p>
                  </a:txBody>
                  <a:tcPr marL="6350" marR="6350" marT="6350" marB="0" anchor="b">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tc>
                  <a:txBody>
                    <a:bodyPr/>
                    <a:lstStyle/>
                    <a:p>
                      <a:pPr algn="ctr" fontAlgn="b"/>
                      <a:r>
                        <a:rPr lang="cs-CZ" sz="2000" b="0" i="0" u="none" strike="noStrike">
                          <a:solidFill>
                            <a:srgbClr val="000000"/>
                          </a:solidFill>
                          <a:effectLst/>
                          <a:latin typeface="Calibri"/>
                        </a:rPr>
                        <a:t>10:54</a:t>
                      </a:r>
                    </a:p>
                  </a:txBody>
                  <a:tcPr marL="9525" marR="9525" marT="9525" marB="0" anchor="b">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tc vMerge="1">
                  <a:txBody>
                    <a:bodyPr/>
                    <a:lstStyle/>
                    <a:p>
                      <a:pPr algn="ctr" fontAlgn="b"/>
                      <a:r>
                        <a:rPr lang="cs-CZ" sz="2000" b="0" i="0" u="none" strike="noStrike">
                          <a:solidFill>
                            <a:srgbClr val="000000"/>
                          </a:solidFill>
                          <a:effectLst/>
                          <a:latin typeface="Calibri" panose="020F0502020204030204" pitchFamily="34" charset="0"/>
                        </a:rPr>
                        <a:t>10,35</a:t>
                      </a:r>
                    </a:p>
                  </a:txBody>
                  <a:tcPr marL="6350" marR="6350" marT="6350" marB="0" anchor="b">
                    <a:lnL w="12700" cap="flat" cmpd="sng" algn="ctr">
                      <a:solidFill>
                        <a:schemeClr val="accent2"/>
                      </a:solidFill>
                      <a:prstDash val="solid"/>
                      <a:round/>
                      <a:headEnd type="none" w="med" len="med"/>
                      <a:tailEnd type="none" w="med" len="med"/>
                    </a:lnL>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extLst>
                  <a:ext uri="{0D108BD9-81ED-4DB2-BD59-A6C34878D82A}">
                    <a16:rowId xmlns:a16="http://schemas.microsoft.com/office/drawing/2014/main" val="2545969695"/>
                  </a:ext>
                </a:extLst>
              </a:tr>
              <a:tr h="350162">
                <a:tc>
                  <a:txBody>
                    <a:bodyPr/>
                    <a:lstStyle/>
                    <a:p>
                      <a:pPr marL="0" algn="ctr" fontAlgn="b"/>
                      <a:r>
                        <a:rPr lang="cs-CZ" sz="2000" b="0" u="none" strike="noStrike" dirty="0">
                          <a:solidFill>
                            <a:srgbClr val="000000"/>
                          </a:solidFill>
                          <a:effectLst/>
                        </a:rPr>
                        <a:t>19.05.</a:t>
                      </a:r>
                      <a:endParaRPr lang="cs-CZ" sz="2000" b="0" u="none" strike="noStrike" dirty="0">
                        <a:solidFill>
                          <a:srgbClr val="000000"/>
                        </a:solidFill>
                        <a:effectLst/>
                        <a:latin typeface="+mn-lt"/>
                        <a:ea typeface="+mn-ea"/>
                        <a:cs typeface="+mn-cs"/>
                      </a:endParaRPr>
                    </a:p>
                  </a:txBody>
                  <a:tcPr marL="6350" marR="6350" marT="6350" marB="0" anchor="b">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tc>
                  <a:txBody>
                    <a:bodyPr/>
                    <a:lstStyle/>
                    <a:p>
                      <a:pPr algn="ctr" fontAlgn="b"/>
                      <a:r>
                        <a:rPr lang="cs-CZ" sz="2000" b="0" i="0" u="none" strike="noStrike">
                          <a:solidFill>
                            <a:srgbClr val="000000"/>
                          </a:solidFill>
                          <a:effectLst/>
                          <a:latin typeface="Calibri"/>
                        </a:rPr>
                        <a:t>10:36</a:t>
                      </a:r>
                    </a:p>
                  </a:txBody>
                  <a:tcPr marL="9525" marR="9525" marT="9525" marB="0" anchor="b">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tc vMerge="1">
                  <a:txBody>
                    <a:bodyPr/>
                    <a:lstStyle/>
                    <a:p>
                      <a:pPr algn="ctr" fontAlgn="b"/>
                      <a:r>
                        <a:rPr lang="cs-CZ" sz="2000" b="0" i="0" u="none" strike="noStrike">
                          <a:solidFill>
                            <a:srgbClr val="000000"/>
                          </a:solidFill>
                          <a:effectLst/>
                          <a:latin typeface="Calibri" panose="020F0502020204030204" pitchFamily="34" charset="0"/>
                        </a:rPr>
                        <a:t>10,35</a:t>
                      </a:r>
                    </a:p>
                  </a:txBody>
                  <a:tcPr marL="6350" marR="6350" marT="6350" marB="0" anchor="b">
                    <a:lnL w="12700" cap="flat" cmpd="sng" algn="ctr">
                      <a:solidFill>
                        <a:schemeClr val="accent2"/>
                      </a:solidFill>
                      <a:prstDash val="solid"/>
                      <a:round/>
                      <a:headEnd type="none" w="med" len="med"/>
                      <a:tailEnd type="none" w="med" len="med"/>
                    </a:lnL>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extLst>
                  <a:ext uri="{0D108BD9-81ED-4DB2-BD59-A6C34878D82A}">
                    <a16:rowId xmlns:a16="http://schemas.microsoft.com/office/drawing/2014/main" val="2962647453"/>
                  </a:ext>
                </a:extLst>
              </a:tr>
              <a:tr h="350162">
                <a:tc>
                  <a:txBody>
                    <a:bodyPr/>
                    <a:lstStyle/>
                    <a:p>
                      <a:pPr marL="0" algn="ctr" fontAlgn="b"/>
                      <a:r>
                        <a:rPr lang="cs-CZ" sz="2000" b="0" u="none" strike="noStrike" dirty="0">
                          <a:solidFill>
                            <a:srgbClr val="000000"/>
                          </a:solidFill>
                          <a:effectLst/>
                        </a:rPr>
                        <a:t>20.05.</a:t>
                      </a:r>
                      <a:endParaRPr lang="cs-CZ" sz="2000" b="0" u="none" strike="noStrike" dirty="0">
                        <a:solidFill>
                          <a:srgbClr val="000000"/>
                        </a:solidFill>
                        <a:effectLst/>
                        <a:latin typeface="+mn-lt"/>
                        <a:ea typeface="+mn-ea"/>
                        <a:cs typeface="+mn-cs"/>
                      </a:endParaRPr>
                    </a:p>
                  </a:txBody>
                  <a:tcPr marL="6350" marR="6350" marT="6350" marB="0" anchor="b">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tc>
                  <a:txBody>
                    <a:bodyPr/>
                    <a:lstStyle/>
                    <a:p>
                      <a:pPr algn="ctr" fontAlgn="b"/>
                      <a:r>
                        <a:rPr lang="cs-CZ" sz="2000" b="0" i="0" u="none" strike="noStrike">
                          <a:solidFill>
                            <a:srgbClr val="000000"/>
                          </a:solidFill>
                          <a:effectLst/>
                          <a:latin typeface="Calibri"/>
                        </a:rPr>
                        <a:t>9:58</a:t>
                      </a:r>
                    </a:p>
                  </a:txBody>
                  <a:tcPr marL="9525" marR="9525" marT="9525" marB="0" anchor="b">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tc vMerge="1">
                  <a:txBody>
                    <a:bodyPr/>
                    <a:lstStyle/>
                    <a:p>
                      <a:pPr algn="ctr" fontAlgn="b"/>
                      <a:r>
                        <a:rPr lang="cs-CZ" sz="2000" b="0" i="0" u="none" strike="noStrike">
                          <a:solidFill>
                            <a:srgbClr val="000000"/>
                          </a:solidFill>
                          <a:effectLst/>
                          <a:latin typeface="Calibri" panose="020F0502020204030204" pitchFamily="34" charset="0"/>
                        </a:rPr>
                        <a:t>10,35</a:t>
                      </a:r>
                    </a:p>
                  </a:txBody>
                  <a:tcPr marL="6350" marR="6350" marT="6350" marB="0" anchor="b">
                    <a:lnL w="12700" cap="flat" cmpd="sng" algn="ctr">
                      <a:solidFill>
                        <a:schemeClr val="accent2"/>
                      </a:solidFill>
                      <a:prstDash val="solid"/>
                      <a:round/>
                      <a:headEnd type="none" w="med" len="med"/>
                      <a:tailEnd type="none" w="med" len="med"/>
                    </a:lnL>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extLst>
                  <a:ext uri="{0D108BD9-81ED-4DB2-BD59-A6C34878D82A}">
                    <a16:rowId xmlns:a16="http://schemas.microsoft.com/office/drawing/2014/main" val="1763853665"/>
                  </a:ext>
                </a:extLst>
              </a:tr>
              <a:tr h="350162">
                <a:tc>
                  <a:txBody>
                    <a:bodyPr/>
                    <a:lstStyle/>
                    <a:p>
                      <a:pPr marL="0" algn="ctr" fontAlgn="b"/>
                      <a:r>
                        <a:rPr lang="cs-CZ" sz="2000" b="0" u="none" strike="noStrike" dirty="0">
                          <a:solidFill>
                            <a:srgbClr val="000000"/>
                          </a:solidFill>
                          <a:effectLst/>
                        </a:rPr>
                        <a:t>21.05.</a:t>
                      </a:r>
                      <a:endParaRPr lang="cs-CZ" sz="2000" b="0" u="none" strike="noStrike" dirty="0">
                        <a:solidFill>
                          <a:srgbClr val="000000"/>
                        </a:solidFill>
                        <a:effectLst/>
                        <a:latin typeface="+mn-lt"/>
                        <a:ea typeface="+mn-ea"/>
                        <a:cs typeface="+mn-cs"/>
                      </a:endParaRPr>
                    </a:p>
                  </a:txBody>
                  <a:tcPr marL="6350" marR="6350" marT="6350" marB="0" anchor="b">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tc>
                  <a:txBody>
                    <a:bodyPr/>
                    <a:lstStyle/>
                    <a:p>
                      <a:pPr algn="ctr" fontAlgn="b"/>
                      <a:r>
                        <a:rPr lang="cs-CZ" sz="2000" b="0" i="0" u="none" strike="noStrike">
                          <a:solidFill>
                            <a:srgbClr val="000000"/>
                          </a:solidFill>
                          <a:effectLst/>
                          <a:latin typeface="Calibri"/>
                        </a:rPr>
                        <a:t>8:31</a:t>
                      </a:r>
                    </a:p>
                  </a:txBody>
                  <a:tcPr marL="9525" marR="9525" marT="9525" marB="0" anchor="b">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tc vMerge="1">
                  <a:txBody>
                    <a:bodyPr/>
                    <a:lstStyle/>
                    <a:p>
                      <a:pPr algn="ctr" fontAlgn="b"/>
                      <a:r>
                        <a:rPr lang="cs-CZ" sz="2000" b="0" i="0" u="none" strike="noStrike">
                          <a:solidFill>
                            <a:srgbClr val="000000"/>
                          </a:solidFill>
                          <a:effectLst/>
                          <a:latin typeface="Calibri" panose="020F0502020204030204" pitchFamily="34" charset="0"/>
                        </a:rPr>
                        <a:t>10,35</a:t>
                      </a:r>
                    </a:p>
                  </a:txBody>
                  <a:tcPr marL="6350" marR="6350" marT="6350" marB="0" anchor="b">
                    <a:lnL w="12700" cap="flat" cmpd="sng" algn="ctr">
                      <a:solidFill>
                        <a:schemeClr val="accent2"/>
                      </a:solidFill>
                      <a:prstDash val="solid"/>
                      <a:round/>
                      <a:headEnd type="none" w="med" len="med"/>
                      <a:tailEnd type="none" w="med" len="med"/>
                    </a:lnL>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extLst>
                  <a:ext uri="{0D108BD9-81ED-4DB2-BD59-A6C34878D82A}">
                    <a16:rowId xmlns:a16="http://schemas.microsoft.com/office/drawing/2014/main" val="424168871"/>
                  </a:ext>
                </a:extLst>
              </a:tr>
              <a:tr h="350162">
                <a:tc>
                  <a:txBody>
                    <a:bodyPr/>
                    <a:lstStyle/>
                    <a:p>
                      <a:pPr marL="0" algn="ctr" fontAlgn="b"/>
                      <a:r>
                        <a:rPr lang="cs-CZ" sz="2000" b="0" u="none" strike="noStrike" dirty="0">
                          <a:solidFill>
                            <a:srgbClr val="000000"/>
                          </a:solidFill>
                          <a:effectLst/>
                        </a:rPr>
                        <a:t>22.05.</a:t>
                      </a:r>
                      <a:endParaRPr lang="cs-CZ" sz="2000" b="0" u="none" strike="noStrike" dirty="0">
                        <a:solidFill>
                          <a:srgbClr val="000000"/>
                        </a:solidFill>
                        <a:effectLst/>
                        <a:latin typeface="+mn-lt"/>
                        <a:ea typeface="+mn-ea"/>
                        <a:cs typeface="+mn-cs"/>
                      </a:endParaRPr>
                    </a:p>
                  </a:txBody>
                  <a:tcPr marL="6350" marR="6350" marT="6350" marB="0" anchor="b">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tc>
                  <a:txBody>
                    <a:bodyPr/>
                    <a:lstStyle/>
                    <a:p>
                      <a:pPr algn="ctr" fontAlgn="b"/>
                      <a:r>
                        <a:rPr lang="cs-CZ" sz="2000" b="0" i="0" u="none" strike="noStrike">
                          <a:solidFill>
                            <a:srgbClr val="000000"/>
                          </a:solidFill>
                          <a:effectLst/>
                          <a:latin typeface="Calibri"/>
                        </a:rPr>
                        <a:t>8:38</a:t>
                      </a:r>
                    </a:p>
                  </a:txBody>
                  <a:tcPr marL="9525" marR="9525" marT="9525" marB="0" anchor="b">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tc vMerge="1">
                  <a:txBody>
                    <a:bodyPr/>
                    <a:lstStyle/>
                    <a:p>
                      <a:pPr algn="ctr" fontAlgn="b"/>
                      <a:r>
                        <a:rPr lang="cs-CZ" sz="2000" b="0" i="0" u="none" strike="noStrike">
                          <a:solidFill>
                            <a:srgbClr val="000000"/>
                          </a:solidFill>
                          <a:effectLst/>
                          <a:latin typeface="Calibri" panose="020F0502020204030204" pitchFamily="34" charset="0"/>
                        </a:rPr>
                        <a:t>10,35</a:t>
                      </a:r>
                    </a:p>
                  </a:txBody>
                  <a:tcPr marL="6350" marR="6350" marT="6350" marB="0" anchor="b">
                    <a:lnL w="12700" cap="flat" cmpd="sng" algn="ctr">
                      <a:solidFill>
                        <a:schemeClr val="accent2"/>
                      </a:solidFill>
                      <a:prstDash val="solid"/>
                      <a:round/>
                      <a:headEnd type="none" w="med" len="med"/>
                      <a:tailEnd type="none" w="med" len="med"/>
                    </a:lnL>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extLst>
                  <a:ext uri="{0D108BD9-81ED-4DB2-BD59-A6C34878D82A}">
                    <a16:rowId xmlns:a16="http://schemas.microsoft.com/office/drawing/2014/main" val="356929367"/>
                  </a:ext>
                </a:extLst>
              </a:tr>
              <a:tr h="350162">
                <a:tc>
                  <a:txBody>
                    <a:bodyPr/>
                    <a:lstStyle/>
                    <a:p>
                      <a:pPr marL="0" algn="ctr" fontAlgn="b"/>
                      <a:r>
                        <a:rPr lang="cs-CZ" sz="2000" b="0" u="none" strike="noStrike" dirty="0">
                          <a:solidFill>
                            <a:srgbClr val="000000"/>
                          </a:solidFill>
                          <a:effectLst/>
                        </a:rPr>
                        <a:t>23.05.</a:t>
                      </a:r>
                      <a:endParaRPr lang="cs-CZ" sz="2000" b="0" u="none" strike="noStrike" dirty="0">
                        <a:solidFill>
                          <a:srgbClr val="000000"/>
                        </a:solidFill>
                        <a:effectLst/>
                        <a:latin typeface="+mn-lt"/>
                        <a:ea typeface="+mn-ea"/>
                        <a:cs typeface="+mn-cs"/>
                      </a:endParaRPr>
                    </a:p>
                  </a:txBody>
                  <a:tcPr marL="6350" marR="6350" marT="6350" marB="0" anchor="b">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tc>
                  <a:txBody>
                    <a:bodyPr/>
                    <a:lstStyle/>
                    <a:p>
                      <a:pPr algn="ctr" fontAlgn="b"/>
                      <a:r>
                        <a:rPr lang="cs-CZ" sz="2000" b="0" i="0" u="none" strike="noStrike">
                          <a:solidFill>
                            <a:srgbClr val="000000"/>
                          </a:solidFill>
                          <a:effectLst/>
                          <a:latin typeface="Calibri"/>
                        </a:rPr>
                        <a:t>10:39</a:t>
                      </a:r>
                    </a:p>
                  </a:txBody>
                  <a:tcPr marL="9525" marR="9525" marT="9525" marB="0" anchor="b">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tc vMerge="1">
                  <a:txBody>
                    <a:bodyPr/>
                    <a:lstStyle/>
                    <a:p>
                      <a:pPr algn="ctr" fontAlgn="b"/>
                      <a:r>
                        <a:rPr lang="cs-CZ" sz="2000" b="0" i="0" u="none" strike="noStrike">
                          <a:solidFill>
                            <a:srgbClr val="000000"/>
                          </a:solidFill>
                          <a:effectLst/>
                          <a:latin typeface="Calibri" panose="020F0502020204030204" pitchFamily="34" charset="0"/>
                        </a:rPr>
                        <a:t>10,35</a:t>
                      </a:r>
                    </a:p>
                  </a:txBody>
                  <a:tcPr marL="6350" marR="6350" marT="6350" marB="0" anchor="b">
                    <a:lnL w="12700" cap="flat" cmpd="sng" algn="ctr">
                      <a:solidFill>
                        <a:schemeClr val="accent2"/>
                      </a:solidFill>
                      <a:prstDash val="solid"/>
                      <a:round/>
                      <a:headEnd type="none" w="med" len="med"/>
                      <a:tailEnd type="none" w="med" len="med"/>
                    </a:lnL>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extLst>
                  <a:ext uri="{0D108BD9-81ED-4DB2-BD59-A6C34878D82A}">
                    <a16:rowId xmlns:a16="http://schemas.microsoft.com/office/drawing/2014/main" val="2320434210"/>
                  </a:ext>
                </a:extLst>
              </a:tr>
              <a:tr h="350162">
                <a:tc>
                  <a:txBody>
                    <a:bodyPr/>
                    <a:lstStyle/>
                    <a:p>
                      <a:pPr marL="0" algn="ctr" fontAlgn="b"/>
                      <a:r>
                        <a:rPr lang="cs-CZ" sz="2000" b="0" u="none" strike="noStrike" dirty="0">
                          <a:solidFill>
                            <a:srgbClr val="000000"/>
                          </a:solidFill>
                          <a:effectLst/>
                        </a:rPr>
                        <a:t>24.05.</a:t>
                      </a:r>
                      <a:endParaRPr lang="cs-CZ" sz="2000" b="0" u="none" strike="noStrike" dirty="0">
                        <a:solidFill>
                          <a:srgbClr val="000000"/>
                        </a:solidFill>
                        <a:effectLst/>
                        <a:latin typeface="+mn-lt"/>
                        <a:ea typeface="+mn-ea"/>
                        <a:cs typeface="+mn-cs"/>
                      </a:endParaRPr>
                    </a:p>
                  </a:txBody>
                  <a:tcPr marL="6350" marR="6350" marT="6350" marB="0" anchor="b">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tc>
                  <a:txBody>
                    <a:bodyPr/>
                    <a:lstStyle/>
                    <a:p>
                      <a:pPr algn="ctr" fontAlgn="b"/>
                      <a:r>
                        <a:rPr lang="cs-CZ" sz="2000" b="0" i="0" u="none" strike="noStrike">
                          <a:solidFill>
                            <a:srgbClr val="000000"/>
                          </a:solidFill>
                          <a:effectLst/>
                          <a:latin typeface="Calibri"/>
                        </a:rPr>
                        <a:t>10:58</a:t>
                      </a:r>
                    </a:p>
                  </a:txBody>
                  <a:tcPr marL="9525" marR="9525" marT="9525" marB="0" anchor="b">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tc vMerge="1">
                  <a:txBody>
                    <a:bodyPr/>
                    <a:lstStyle/>
                    <a:p>
                      <a:pPr algn="ctr" fontAlgn="b"/>
                      <a:r>
                        <a:rPr lang="cs-CZ" sz="2000" b="0" i="0" u="none" strike="noStrike">
                          <a:solidFill>
                            <a:srgbClr val="000000"/>
                          </a:solidFill>
                          <a:effectLst/>
                          <a:latin typeface="Calibri" panose="020F0502020204030204" pitchFamily="34" charset="0"/>
                        </a:rPr>
                        <a:t>10,35</a:t>
                      </a:r>
                    </a:p>
                  </a:txBody>
                  <a:tcPr marL="6350" marR="6350" marT="6350" marB="0" anchor="b">
                    <a:lnL w="12700" cap="flat" cmpd="sng" algn="ctr">
                      <a:solidFill>
                        <a:schemeClr val="accent2"/>
                      </a:solidFill>
                      <a:prstDash val="solid"/>
                      <a:round/>
                      <a:headEnd type="none" w="med" len="med"/>
                      <a:tailEnd type="none" w="med" len="med"/>
                    </a:lnL>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extLst>
                  <a:ext uri="{0D108BD9-81ED-4DB2-BD59-A6C34878D82A}">
                    <a16:rowId xmlns:a16="http://schemas.microsoft.com/office/drawing/2014/main" val="399155037"/>
                  </a:ext>
                </a:extLst>
              </a:tr>
              <a:tr h="350162">
                <a:tc>
                  <a:txBody>
                    <a:bodyPr/>
                    <a:lstStyle/>
                    <a:p>
                      <a:pPr marL="0" algn="ctr" fontAlgn="b"/>
                      <a:r>
                        <a:rPr lang="cs-CZ" sz="2000" b="0" u="none" strike="noStrike" dirty="0">
                          <a:solidFill>
                            <a:srgbClr val="000000"/>
                          </a:solidFill>
                          <a:effectLst/>
                        </a:rPr>
                        <a:t>25.05.</a:t>
                      </a:r>
                      <a:endParaRPr lang="cs-CZ" sz="2000" b="0" u="none" strike="noStrike" dirty="0">
                        <a:solidFill>
                          <a:srgbClr val="000000"/>
                        </a:solidFill>
                        <a:effectLst/>
                        <a:latin typeface="+mn-lt"/>
                        <a:ea typeface="+mn-ea"/>
                        <a:cs typeface="+mn-cs"/>
                      </a:endParaRPr>
                    </a:p>
                  </a:txBody>
                  <a:tcPr marL="6350" marR="6350" marT="6350" marB="0" anchor="b">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tc>
                  <a:txBody>
                    <a:bodyPr/>
                    <a:lstStyle/>
                    <a:p>
                      <a:pPr algn="ctr" fontAlgn="b"/>
                      <a:r>
                        <a:rPr lang="cs-CZ" sz="2000" b="0" i="0" u="none" strike="noStrike">
                          <a:solidFill>
                            <a:srgbClr val="000000"/>
                          </a:solidFill>
                          <a:effectLst/>
                          <a:latin typeface="Calibri"/>
                        </a:rPr>
                        <a:t>11:00</a:t>
                      </a:r>
                    </a:p>
                  </a:txBody>
                  <a:tcPr marL="9525" marR="9525" marT="9525" marB="0" anchor="b">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tc vMerge="1">
                  <a:txBody>
                    <a:bodyPr/>
                    <a:lstStyle/>
                    <a:p>
                      <a:pPr algn="ctr" fontAlgn="b"/>
                      <a:r>
                        <a:rPr lang="cs-CZ" sz="2000" b="0" i="0" u="none" strike="noStrike">
                          <a:solidFill>
                            <a:srgbClr val="000000"/>
                          </a:solidFill>
                          <a:effectLst/>
                          <a:latin typeface="Calibri" panose="020F0502020204030204" pitchFamily="34" charset="0"/>
                        </a:rPr>
                        <a:t>10,35</a:t>
                      </a:r>
                    </a:p>
                  </a:txBody>
                  <a:tcPr marL="6350" marR="6350" marT="6350" marB="0" anchor="b">
                    <a:lnL w="12700" cap="flat" cmpd="sng" algn="ctr">
                      <a:solidFill>
                        <a:schemeClr val="accent2"/>
                      </a:solidFill>
                      <a:prstDash val="solid"/>
                      <a:round/>
                      <a:headEnd type="none" w="med" len="med"/>
                      <a:tailEnd type="none" w="med" len="med"/>
                    </a:lnL>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extLst>
                  <a:ext uri="{0D108BD9-81ED-4DB2-BD59-A6C34878D82A}">
                    <a16:rowId xmlns:a16="http://schemas.microsoft.com/office/drawing/2014/main" val="1474581205"/>
                  </a:ext>
                </a:extLst>
              </a:tr>
              <a:tr h="350162">
                <a:tc>
                  <a:txBody>
                    <a:bodyPr/>
                    <a:lstStyle/>
                    <a:p>
                      <a:pPr marL="0" algn="ctr" fontAlgn="b"/>
                      <a:r>
                        <a:rPr lang="cs-CZ" sz="2000" b="0" u="none" strike="noStrike" dirty="0">
                          <a:solidFill>
                            <a:srgbClr val="000000"/>
                          </a:solidFill>
                          <a:effectLst/>
                        </a:rPr>
                        <a:t>26.05.</a:t>
                      </a:r>
                      <a:endParaRPr lang="cs-CZ" sz="2000" b="0" u="none" strike="noStrike" dirty="0">
                        <a:solidFill>
                          <a:srgbClr val="000000"/>
                        </a:solidFill>
                        <a:effectLst/>
                        <a:latin typeface="+mn-lt"/>
                        <a:ea typeface="+mn-ea"/>
                        <a:cs typeface="+mn-cs"/>
                      </a:endParaRPr>
                    </a:p>
                  </a:txBody>
                  <a:tcPr marL="6350" marR="6350" marT="6350" marB="0" anchor="b">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tc>
                  <a:txBody>
                    <a:bodyPr/>
                    <a:lstStyle/>
                    <a:p>
                      <a:pPr algn="ctr" fontAlgn="b"/>
                      <a:r>
                        <a:rPr lang="cs-CZ" sz="2000" b="0" i="0" u="none" strike="noStrike">
                          <a:solidFill>
                            <a:srgbClr val="000000"/>
                          </a:solidFill>
                          <a:effectLst/>
                          <a:latin typeface="Calibri"/>
                        </a:rPr>
                        <a:t>10:19</a:t>
                      </a:r>
                    </a:p>
                  </a:txBody>
                  <a:tcPr marL="9525" marR="9525" marT="9525" marB="0" anchor="b">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tc vMerge="1">
                  <a:txBody>
                    <a:bodyPr/>
                    <a:lstStyle/>
                    <a:p>
                      <a:pPr algn="ctr" fontAlgn="b"/>
                      <a:r>
                        <a:rPr lang="cs-CZ" sz="2000" b="0" i="0" u="none" strike="noStrike">
                          <a:solidFill>
                            <a:srgbClr val="000000"/>
                          </a:solidFill>
                          <a:effectLst/>
                          <a:latin typeface="Calibri" panose="020F0502020204030204" pitchFamily="34" charset="0"/>
                        </a:rPr>
                        <a:t>10,35</a:t>
                      </a:r>
                    </a:p>
                  </a:txBody>
                  <a:tcPr marL="6350" marR="6350" marT="6350" marB="0" anchor="b">
                    <a:lnL w="12700" cap="flat" cmpd="sng" algn="ctr">
                      <a:solidFill>
                        <a:schemeClr val="accent2"/>
                      </a:solidFill>
                      <a:prstDash val="solid"/>
                      <a:round/>
                      <a:headEnd type="none" w="med" len="med"/>
                      <a:tailEnd type="none" w="med" len="med"/>
                    </a:lnL>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extLst>
                  <a:ext uri="{0D108BD9-81ED-4DB2-BD59-A6C34878D82A}">
                    <a16:rowId xmlns:a16="http://schemas.microsoft.com/office/drawing/2014/main" val="2808204686"/>
                  </a:ext>
                </a:extLst>
              </a:tr>
              <a:tr h="350162">
                <a:tc>
                  <a:txBody>
                    <a:bodyPr/>
                    <a:lstStyle/>
                    <a:p>
                      <a:pPr marL="0" algn="ctr" fontAlgn="b"/>
                      <a:r>
                        <a:rPr lang="cs-CZ" sz="2000" b="0" u="none" strike="noStrike" dirty="0">
                          <a:solidFill>
                            <a:srgbClr val="000000"/>
                          </a:solidFill>
                          <a:effectLst/>
                        </a:rPr>
                        <a:t>27.05.</a:t>
                      </a:r>
                      <a:endParaRPr lang="cs-CZ" sz="2000" b="0" u="none" strike="noStrike" dirty="0">
                        <a:solidFill>
                          <a:srgbClr val="000000"/>
                        </a:solidFill>
                        <a:effectLst/>
                        <a:latin typeface="+mn-lt"/>
                        <a:ea typeface="+mn-ea"/>
                        <a:cs typeface="+mn-cs"/>
                      </a:endParaRPr>
                    </a:p>
                  </a:txBody>
                  <a:tcPr marL="6350" marR="6350" marT="6350" marB="0" anchor="b">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tc>
                  <a:txBody>
                    <a:bodyPr/>
                    <a:lstStyle/>
                    <a:p>
                      <a:pPr algn="ctr" fontAlgn="b"/>
                      <a:r>
                        <a:rPr lang="cs-CZ" sz="2000" b="0" i="0" u="none" strike="noStrike">
                          <a:solidFill>
                            <a:srgbClr val="000000"/>
                          </a:solidFill>
                          <a:effectLst/>
                          <a:latin typeface="Calibri"/>
                        </a:rPr>
                        <a:t>9:54</a:t>
                      </a:r>
                    </a:p>
                  </a:txBody>
                  <a:tcPr marL="9525" marR="9525" marT="9525" marB="0" anchor="b">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tc vMerge="1">
                  <a:txBody>
                    <a:bodyPr/>
                    <a:lstStyle/>
                    <a:p>
                      <a:pPr algn="ctr" fontAlgn="b"/>
                      <a:r>
                        <a:rPr lang="cs-CZ" sz="2000" b="0" i="0" u="none" strike="noStrike">
                          <a:solidFill>
                            <a:srgbClr val="000000"/>
                          </a:solidFill>
                          <a:effectLst/>
                          <a:latin typeface="Calibri" panose="020F0502020204030204" pitchFamily="34" charset="0"/>
                        </a:rPr>
                        <a:t>10,35</a:t>
                      </a:r>
                    </a:p>
                  </a:txBody>
                  <a:tcPr marL="6350" marR="6350" marT="6350" marB="0" anchor="b">
                    <a:lnL w="12700" cap="flat" cmpd="sng" algn="ctr">
                      <a:solidFill>
                        <a:schemeClr val="accent2"/>
                      </a:solidFill>
                      <a:prstDash val="solid"/>
                      <a:round/>
                      <a:headEnd type="none" w="med" len="med"/>
                      <a:tailEnd type="none" w="med" len="med"/>
                    </a:lnL>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extLst>
                  <a:ext uri="{0D108BD9-81ED-4DB2-BD59-A6C34878D82A}">
                    <a16:rowId xmlns:a16="http://schemas.microsoft.com/office/drawing/2014/main" val="1203870295"/>
                  </a:ext>
                </a:extLst>
              </a:tr>
              <a:tr h="350162">
                <a:tc>
                  <a:txBody>
                    <a:bodyPr/>
                    <a:lstStyle/>
                    <a:p>
                      <a:pPr marL="0" algn="ctr" fontAlgn="b"/>
                      <a:r>
                        <a:rPr lang="cs-CZ" sz="2000" b="0" u="none" strike="noStrike" dirty="0">
                          <a:solidFill>
                            <a:srgbClr val="000000"/>
                          </a:solidFill>
                          <a:effectLst/>
                        </a:rPr>
                        <a:t>28.05.</a:t>
                      </a:r>
                      <a:endParaRPr lang="cs-CZ" sz="2000" b="0" u="none" strike="noStrike" dirty="0">
                        <a:solidFill>
                          <a:srgbClr val="000000"/>
                        </a:solidFill>
                        <a:effectLst/>
                        <a:latin typeface="+mn-lt"/>
                        <a:ea typeface="+mn-ea"/>
                        <a:cs typeface="+mn-cs"/>
                      </a:endParaRPr>
                    </a:p>
                  </a:txBody>
                  <a:tcPr marL="6350" marR="6350" marT="6350" marB="0" anchor="b">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tc>
                  <a:txBody>
                    <a:bodyPr/>
                    <a:lstStyle/>
                    <a:p>
                      <a:pPr algn="ctr" fontAlgn="b"/>
                      <a:r>
                        <a:rPr lang="cs-CZ" sz="2000" b="0" i="0" u="none" strike="noStrike">
                          <a:solidFill>
                            <a:srgbClr val="000000"/>
                          </a:solidFill>
                          <a:effectLst/>
                          <a:latin typeface="Calibri"/>
                        </a:rPr>
                        <a:t>8:26</a:t>
                      </a:r>
                    </a:p>
                  </a:txBody>
                  <a:tcPr marL="9525" marR="9525" marT="9525" marB="0" anchor="b">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tc vMerge="1">
                  <a:txBody>
                    <a:bodyPr/>
                    <a:lstStyle/>
                    <a:p>
                      <a:pPr algn="ctr" fontAlgn="b"/>
                      <a:r>
                        <a:rPr lang="cs-CZ" sz="2000" b="0" i="0" u="none" strike="noStrike">
                          <a:solidFill>
                            <a:srgbClr val="000000"/>
                          </a:solidFill>
                          <a:effectLst/>
                          <a:latin typeface="Calibri" panose="020F0502020204030204" pitchFamily="34" charset="0"/>
                        </a:rPr>
                        <a:t>10,35</a:t>
                      </a:r>
                    </a:p>
                  </a:txBody>
                  <a:tcPr marL="6350" marR="6350" marT="6350" marB="0" anchor="b">
                    <a:lnL w="12700" cap="flat" cmpd="sng" algn="ctr">
                      <a:solidFill>
                        <a:schemeClr val="accent2"/>
                      </a:solidFill>
                      <a:prstDash val="solid"/>
                      <a:round/>
                      <a:headEnd type="none" w="med" len="med"/>
                      <a:tailEnd type="none" w="med" len="med"/>
                    </a:lnL>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extLst>
                  <a:ext uri="{0D108BD9-81ED-4DB2-BD59-A6C34878D82A}">
                    <a16:rowId xmlns:a16="http://schemas.microsoft.com/office/drawing/2014/main" val="1045308150"/>
                  </a:ext>
                </a:extLst>
              </a:tr>
              <a:tr h="350162">
                <a:tc>
                  <a:txBody>
                    <a:bodyPr/>
                    <a:lstStyle/>
                    <a:p>
                      <a:pPr marL="0" algn="ctr" fontAlgn="b"/>
                      <a:r>
                        <a:rPr lang="cs-CZ" sz="2000" b="0" u="none" strike="noStrike" dirty="0">
                          <a:solidFill>
                            <a:srgbClr val="000000"/>
                          </a:solidFill>
                          <a:effectLst/>
                        </a:rPr>
                        <a:t>29.05.</a:t>
                      </a:r>
                      <a:endParaRPr lang="cs-CZ" sz="2000" b="0" u="none" strike="noStrike" dirty="0">
                        <a:solidFill>
                          <a:srgbClr val="000000"/>
                        </a:solidFill>
                        <a:effectLst/>
                        <a:latin typeface="+mn-lt"/>
                        <a:ea typeface="+mn-ea"/>
                        <a:cs typeface="+mn-cs"/>
                      </a:endParaRPr>
                    </a:p>
                  </a:txBody>
                  <a:tcPr marL="6350" marR="6350" marT="6350" marB="0" anchor="b">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tc>
                  <a:txBody>
                    <a:bodyPr/>
                    <a:lstStyle/>
                    <a:p>
                      <a:pPr algn="ctr" fontAlgn="b"/>
                      <a:r>
                        <a:rPr lang="cs-CZ" sz="2000" b="0" i="0" u="none" strike="noStrike">
                          <a:solidFill>
                            <a:srgbClr val="000000"/>
                          </a:solidFill>
                          <a:effectLst/>
                          <a:latin typeface="Calibri"/>
                        </a:rPr>
                        <a:t>8:33</a:t>
                      </a:r>
                    </a:p>
                  </a:txBody>
                  <a:tcPr marL="9525" marR="9525" marT="9525" marB="0" anchor="b">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tc vMerge="1">
                  <a:txBody>
                    <a:bodyPr/>
                    <a:lstStyle/>
                    <a:p>
                      <a:pPr algn="ctr" fontAlgn="b"/>
                      <a:r>
                        <a:rPr lang="cs-CZ" sz="2000" b="0" i="0" u="none" strike="noStrike">
                          <a:solidFill>
                            <a:srgbClr val="000000"/>
                          </a:solidFill>
                          <a:effectLst/>
                          <a:latin typeface="Calibri" panose="020F0502020204030204" pitchFamily="34" charset="0"/>
                        </a:rPr>
                        <a:t>10,35</a:t>
                      </a:r>
                    </a:p>
                  </a:txBody>
                  <a:tcPr marL="6350" marR="6350" marT="6350" marB="0" anchor="b">
                    <a:lnL w="12700" cap="flat" cmpd="sng" algn="ctr">
                      <a:solidFill>
                        <a:schemeClr val="accent2"/>
                      </a:solidFill>
                      <a:prstDash val="solid"/>
                      <a:round/>
                      <a:headEnd type="none" w="med" len="med"/>
                      <a:tailEnd type="none" w="med" len="med"/>
                    </a:lnL>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extLst>
                  <a:ext uri="{0D108BD9-81ED-4DB2-BD59-A6C34878D82A}">
                    <a16:rowId xmlns:a16="http://schemas.microsoft.com/office/drawing/2014/main" val="1784630474"/>
                  </a:ext>
                </a:extLst>
              </a:tr>
              <a:tr h="350162">
                <a:tc>
                  <a:txBody>
                    <a:bodyPr/>
                    <a:lstStyle/>
                    <a:p>
                      <a:pPr marL="0" algn="ctr" fontAlgn="b"/>
                      <a:r>
                        <a:rPr lang="cs-CZ" sz="2000" b="0" u="none" strike="noStrike" dirty="0">
                          <a:solidFill>
                            <a:srgbClr val="000000"/>
                          </a:solidFill>
                          <a:effectLst/>
                        </a:rPr>
                        <a:t>30.05.</a:t>
                      </a:r>
                      <a:endParaRPr lang="cs-CZ" sz="2000" b="0" u="none" strike="noStrike" dirty="0">
                        <a:solidFill>
                          <a:srgbClr val="000000"/>
                        </a:solidFill>
                        <a:effectLst/>
                        <a:latin typeface="+mn-lt"/>
                        <a:ea typeface="+mn-ea"/>
                        <a:cs typeface="+mn-cs"/>
                      </a:endParaRPr>
                    </a:p>
                  </a:txBody>
                  <a:tcPr marL="6350" marR="6350" marT="6350" marB="0" anchor="b">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tc>
                  <a:txBody>
                    <a:bodyPr/>
                    <a:lstStyle/>
                    <a:p>
                      <a:pPr algn="ctr" fontAlgn="b"/>
                      <a:r>
                        <a:rPr lang="cs-CZ" sz="2000" b="0" i="0" u="none" strike="noStrike">
                          <a:solidFill>
                            <a:srgbClr val="000000"/>
                          </a:solidFill>
                          <a:effectLst/>
                          <a:latin typeface="Calibri"/>
                        </a:rPr>
                        <a:t>10:25</a:t>
                      </a:r>
                    </a:p>
                  </a:txBody>
                  <a:tcPr marL="9525" marR="9525" marT="9525" marB="0" anchor="b">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tc vMerge="1">
                  <a:txBody>
                    <a:bodyPr/>
                    <a:lstStyle/>
                    <a:p>
                      <a:pPr algn="ctr" fontAlgn="b"/>
                      <a:r>
                        <a:rPr lang="cs-CZ" sz="2000" b="0" i="0" u="none" strike="noStrike">
                          <a:solidFill>
                            <a:srgbClr val="000000"/>
                          </a:solidFill>
                          <a:effectLst/>
                          <a:latin typeface="Calibri" panose="020F0502020204030204" pitchFamily="34" charset="0"/>
                        </a:rPr>
                        <a:t>10,35</a:t>
                      </a:r>
                    </a:p>
                  </a:txBody>
                  <a:tcPr marL="6350" marR="6350" marT="6350" marB="0" anchor="b">
                    <a:lnL w="12700" cap="flat" cmpd="sng" algn="ctr">
                      <a:solidFill>
                        <a:schemeClr val="accent2"/>
                      </a:solidFill>
                      <a:prstDash val="solid"/>
                      <a:round/>
                      <a:headEnd type="none" w="med" len="med"/>
                      <a:tailEnd type="none" w="med" len="med"/>
                    </a:lnL>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extLst>
                  <a:ext uri="{0D108BD9-81ED-4DB2-BD59-A6C34878D82A}">
                    <a16:rowId xmlns:a16="http://schemas.microsoft.com/office/drawing/2014/main" val="2251023014"/>
                  </a:ext>
                </a:extLst>
              </a:tr>
              <a:tr h="350162">
                <a:tc>
                  <a:txBody>
                    <a:bodyPr/>
                    <a:lstStyle/>
                    <a:p>
                      <a:pPr marL="0" algn="ctr" fontAlgn="b"/>
                      <a:r>
                        <a:rPr lang="cs-CZ" sz="2000" b="0" u="none" strike="noStrike" dirty="0">
                          <a:solidFill>
                            <a:srgbClr val="000000"/>
                          </a:solidFill>
                          <a:effectLst/>
                        </a:rPr>
                        <a:t>31.05.</a:t>
                      </a:r>
                      <a:endParaRPr lang="cs-CZ" sz="2000" b="0" u="none" strike="noStrike" dirty="0">
                        <a:solidFill>
                          <a:srgbClr val="000000"/>
                        </a:solidFill>
                        <a:effectLst/>
                        <a:latin typeface="+mn-lt"/>
                        <a:ea typeface="+mn-ea"/>
                        <a:cs typeface="+mn-cs"/>
                      </a:endParaRPr>
                    </a:p>
                  </a:txBody>
                  <a:tcPr marL="6350" marR="6350" marT="6350" marB="0" anchor="b">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tc>
                  <a:txBody>
                    <a:bodyPr/>
                    <a:lstStyle/>
                    <a:p>
                      <a:pPr algn="ctr" fontAlgn="b"/>
                      <a:r>
                        <a:rPr lang="cs-CZ" sz="2000" b="0" i="0" u="none" strike="noStrike">
                          <a:solidFill>
                            <a:srgbClr val="000000"/>
                          </a:solidFill>
                          <a:effectLst/>
                          <a:latin typeface="Calibri"/>
                        </a:rPr>
                        <a:t>10:46</a:t>
                      </a:r>
                    </a:p>
                  </a:txBody>
                  <a:tcPr marL="9525" marR="9525" marT="9525" marB="0" anchor="b">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tc vMerge="1">
                  <a:txBody>
                    <a:bodyPr/>
                    <a:lstStyle/>
                    <a:p>
                      <a:pPr algn="ctr" fontAlgn="b"/>
                      <a:r>
                        <a:rPr lang="cs-CZ" sz="2000" b="0" i="0" u="none" strike="noStrike">
                          <a:solidFill>
                            <a:srgbClr val="000000"/>
                          </a:solidFill>
                          <a:effectLst/>
                          <a:latin typeface="Calibri" panose="020F0502020204030204" pitchFamily="34" charset="0"/>
                        </a:rPr>
                        <a:t>10,35</a:t>
                      </a:r>
                    </a:p>
                  </a:txBody>
                  <a:tcPr marL="6350" marR="6350" marT="6350" marB="0" anchor="b">
                    <a:lnL w="12700" cap="flat" cmpd="sng" algn="ctr">
                      <a:solidFill>
                        <a:schemeClr val="accent2"/>
                      </a:solidFill>
                      <a:prstDash val="solid"/>
                      <a:round/>
                      <a:headEnd type="none" w="med" len="med"/>
                      <a:tailEnd type="none" w="med" len="med"/>
                    </a:lnL>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extLst>
                  <a:ext uri="{0D108BD9-81ED-4DB2-BD59-A6C34878D82A}">
                    <a16:rowId xmlns:a16="http://schemas.microsoft.com/office/drawing/2014/main" val="2483511015"/>
                  </a:ext>
                </a:extLst>
              </a:tr>
              <a:tr h="350162">
                <a:tc>
                  <a:txBody>
                    <a:bodyPr/>
                    <a:lstStyle/>
                    <a:p>
                      <a:pPr marL="0" algn="ctr" fontAlgn="b"/>
                      <a:r>
                        <a:rPr lang="cs-CZ" sz="2000" b="0" u="none" strike="noStrike" dirty="0">
                          <a:solidFill>
                            <a:srgbClr val="000000"/>
                          </a:solidFill>
                          <a:effectLst/>
                        </a:rPr>
                        <a:t>01.06.</a:t>
                      </a:r>
                      <a:endParaRPr lang="cs-CZ" sz="2000" b="0" u="none" strike="noStrike" dirty="0">
                        <a:solidFill>
                          <a:srgbClr val="000000"/>
                        </a:solidFill>
                        <a:effectLst/>
                        <a:latin typeface="+mn-lt"/>
                        <a:ea typeface="+mn-ea"/>
                        <a:cs typeface="+mn-cs"/>
                      </a:endParaRPr>
                    </a:p>
                  </a:txBody>
                  <a:tcPr marL="6350" marR="6350" marT="6350" marB="0" anchor="b">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tc>
                  <a:txBody>
                    <a:bodyPr/>
                    <a:lstStyle/>
                    <a:p>
                      <a:pPr algn="ctr" fontAlgn="b"/>
                      <a:r>
                        <a:rPr lang="cs-CZ" sz="2000" b="0" i="0" u="none" strike="noStrike">
                          <a:solidFill>
                            <a:srgbClr val="000000"/>
                          </a:solidFill>
                          <a:effectLst/>
                          <a:latin typeface="Calibri"/>
                        </a:rPr>
                        <a:t>10:45</a:t>
                      </a:r>
                    </a:p>
                  </a:txBody>
                  <a:tcPr marL="9525" marR="9525" marT="9525" marB="0" anchor="b">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tc vMerge="1">
                  <a:txBody>
                    <a:bodyPr/>
                    <a:lstStyle/>
                    <a:p>
                      <a:pPr algn="ctr" fontAlgn="b"/>
                      <a:r>
                        <a:rPr lang="cs-CZ" sz="2000" b="0" i="0" u="none" strike="noStrike">
                          <a:solidFill>
                            <a:srgbClr val="000000"/>
                          </a:solidFill>
                          <a:effectLst/>
                          <a:latin typeface="Calibri" panose="020F0502020204030204" pitchFamily="34" charset="0"/>
                        </a:rPr>
                        <a:t>10,35</a:t>
                      </a:r>
                    </a:p>
                  </a:txBody>
                  <a:tcPr marL="6350" marR="6350" marT="6350" marB="0" anchor="b">
                    <a:lnL w="12700" cap="flat" cmpd="sng" algn="ctr">
                      <a:solidFill>
                        <a:schemeClr val="accent2"/>
                      </a:solidFill>
                      <a:prstDash val="solid"/>
                      <a:round/>
                      <a:headEnd type="none" w="med" len="med"/>
                      <a:tailEnd type="none" w="med" len="med"/>
                    </a:lnL>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extLst>
                  <a:ext uri="{0D108BD9-81ED-4DB2-BD59-A6C34878D82A}">
                    <a16:rowId xmlns:a16="http://schemas.microsoft.com/office/drawing/2014/main" val="2356145519"/>
                  </a:ext>
                </a:extLst>
              </a:tr>
              <a:tr h="350162">
                <a:tc>
                  <a:txBody>
                    <a:bodyPr/>
                    <a:lstStyle/>
                    <a:p>
                      <a:pPr marL="0" algn="ctr" fontAlgn="b"/>
                      <a:r>
                        <a:rPr lang="cs-CZ" sz="2000" b="0" u="none" strike="noStrike" dirty="0">
                          <a:solidFill>
                            <a:srgbClr val="000000"/>
                          </a:solidFill>
                          <a:effectLst/>
                        </a:rPr>
                        <a:t>02.06.</a:t>
                      </a:r>
                      <a:endParaRPr lang="cs-CZ" sz="2000" b="0" u="none" strike="noStrike" dirty="0">
                        <a:solidFill>
                          <a:srgbClr val="000000"/>
                        </a:solidFill>
                        <a:effectLst/>
                        <a:latin typeface="+mn-lt"/>
                        <a:ea typeface="+mn-ea"/>
                        <a:cs typeface="+mn-cs"/>
                      </a:endParaRPr>
                    </a:p>
                  </a:txBody>
                  <a:tcPr marL="6350" marR="6350" marT="6350" marB="0" anchor="b">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tc>
                  <a:txBody>
                    <a:bodyPr/>
                    <a:lstStyle/>
                    <a:p>
                      <a:pPr algn="ctr" fontAlgn="b"/>
                      <a:r>
                        <a:rPr lang="cs-CZ" sz="2000" b="0" i="0" u="none" strike="noStrike">
                          <a:solidFill>
                            <a:srgbClr val="000000"/>
                          </a:solidFill>
                          <a:effectLst/>
                          <a:latin typeface="Calibri"/>
                        </a:rPr>
                        <a:t>10:31</a:t>
                      </a:r>
                    </a:p>
                  </a:txBody>
                  <a:tcPr marL="9525" marR="9525" marT="9525" marB="0" anchor="b">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tc vMerge="1">
                  <a:txBody>
                    <a:bodyPr/>
                    <a:lstStyle/>
                    <a:p>
                      <a:pPr algn="ctr" fontAlgn="b"/>
                      <a:r>
                        <a:rPr lang="cs-CZ" sz="2000" b="0" i="0" u="none" strike="noStrike">
                          <a:solidFill>
                            <a:srgbClr val="000000"/>
                          </a:solidFill>
                          <a:effectLst/>
                          <a:latin typeface="Calibri" panose="020F0502020204030204" pitchFamily="34" charset="0"/>
                        </a:rPr>
                        <a:t>10,35</a:t>
                      </a:r>
                    </a:p>
                  </a:txBody>
                  <a:tcPr marL="6350" marR="6350" marT="6350" marB="0" anchor="b">
                    <a:lnL w="12700" cap="flat" cmpd="sng" algn="ctr">
                      <a:solidFill>
                        <a:schemeClr val="accent2"/>
                      </a:solidFill>
                      <a:prstDash val="solid"/>
                      <a:round/>
                      <a:headEnd type="none" w="med" len="med"/>
                      <a:tailEnd type="none" w="med" len="med"/>
                    </a:lnL>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extLst>
                  <a:ext uri="{0D108BD9-81ED-4DB2-BD59-A6C34878D82A}">
                    <a16:rowId xmlns:a16="http://schemas.microsoft.com/office/drawing/2014/main" val="1110152584"/>
                  </a:ext>
                </a:extLst>
              </a:tr>
              <a:tr h="356119">
                <a:tc>
                  <a:txBody>
                    <a:bodyPr/>
                    <a:lstStyle/>
                    <a:p>
                      <a:pPr marL="0" algn="ctr" fontAlgn="b"/>
                      <a:r>
                        <a:rPr lang="cs-CZ" sz="2000" b="0" u="none" strike="noStrike" dirty="0">
                          <a:solidFill>
                            <a:srgbClr val="000000"/>
                          </a:solidFill>
                          <a:effectLst/>
                        </a:rPr>
                        <a:t>03.06.</a:t>
                      </a:r>
                      <a:endParaRPr lang="cs-CZ" sz="2000" b="0" u="none" strike="noStrike" dirty="0">
                        <a:solidFill>
                          <a:srgbClr val="000000"/>
                        </a:solidFill>
                        <a:effectLst/>
                        <a:latin typeface="+mn-lt"/>
                        <a:ea typeface="+mn-ea"/>
                        <a:cs typeface="+mn-cs"/>
                      </a:endParaRPr>
                    </a:p>
                  </a:txBody>
                  <a:tcPr marL="6350" marR="6350" marT="6350" marB="0" anchor="b">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tc>
                  <a:txBody>
                    <a:bodyPr/>
                    <a:lstStyle/>
                    <a:p>
                      <a:pPr algn="ctr" fontAlgn="b"/>
                      <a:r>
                        <a:rPr lang="cs-CZ" sz="2000" b="0" i="0" u="none" strike="noStrike">
                          <a:solidFill>
                            <a:srgbClr val="000000"/>
                          </a:solidFill>
                          <a:effectLst/>
                          <a:latin typeface="Calibri"/>
                        </a:rPr>
                        <a:t>9:48</a:t>
                      </a:r>
                    </a:p>
                  </a:txBody>
                  <a:tcPr marL="9525" marR="9525" marT="9525" marB="0" anchor="b">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tc vMerge="1">
                  <a:txBody>
                    <a:bodyPr/>
                    <a:lstStyle/>
                    <a:p>
                      <a:pPr algn="ctr" fontAlgn="b"/>
                      <a:r>
                        <a:rPr lang="cs-CZ" sz="2000" b="0" i="0" u="none" strike="noStrike" dirty="0">
                          <a:solidFill>
                            <a:srgbClr val="000000"/>
                          </a:solidFill>
                          <a:effectLst/>
                          <a:latin typeface="Calibri" panose="020F0502020204030204" pitchFamily="34" charset="0"/>
                        </a:rPr>
                        <a:t>10,35</a:t>
                      </a:r>
                    </a:p>
                  </a:txBody>
                  <a:tcPr marL="6350" marR="6350" marT="6350" marB="0" anchor="b">
                    <a:lnL w="12700" cap="flat" cmpd="sng" algn="ctr">
                      <a:solidFill>
                        <a:schemeClr val="accent2"/>
                      </a:solidFill>
                      <a:prstDash val="solid"/>
                      <a:round/>
                      <a:headEnd type="none" w="med" len="med"/>
                      <a:tailEnd type="none" w="med" len="med"/>
                    </a:lnL>
                    <a:lnT w="12700" cap="flat" cmpd="sng" algn="ctr">
                      <a:solidFill>
                        <a:schemeClr val="accent2"/>
                      </a:solidFill>
                      <a:prstDash val="solid"/>
                      <a:round/>
                      <a:headEnd type="none" w="med" len="med"/>
                      <a:tailEnd type="none" w="med" len="med"/>
                    </a:lnT>
                  </a:tcPr>
                </a:tc>
                <a:extLst>
                  <a:ext uri="{0D108BD9-81ED-4DB2-BD59-A6C34878D82A}">
                    <a16:rowId xmlns:a16="http://schemas.microsoft.com/office/drawing/2014/main" val="3831258662"/>
                  </a:ext>
                </a:extLst>
              </a:tr>
              <a:tr h="356119">
                <a:tc>
                  <a:txBody>
                    <a:bodyPr/>
                    <a:lstStyle/>
                    <a:p>
                      <a:pPr marL="0" algn="ctr" fontAlgn="b"/>
                      <a:r>
                        <a:rPr lang="cs-CZ" sz="2000" b="0" u="none" strike="noStrike" dirty="0">
                          <a:solidFill>
                            <a:srgbClr val="000000"/>
                          </a:solidFill>
                          <a:effectLst/>
                          <a:latin typeface="+mn-lt"/>
                          <a:ea typeface="+mn-ea"/>
                          <a:cs typeface="+mn-cs"/>
                        </a:rPr>
                        <a:t>04.06.</a:t>
                      </a:r>
                    </a:p>
                  </a:txBody>
                  <a:tcPr marL="6350" marR="6350" marT="6350" marB="0" anchor="b">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tc>
                  <a:txBody>
                    <a:bodyPr/>
                    <a:lstStyle/>
                    <a:p>
                      <a:pPr algn="ctr" fontAlgn="b"/>
                      <a:r>
                        <a:rPr lang="cs-CZ" sz="2000" b="0" i="0" u="none" strike="noStrike">
                          <a:solidFill>
                            <a:srgbClr val="000000"/>
                          </a:solidFill>
                          <a:effectLst/>
                          <a:latin typeface="Calibri"/>
                        </a:rPr>
                        <a:t>8:28</a:t>
                      </a:r>
                    </a:p>
                  </a:txBody>
                  <a:tcPr marL="9525" marR="9525" marT="9525" marB="0" anchor="b">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tc vMerge="1">
                  <a:txBody>
                    <a:bodyPr/>
                    <a:lstStyle/>
                    <a:p>
                      <a:pPr algn="ctr" fontAlgn="b"/>
                      <a:endParaRPr lang="cs-CZ" sz="2000" b="0" i="0" u="none" strike="noStrike" dirty="0">
                        <a:solidFill>
                          <a:srgbClr val="000000"/>
                        </a:solidFill>
                        <a:effectLst/>
                        <a:latin typeface="Calibri" panose="020F0502020204030204" pitchFamily="34" charset="0"/>
                      </a:endParaRPr>
                    </a:p>
                  </a:txBody>
                  <a:tcPr marL="6350" marR="6350" marT="6350" marB="0" anchor="ctr">
                    <a:lnL w="12700" cap="flat" cmpd="sng" algn="ctr">
                      <a:solidFill>
                        <a:schemeClr val="accent2"/>
                      </a:solidFill>
                      <a:prstDash val="solid"/>
                      <a:round/>
                      <a:headEnd type="none" w="med" len="med"/>
                      <a:tailEnd type="none" w="med" len="med"/>
                    </a:lnL>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extLst>
                  <a:ext uri="{0D108BD9-81ED-4DB2-BD59-A6C34878D82A}">
                    <a16:rowId xmlns:a16="http://schemas.microsoft.com/office/drawing/2014/main" val="679815723"/>
                  </a:ext>
                </a:extLst>
              </a:tr>
              <a:tr h="356119">
                <a:tc>
                  <a:txBody>
                    <a:bodyPr/>
                    <a:lstStyle/>
                    <a:p>
                      <a:pPr marL="0" algn="ctr" fontAlgn="b"/>
                      <a:r>
                        <a:rPr lang="cs-CZ" sz="2000" b="0" u="none" strike="noStrike" dirty="0">
                          <a:solidFill>
                            <a:srgbClr val="000000"/>
                          </a:solidFill>
                          <a:effectLst/>
                          <a:latin typeface="+mn-lt"/>
                          <a:ea typeface="+mn-ea"/>
                          <a:cs typeface="+mn-cs"/>
                        </a:rPr>
                        <a:t>05.06.</a:t>
                      </a:r>
                    </a:p>
                  </a:txBody>
                  <a:tcPr marL="6350" marR="6350" marT="6350" marB="0" anchor="b">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tcPr>
                </a:tc>
                <a:tc>
                  <a:txBody>
                    <a:bodyPr/>
                    <a:lstStyle/>
                    <a:p>
                      <a:pPr algn="ctr" fontAlgn="b"/>
                      <a:r>
                        <a:rPr lang="cs-CZ" sz="2000" b="0" i="0" u="none" strike="noStrike" dirty="0">
                          <a:solidFill>
                            <a:srgbClr val="000000"/>
                          </a:solidFill>
                          <a:effectLst/>
                          <a:latin typeface="Calibri"/>
                        </a:rPr>
                        <a:t>8:44</a:t>
                      </a:r>
                    </a:p>
                  </a:txBody>
                  <a:tcPr marL="9525" marR="9525" marT="9525" marB="0" anchor="b">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tcPr>
                </a:tc>
                <a:tc vMerge="1">
                  <a:txBody>
                    <a:bodyPr/>
                    <a:lstStyle/>
                    <a:p>
                      <a:pPr algn="ctr" fontAlgn="b"/>
                      <a:endParaRPr lang="cs-CZ" sz="2000" b="0" i="0" u="none" strike="noStrike" dirty="0">
                        <a:solidFill>
                          <a:srgbClr val="000000"/>
                        </a:solidFill>
                        <a:effectLst/>
                        <a:latin typeface="Calibri" panose="020F0502020204030204" pitchFamily="34" charset="0"/>
                      </a:endParaRPr>
                    </a:p>
                  </a:txBody>
                  <a:tcPr marL="6350" marR="6350" marT="6350" marB="0" anchor="ctr">
                    <a:lnL w="12700" cap="flat" cmpd="sng" algn="ctr">
                      <a:solidFill>
                        <a:schemeClr val="accent2"/>
                      </a:solidFill>
                      <a:prstDash val="solid"/>
                      <a:round/>
                      <a:headEnd type="none" w="med" len="med"/>
                      <a:tailEnd type="none" w="med" len="med"/>
                    </a:lnL>
                    <a:lnT w="12700" cap="flat" cmpd="sng" algn="ctr">
                      <a:solidFill>
                        <a:schemeClr val="accent2"/>
                      </a:solidFill>
                      <a:prstDash val="solid"/>
                      <a:round/>
                      <a:headEnd type="none" w="med" len="med"/>
                      <a:tailEnd type="none" w="med" len="med"/>
                    </a:lnT>
                  </a:tcPr>
                </a:tc>
                <a:extLst>
                  <a:ext uri="{0D108BD9-81ED-4DB2-BD59-A6C34878D82A}">
                    <a16:rowId xmlns:a16="http://schemas.microsoft.com/office/drawing/2014/main" val="115593461"/>
                  </a:ext>
                </a:extLst>
              </a:tr>
            </a:tbl>
          </a:graphicData>
        </a:graphic>
      </p:graphicFrame>
      <p:graphicFrame>
        <p:nvGraphicFramePr>
          <p:cNvPr id="8" name="Zástupný obsah 7">
            <a:extLst>
              <a:ext uri="{FF2B5EF4-FFF2-40B4-BE49-F238E27FC236}">
                <a16:creationId xmlns:a16="http://schemas.microsoft.com/office/drawing/2014/main" id="{67F9917E-E96B-34D9-61C3-613ED69E46C9}"/>
              </a:ext>
            </a:extLst>
          </p:cNvPr>
          <p:cNvGraphicFramePr>
            <a:graphicFrameLocks noGrp="1"/>
          </p:cNvGraphicFramePr>
          <p:nvPr>
            <p:ph sz="half" idx="3"/>
            <p:extLst>
              <p:ext uri="{D42A27DB-BD31-4B8C-83A1-F6EECF244321}">
                <p14:modId xmlns:p14="http://schemas.microsoft.com/office/powerpoint/2010/main" val="3607456973"/>
              </p:ext>
            </p:extLst>
          </p:nvPr>
        </p:nvGraphicFramePr>
        <p:xfrm>
          <a:off x="6106950" y="2150076"/>
          <a:ext cx="13381200" cy="7009200"/>
        </p:xfrm>
        <a:graphic>
          <a:graphicData uri="http://schemas.openxmlformats.org/drawingml/2006/chart">
            <c:chart xmlns:c="http://schemas.openxmlformats.org/drawingml/2006/chart" xmlns:r="http://schemas.openxmlformats.org/officeDocument/2006/relationships" r:id="rId3"/>
          </a:graphicData>
        </a:graphic>
      </p:graphicFrame>
      <p:sp>
        <p:nvSpPr>
          <p:cNvPr id="5" name="object 3">
            <a:extLst>
              <a:ext uri="{FF2B5EF4-FFF2-40B4-BE49-F238E27FC236}">
                <a16:creationId xmlns:a16="http://schemas.microsoft.com/office/drawing/2014/main" id="{074362FF-55D8-6411-6F99-AB0160AAA82E}"/>
              </a:ext>
            </a:extLst>
          </p:cNvPr>
          <p:cNvSpPr txBox="1">
            <a:spLocks noGrp="1"/>
          </p:cNvSpPr>
          <p:nvPr>
            <p:ph type="title"/>
          </p:nvPr>
        </p:nvSpPr>
        <p:spPr>
          <a:xfrm>
            <a:off x="615950" y="466725"/>
            <a:ext cx="15532100" cy="781050"/>
          </a:xfrm>
          <a:prstGeom prst="rect">
            <a:avLst/>
          </a:prstGeom>
        </p:spPr>
        <p:txBody>
          <a:bodyPr vert="horz" wrap="square" lIns="0" tIns="12065" rIns="0" bIns="0" rtlCol="0">
            <a:spAutoFit/>
          </a:bodyPr>
          <a:lstStyle/>
          <a:p>
            <a:pPr marL="12700">
              <a:lnSpc>
                <a:spcPct val="100000"/>
              </a:lnSpc>
              <a:spcBef>
                <a:spcPts val="95"/>
              </a:spcBef>
            </a:pPr>
            <a:r>
              <a:rPr lang="cs-CZ" spc="35" dirty="0"/>
              <a:t>Data z aplikace WAZE</a:t>
            </a:r>
            <a:endParaRPr spc="-35" dirty="0"/>
          </a:p>
        </p:txBody>
      </p:sp>
      <p:sp>
        <p:nvSpPr>
          <p:cNvPr id="10" name="TextovéPole 9">
            <a:extLst>
              <a:ext uri="{FF2B5EF4-FFF2-40B4-BE49-F238E27FC236}">
                <a16:creationId xmlns:a16="http://schemas.microsoft.com/office/drawing/2014/main" id="{DFDCBFDD-F96A-FA1A-1F9A-4B2F441EB200}"/>
              </a:ext>
            </a:extLst>
          </p:cNvPr>
          <p:cNvSpPr txBox="1"/>
          <p:nvPr/>
        </p:nvSpPr>
        <p:spPr>
          <a:xfrm>
            <a:off x="615950" y="1247775"/>
            <a:ext cx="8285162" cy="584775"/>
          </a:xfrm>
          <a:prstGeom prst="rect">
            <a:avLst/>
          </a:prstGeom>
          <a:noFill/>
        </p:spPr>
        <p:txBody>
          <a:bodyPr wrap="square" rtlCol="0">
            <a:spAutoFit/>
          </a:bodyPr>
          <a:lstStyle/>
          <a:p>
            <a:r>
              <a:rPr lang="cs-CZ" sz="3200" b="1" dirty="0">
                <a:solidFill>
                  <a:schemeClr val="bg1">
                    <a:lumMod val="65000"/>
                  </a:schemeClr>
                </a:solidFill>
              </a:rPr>
              <a:t>Vídeňská (OK Vídeňská – Michelská) </a:t>
            </a:r>
          </a:p>
        </p:txBody>
      </p:sp>
    </p:spTree>
    <p:extLst>
      <p:ext uri="{BB962C8B-B14F-4D97-AF65-F5344CB8AC3E}">
        <p14:creationId xmlns:p14="http://schemas.microsoft.com/office/powerpoint/2010/main" val="367966657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Tabulka 9">
            <a:extLst>
              <a:ext uri="{FF2B5EF4-FFF2-40B4-BE49-F238E27FC236}">
                <a16:creationId xmlns:a16="http://schemas.microsoft.com/office/drawing/2014/main" id="{D9217658-A722-3E27-25DB-32F81E3709D8}"/>
              </a:ext>
            </a:extLst>
          </p:cNvPr>
          <p:cNvGraphicFramePr>
            <a:graphicFrameLocks noGrp="1"/>
          </p:cNvGraphicFramePr>
          <p:nvPr>
            <p:ph sz="half" idx="2"/>
            <p:extLst>
              <p:ext uri="{D42A27DB-BD31-4B8C-83A1-F6EECF244321}">
                <p14:modId xmlns:p14="http://schemas.microsoft.com/office/powerpoint/2010/main" val="2303847532"/>
              </p:ext>
            </p:extLst>
          </p:nvPr>
        </p:nvGraphicFramePr>
        <p:xfrm>
          <a:off x="615950" y="1832550"/>
          <a:ext cx="5410800" cy="7975610"/>
        </p:xfrm>
        <a:graphic>
          <a:graphicData uri="http://schemas.openxmlformats.org/drawingml/2006/table">
            <a:tbl>
              <a:tblPr firstRow="1" bandRow="1">
                <a:tableStyleId>{72833802-FEF1-4C79-8D5D-14CF1EAF98D9}</a:tableStyleId>
              </a:tblPr>
              <a:tblGrid>
                <a:gridCol w="840832">
                  <a:extLst>
                    <a:ext uri="{9D8B030D-6E8A-4147-A177-3AD203B41FA5}">
                      <a16:colId xmlns:a16="http://schemas.microsoft.com/office/drawing/2014/main" val="3523246138"/>
                    </a:ext>
                  </a:extLst>
                </a:gridCol>
                <a:gridCol w="2300588">
                  <a:extLst>
                    <a:ext uri="{9D8B030D-6E8A-4147-A177-3AD203B41FA5}">
                      <a16:colId xmlns:a16="http://schemas.microsoft.com/office/drawing/2014/main" val="4188347958"/>
                    </a:ext>
                  </a:extLst>
                </a:gridCol>
                <a:gridCol w="2269380">
                  <a:extLst>
                    <a:ext uri="{9D8B030D-6E8A-4147-A177-3AD203B41FA5}">
                      <a16:colId xmlns:a16="http://schemas.microsoft.com/office/drawing/2014/main" val="1650337455"/>
                    </a:ext>
                  </a:extLst>
                </a:gridCol>
              </a:tblGrid>
              <a:tr h="350460">
                <a:tc>
                  <a:txBody>
                    <a:bodyPr/>
                    <a:lstStyle/>
                    <a:p>
                      <a:pPr algn="ctr" fontAlgn="b"/>
                      <a:r>
                        <a:rPr lang="cs-CZ" sz="2000" b="0" i="0" u="none" strike="noStrike" dirty="0">
                          <a:solidFill>
                            <a:schemeClr val="bg1"/>
                          </a:solidFill>
                          <a:effectLst/>
                          <a:latin typeface="Calibri" panose="020F0502020204030204" pitchFamily="34" charset="0"/>
                        </a:rPr>
                        <a:t>Datum</a:t>
                      </a:r>
                    </a:p>
                  </a:txBody>
                  <a:tcPr marL="6350" marR="6350" marT="6350" marB="0" anchor="ctr">
                    <a:lnR w="12700" cap="flat" cmpd="sng" algn="ctr">
                      <a:solidFill>
                        <a:schemeClr val="accent2"/>
                      </a:solidFill>
                      <a:prstDash val="solid"/>
                      <a:round/>
                      <a:headEnd type="none" w="med" len="med"/>
                      <a:tailEnd type="none" w="med" len="med"/>
                    </a:lnR>
                    <a:lnB w="12700" cap="flat" cmpd="sng" algn="ctr">
                      <a:solidFill>
                        <a:schemeClr val="accent2"/>
                      </a:solidFill>
                      <a:prstDash val="solid"/>
                      <a:round/>
                      <a:headEnd type="none" w="med" len="med"/>
                      <a:tailEnd type="none" w="med" len="med"/>
                    </a:lnB>
                  </a:tcPr>
                </a:tc>
                <a:tc>
                  <a:txBody>
                    <a:bodyPr/>
                    <a:lstStyle/>
                    <a:p>
                      <a:pPr algn="ctr" fontAlgn="b"/>
                      <a:r>
                        <a:rPr lang="cs-CZ" sz="2000" b="0" i="0" u="none" strike="noStrike" dirty="0">
                          <a:solidFill>
                            <a:schemeClr val="bg1"/>
                          </a:solidFill>
                          <a:effectLst/>
                          <a:latin typeface="Calibri" panose="020F0502020204030204" pitchFamily="34" charset="0"/>
                        </a:rPr>
                        <a:t>Aktuální jízdní doba</a:t>
                      </a:r>
                    </a:p>
                    <a:p>
                      <a:pPr marL="0" marR="0" lvl="0" indent="0" algn="ctr" defTabSz="914400" eaLnBrk="1" fontAlgn="b" latinLnBrk="0" hangingPunct="1">
                        <a:lnSpc>
                          <a:spcPct val="100000"/>
                        </a:lnSpc>
                        <a:spcBef>
                          <a:spcPts val="0"/>
                        </a:spcBef>
                        <a:spcAft>
                          <a:spcPts val="0"/>
                        </a:spcAft>
                        <a:buClrTx/>
                        <a:buSzTx/>
                        <a:buFontTx/>
                        <a:buNone/>
                        <a:tabLst/>
                        <a:defRPr/>
                      </a:pPr>
                      <a:r>
                        <a:rPr lang="cs-CZ" sz="2000" b="0" u="none" strike="noStrike" dirty="0">
                          <a:solidFill>
                            <a:schemeClr val="bg1"/>
                          </a:solidFill>
                          <a:effectLst/>
                          <a:latin typeface="+mn-lt"/>
                          <a:ea typeface="+mn-ea"/>
                          <a:cs typeface="+mn-cs"/>
                        </a:rPr>
                        <a:t>[</a:t>
                      </a:r>
                      <a:r>
                        <a:rPr lang="cs-CZ" sz="2000" b="0" u="none" strike="noStrike" dirty="0" err="1">
                          <a:solidFill>
                            <a:schemeClr val="bg1"/>
                          </a:solidFill>
                          <a:effectLst/>
                          <a:latin typeface="+mn-lt"/>
                          <a:ea typeface="+mn-ea"/>
                          <a:cs typeface="+mn-cs"/>
                        </a:rPr>
                        <a:t>min:s</a:t>
                      </a:r>
                      <a:r>
                        <a:rPr lang="cs-CZ" sz="2000" b="0" u="none" strike="noStrike" dirty="0">
                          <a:solidFill>
                            <a:schemeClr val="bg1"/>
                          </a:solidFill>
                          <a:effectLst/>
                          <a:latin typeface="+mn-lt"/>
                          <a:ea typeface="+mn-ea"/>
                          <a:cs typeface="+mn-cs"/>
                        </a:rPr>
                        <a:t>]</a:t>
                      </a:r>
                    </a:p>
                  </a:txBody>
                  <a:tcPr marL="6350" marR="6350" marT="6350" marB="0" anchor="b">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B w="12700" cap="flat" cmpd="sng" algn="ctr">
                      <a:solidFill>
                        <a:schemeClr val="accent2"/>
                      </a:solidFill>
                      <a:prstDash val="solid"/>
                      <a:round/>
                      <a:headEnd type="none" w="med" len="med"/>
                      <a:tailEnd type="none" w="med" len="med"/>
                    </a:lnB>
                  </a:tcPr>
                </a:tc>
                <a:tc>
                  <a:txBody>
                    <a:bodyPr/>
                    <a:lstStyle/>
                    <a:p>
                      <a:pPr algn="ctr" fontAlgn="b"/>
                      <a:r>
                        <a:rPr lang="cs-CZ" sz="2000" b="0" i="0" u="none" strike="noStrike" dirty="0">
                          <a:solidFill>
                            <a:schemeClr val="bg1"/>
                          </a:solidFill>
                          <a:effectLst/>
                          <a:latin typeface="Calibri" panose="020F0502020204030204" pitchFamily="34" charset="0"/>
                        </a:rPr>
                        <a:t>Obvyklá jízdní doba</a:t>
                      </a:r>
                    </a:p>
                    <a:p>
                      <a:pPr marL="0" marR="0" lvl="0" indent="0" algn="ctr" defTabSz="914400" eaLnBrk="1" fontAlgn="b" latinLnBrk="0" hangingPunct="1">
                        <a:lnSpc>
                          <a:spcPct val="100000"/>
                        </a:lnSpc>
                        <a:spcBef>
                          <a:spcPts val="0"/>
                        </a:spcBef>
                        <a:spcAft>
                          <a:spcPts val="0"/>
                        </a:spcAft>
                        <a:buClrTx/>
                        <a:buSzTx/>
                        <a:buFontTx/>
                        <a:buNone/>
                        <a:tabLst/>
                        <a:defRPr/>
                      </a:pPr>
                      <a:r>
                        <a:rPr lang="cs-CZ" sz="2000" b="0" u="none" strike="noStrike" dirty="0">
                          <a:solidFill>
                            <a:schemeClr val="bg1"/>
                          </a:solidFill>
                          <a:effectLst/>
                          <a:latin typeface="+mn-lt"/>
                          <a:ea typeface="+mn-ea"/>
                          <a:cs typeface="+mn-cs"/>
                        </a:rPr>
                        <a:t>[</a:t>
                      </a:r>
                      <a:r>
                        <a:rPr lang="cs-CZ" sz="2000" b="0" u="none" strike="noStrike" dirty="0" err="1">
                          <a:solidFill>
                            <a:schemeClr val="bg1"/>
                          </a:solidFill>
                          <a:effectLst/>
                          <a:latin typeface="+mn-lt"/>
                          <a:ea typeface="+mn-ea"/>
                          <a:cs typeface="+mn-cs"/>
                        </a:rPr>
                        <a:t>min:s</a:t>
                      </a:r>
                      <a:r>
                        <a:rPr lang="cs-CZ" sz="2000" b="0" u="none" strike="noStrike" dirty="0">
                          <a:solidFill>
                            <a:schemeClr val="bg1"/>
                          </a:solidFill>
                          <a:effectLst/>
                          <a:latin typeface="+mn-lt"/>
                          <a:ea typeface="+mn-ea"/>
                          <a:cs typeface="+mn-cs"/>
                        </a:rPr>
                        <a:t>]</a:t>
                      </a:r>
                    </a:p>
                  </a:txBody>
                  <a:tcPr marL="6350" marR="6350" marT="6350" marB="0" anchor="b">
                    <a:lnL w="12700" cap="flat" cmpd="sng" algn="ctr">
                      <a:solidFill>
                        <a:schemeClr val="accent2"/>
                      </a:solidFill>
                      <a:prstDash val="solid"/>
                      <a:round/>
                      <a:headEnd type="none" w="med" len="med"/>
                      <a:tailEnd type="none" w="med" len="med"/>
                    </a:lnL>
                    <a:lnB w="12700" cap="flat" cmpd="sng" algn="ctr">
                      <a:solidFill>
                        <a:schemeClr val="accent2"/>
                      </a:solidFill>
                      <a:prstDash val="solid"/>
                      <a:round/>
                      <a:headEnd type="none" w="med" len="med"/>
                      <a:tailEnd type="none" w="med" len="med"/>
                    </a:lnB>
                  </a:tcPr>
                </a:tc>
                <a:extLst>
                  <a:ext uri="{0D108BD9-81ED-4DB2-BD59-A6C34878D82A}">
                    <a16:rowId xmlns:a16="http://schemas.microsoft.com/office/drawing/2014/main" val="2771416469"/>
                  </a:ext>
                </a:extLst>
              </a:tr>
              <a:tr h="350460">
                <a:tc>
                  <a:txBody>
                    <a:bodyPr/>
                    <a:lstStyle/>
                    <a:p>
                      <a:pPr marL="0" algn="ctr" fontAlgn="b"/>
                      <a:r>
                        <a:rPr lang="cs-CZ" sz="2000" b="0" u="none" strike="noStrike" dirty="0">
                          <a:solidFill>
                            <a:srgbClr val="000000"/>
                          </a:solidFill>
                          <a:effectLst/>
                        </a:rPr>
                        <a:t>16.05.</a:t>
                      </a:r>
                      <a:endParaRPr lang="cs-CZ" sz="2000" b="0" u="none" strike="noStrike" dirty="0">
                        <a:solidFill>
                          <a:srgbClr val="000000"/>
                        </a:solidFill>
                        <a:effectLst/>
                        <a:latin typeface="+mn-lt"/>
                        <a:ea typeface="+mn-ea"/>
                        <a:cs typeface="+mn-cs"/>
                      </a:endParaRPr>
                    </a:p>
                  </a:txBody>
                  <a:tcPr marL="6350" marR="6350" marT="6350" marB="0" anchor="b">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tc>
                  <a:txBody>
                    <a:bodyPr/>
                    <a:lstStyle/>
                    <a:p>
                      <a:pPr algn="ctr" fontAlgn="b"/>
                      <a:r>
                        <a:rPr lang="cs-CZ" sz="2000" b="0" i="0" u="none" strike="noStrike" dirty="0">
                          <a:solidFill>
                            <a:srgbClr val="000000"/>
                          </a:solidFill>
                          <a:effectLst/>
                          <a:latin typeface="Calibri"/>
                        </a:rPr>
                        <a:t>3:57</a:t>
                      </a:r>
                    </a:p>
                  </a:txBody>
                  <a:tcPr marL="9525" marR="9525" marT="9525" marB="0" anchor="b">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tc rowSpan="21">
                  <a:txBody>
                    <a:bodyPr/>
                    <a:lstStyle/>
                    <a:p>
                      <a:pPr algn="ctr" fontAlgn="b"/>
                      <a:r>
                        <a:rPr lang="cs-CZ" sz="2000" b="0" i="0" u="none" strike="noStrike" dirty="0">
                          <a:solidFill>
                            <a:srgbClr val="000000"/>
                          </a:solidFill>
                          <a:effectLst/>
                          <a:latin typeface="Calibri" panose="020F0502020204030204" pitchFamily="34" charset="0"/>
                        </a:rPr>
                        <a:t>3:43</a:t>
                      </a:r>
                    </a:p>
                  </a:txBody>
                  <a:tcPr marL="6350" marR="6350" marT="6350" marB="0" anchor="ctr">
                    <a:lnL w="12700" cap="flat" cmpd="sng" algn="ctr">
                      <a:solidFill>
                        <a:schemeClr val="accent2"/>
                      </a:solidFill>
                      <a:prstDash val="solid"/>
                      <a:round/>
                      <a:headEnd type="none" w="med" len="med"/>
                      <a:tailEnd type="none" w="med" len="med"/>
                    </a:lnL>
                    <a:lnT w="12700" cap="flat" cmpd="sng" algn="ctr">
                      <a:solidFill>
                        <a:schemeClr val="accent2"/>
                      </a:solidFill>
                      <a:prstDash val="solid"/>
                      <a:round/>
                      <a:headEnd type="none" w="med" len="med"/>
                      <a:tailEnd type="none" w="med" len="med"/>
                    </a:lnT>
                  </a:tcPr>
                </a:tc>
                <a:extLst>
                  <a:ext uri="{0D108BD9-81ED-4DB2-BD59-A6C34878D82A}">
                    <a16:rowId xmlns:a16="http://schemas.microsoft.com/office/drawing/2014/main" val="3577339608"/>
                  </a:ext>
                </a:extLst>
              </a:tr>
              <a:tr h="350460">
                <a:tc>
                  <a:txBody>
                    <a:bodyPr/>
                    <a:lstStyle/>
                    <a:p>
                      <a:pPr marL="0" algn="ctr" fontAlgn="b"/>
                      <a:r>
                        <a:rPr lang="cs-CZ" sz="2000" b="0" u="none" strike="noStrike" dirty="0">
                          <a:solidFill>
                            <a:srgbClr val="000000"/>
                          </a:solidFill>
                          <a:effectLst/>
                        </a:rPr>
                        <a:t>17.05.</a:t>
                      </a:r>
                      <a:endParaRPr lang="cs-CZ" sz="2000" b="0" u="none" strike="noStrike" dirty="0">
                        <a:solidFill>
                          <a:srgbClr val="000000"/>
                        </a:solidFill>
                        <a:effectLst/>
                        <a:latin typeface="+mn-lt"/>
                        <a:ea typeface="+mn-ea"/>
                        <a:cs typeface="+mn-cs"/>
                      </a:endParaRPr>
                    </a:p>
                  </a:txBody>
                  <a:tcPr marL="6350" marR="6350" marT="6350" marB="0" anchor="b">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tc>
                  <a:txBody>
                    <a:bodyPr/>
                    <a:lstStyle/>
                    <a:p>
                      <a:pPr algn="ctr" fontAlgn="b"/>
                      <a:r>
                        <a:rPr lang="cs-CZ" sz="2000" b="0" i="0" u="none" strike="noStrike">
                          <a:solidFill>
                            <a:srgbClr val="000000"/>
                          </a:solidFill>
                          <a:effectLst/>
                          <a:latin typeface="Calibri"/>
                        </a:rPr>
                        <a:t>3:57</a:t>
                      </a:r>
                    </a:p>
                  </a:txBody>
                  <a:tcPr marL="9525" marR="9525" marT="9525" marB="0" anchor="b">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tc vMerge="1">
                  <a:txBody>
                    <a:bodyPr/>
                    <a:lstStyle/>
                    <a:p>
                      <a:pPr algn="ctr" fontAlgn="b"/>
                      <a:r>
                        <a:rPr lang="cs-CZ" sz="2000" b="0" i="0" u="none" strike="noStrike" dirty="0">
                          <a:solidFill>
                            <a:srgbClr val="000000"/>
                          </a:solidFill>
                          <a:effectLst/>
                          <a:latin typeface="Calibri" panose="020F0502020204030204" pitchFamily="34" charset="0"/>
                        </a:rPr>
                        <a:t>3,73</a:t>
                      </a:r>
                    </a:p>
                  </a:txBody>
                  <a:tcPr marL="9525" marR="9525" marT="9525" marB="0" anchor="b">
                    <a:lnL w="12700" cap="flat" cmpd="sng" algn="ctr">
                      <a:solidFill>
                        <a:schemeClr val="accent2"/>
                      </a:solidFill>
                      <a:prstDash val="solid"/>
                      <a:round/>
                      <a:headEnd type="none" w="med" len="med"/>
                      <a:tailEnd type="none" w="med" len="med"/>
                    </a:lnL>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extLst>
                  <a:ext uri="{0D108BD9-81ED-4DB2-BD59-A6C34878D82A}">
                    <a16:rowId xmlns:a16="http://schemas.microsoft.com/office/drawing/2014/main" val="2245459180"/>
                  </a:ext>
                </a:extLst>
              </a:tr>
              <a:tr h="350460">
                <a:tc>
                  <a:txBody>
                    <a:bodyPr/>
                    <a:lstStyle/>
                    <a:p>
                      <a:pPr marL="0" algn="ctr" fontAlgn="b"/>
                      <a:r>
                        <a:rPr lang="cs-CZ" sz="2000" b="0" u="none" strike="noStrike" dirty="0">
                          <a:solidFill>
                            <a:srgbClr val="000000"/>
                          </a:solidFill>
                          <a:effectLst/>
                        </a:rPr>
                        <a:t>18.05.</a:t>
                      </a:r>
                      <a:endParaRPr lang="cs-CZ" sz="2000" b="0" u="none" strike="noStrike" dirty="0">
                        <a:solidFill>
                          <a:srgbClr val="000000"/>
                        </a:solidFill>
                        <a:effectLst/>
                        <a:latin typeface="+mn-lt"/>
                        <a:ea typeface="+mn-ea"/>
                        <a:cs typeface="+mn-cs"/>
                      </a:endParaRPr>
                    </a:p>
                  </a:txBody>
                  <a:tcPr marL="6350" marR="6350" marT="6350" marB="0" anchor="b">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tc>
                  <a:txBody>
                    <a:bodyPr/>
                    <a:lstStyle/>
                    <a:p>
                      <a:pPr algn="ctr" fontAlgn="b"/>
                      <a:r>
                        <a:rPr lang="cs-CZ" sz="2000" b="0" i="0" u="none" strike="noStrike">
                          <a:solidFill>
                            <a:srgbClr val="000000"/>
                          </a:solidFill>
                          <a:effectLst/>
                          <a:latin typeface="Calibri"/>
                        </a:rPr>
                        <a:t>3:59</a:t>
                      </a:r>
                    </a:p>
                  </a:txBody>
                  <a:tcPr marL="9525" marR="9525" marT="9525" marB="0" anchor="b">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tc vMerge="1">
                  <a:txBody>
                    <a:bodyPr/>
                    <a:lstStyle/>
                    <a:p>
                      <a:pPr algn="ctr" fontAlgn="b"/>
                      <a:r>
                        <a:rPr lang="cs-CZ" sz="2000" b="0" i="0" u="none" strike="noStrike">
                          <a:solidFill>
                            <a:srgbClr val="000000"/>
                          </a:solidFill>
                          <a:effectLst/>
                          <a:latin typeface="Calibri" panose="020F0502020204030204" pitchFamily="34" charset="0"/>
                        </a:rPr>
                        <a:t>3,73</a:t>
                      </a:r>
                    </a:p>
                  </a:txBody>
                  <a:tcPr marL="6350" marR="6350" marT="6350" marB="0" anchor="b">
                    <a:lnL w="12700" cap="flat" cmpd="sng" algn="ctr">
                      <a:solidFill>
                        <a:schemeClr val="accent2"/>
                      </a:solidFill>
                      <a:prstDash val="solid"/>
                      <a:round/>
                      <a:headEnd type="none" w="med" len="med"/>
                      <a:tailEnd type="none" w="med" len="med"/>
                    </a:lnL>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extLst>
                  <a:ext uri="{0D108BD9-81ED-4DB2-BD59-A6C34878D82A}">
                    <a16:rowId xmlns:a16="http://schemas.microsoft.com/office/drawing/2014/main" val="2462281009"/>
                  </a:ext>
                </a:extLst>
              </a:tr>
              <a:tr h="350460">
                <a:tc>
                  <a:txBody>
                    <a:bodyPr/>
                    <a:lstStyle/>
                    <a:p>
                      <a:pPr marL="0" algn="ctr" fontAlgn="b"/>
                      <a:r>
                        <a:rPr lang="cs-CZ" sz="2000" b="0" u="none" strike="noStrike" dirty="0">
                          <a:solidFill>
                            <a:srgbClr val="000000"/>
                          </a:solidFill>
                          <a:effectLst/>
                        </a:rPr>
                        <a:t>19.05.</a:t>
                      </a:r>
                      <a:endParaRPr lang="cs-CZ" sz="2000" b="0" u="none" strike="noStrike" dirty="0">
                        <a:solidFill>
                          <a:srgbClr val="000000"/>
                        </a:solidFill>
                        <a:effectLst/>
                        <a:latin typeface="+mn-lt"/>
                        <a:ea typeface="+mn-ea"/>
                        <a:cs typeface="+mn-cs"/>
                      </a:endParaRPr>
                    </a:p>
                  </a:txBody>
                  <a:tcPr marL="6350" marR="6350" marT="6350" marB="0" anchor="b">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tc>
                  <a:txBody>
                    <a:bodyPr/>
                    <a:lstStyle/>
                    <a:p>
                      <a:pPr algn="ctr" fontAlgn="b"/>
                      <a:r>
                        <a:rPr lang="cs-CZ" sz="2000" b="0" i="0" u="none" strike="noStrike">
                          <a:solidFill>
                            <a:srgbClr val="000000"/>
                          </a:solidFill>
                          <a:effectLst/>
                          <a:latin typeface="Calibri"/>
                        </a:rPr>
                        <a:t>3:58</a:t>
                      </a:r>
                    </a:p>
                  </a:txBody>
                  <a:tcPr marL="9525" marR="9525" marT="9525" marB="0" anchor="b">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tc vMerge="1">
                  <a:txBody>
                    <a:bodyPr/>
                    <a:lstStyle/>
                    <a:p>
                      <a:pPr algn="ctr" fontAlgn="b"/>
                      <a:r>
                        <a:rPr lang="cs-CZ" sz="2000" b="0" i="0" u="none" strike="noStrike">
                          <a:solidFill>
                            <a:srgbClr val="000000"/>
                          </a:solidFill>
                          <a:effectLst/>
                          <a:latin typeface="Calibri" panose="020F0502020204030204" pitchFamily="34" charset="0"/>
                        </a:rPr>
                        <a:t>3,73</a:t>
                      </a:r>
                    </a:p>
                  </a:txBody>
                  <a:tcPr marL="6350" marR="6350" marT="6350" marB="0" anchor="b">
                    <a:lnL w="12700" cap="flat" cmpd="sng" algn="ctr">
                      <a:solidFill>
                        <a:schemeClr val="accent2"/>
                      </a:solidFill>
                      <a:prstDash val="solid"/>
                      <a:round/>
                      <a:headEnd type="none" w="med" len="med"/>
                      <a:tailEnd type="none" w="med" len="med"/>
                    </a:lnL>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extLst>
                  <a:ext uri="{0D108BD9-81ED-4DB2-BD59-A6C34878D82A}">
                    <a16:rowId xmlns:a16="http://schemas.microsoft.com/office/drawing/2014/main" val="2807038334"/>
                  </a:ext>
                </a:extLst>
              </a:tr>
              <a:tr h="350460">
                <a:tc>
                  <a:txBody>
                    <a:bodyPr/>
                    <a:lstStyle/>
                    <a:p>
                      <a:pPr marL="0" algn="ctr" fontAlgn="b"/>
                      <a:r>
                        <a:rPr lang="cs-CZ" sz="2000" b="0" u="none" strike="noStrike" dirty="0">
                          <a:solidFill>
                            <a:srgbClr val="000000"/>
                          </a:solidFill>
                          <a:effectLst/>
                        </a:rPr>
                        <a:t>20.05.</a:t>
                      </a:r>
                      <a:endParaRPr lang="cs-CZ" sz="2000" b="0" u="none" strike="noStrike" dirty="0">
                        <a:solidFill>
                          <a:srgbClr val="000000"/>
                        </a:solidFill>
                        <a:effectLst/>
                        <a:latin typeface="+mn-lt"/>
                        <a:ea typeface="+mn-ea"/>
                        <a:cs typeface="+mn-cs"/>
                      </a:endParaRPr>
                    </a:p>
                  </a:txBody>
                  <a:tcPr marL="6350" marR="6350" marT="6350" marB="0" anchor="b">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tc>
                  <a:txBody>
                    <a:bodyPr/>
                    <a:lstStyle/>
                    <a:p>
                      <a:pPr algn="ctr" fontAlgn="b"/>
                      <a:r>
                        <a:rPr lang="cs-CZ" sz="2000" b="0" i="0" u="none" strike="noStrike">
                          <a:solidFill>
                            <a:srgbClr val="000000"/>
                          </a:solidFill>
                          <a:effectLst/>
                          <a:latin typeface="Calibri"/>
                        </a:rPr>
                        <a:t>3:55</a:t>
                      </a:r>
                    </a:p>
                  </a:txBody>
                  <a:tcPr marL="9525" marR="9525" marT="9525" marB="0" anchor="b">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tc vMerge="1">
                  <a:txBody>
                    <a:bodyPr/>
                    <a:lstStyle/>
                    <a:p>
                      <a:pPr algn="ctr" fontAlgn="b"/>
                      <a:r>
                        <a:rPr lang="cs-CZ" sz="2000" b="0" i="0" u="none" strike="noStrike">
                          <a:solidFill>
                            <a:srgbClr val="000000"/>
                          </a:solidFill>
                          <a:effectLst/>
                          <a:latin typeface="Calibri" panose="020F0502020204030204" pitchFamily="34" charset="0"/>
                        </a:rPr>
                        <a:t>3,73</a:t>
                      </a:r>
                    </a:p>
                  </a:txBody>
                  <a:tcPr marL="6350" marR="6350" marT="6350" marB="0" anchor="b">
                    <a:lnL w="12700" cap="flat" cmpd="sng" algn="ctr">
                      <a:solidFill>
                        <a:schemeClr val="accent2"/>
                      </a:solidFill>
                      <a:prstDash val="solid"/>
                      <a:round/>
                      <a:headEnd type="none" w="med" len="med"/>
                      <a:tailEnd type="none" w="med" len="med"/>
                    </a:lnL>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extLst>
                  <a:ext uri="{0D108BD9-81ED-4DB2-BD59-A6C34878D82A}">
                    <a16:rowId xmlns:a16="http://schemas.microsoft.com/office/drawing/2014/main" val="1888643619"/>
                  </a:ext>
                </a:extLst>
              </a:tr>
              <a:tr h="350460">
                <a:tc>
                  <a:txBody>
                    <a:bodyPr/>
                    <a:lstStyle/>
                    <a:p>
                      <a:pPr marL="0" algn="ctr" fontAlgn="b"/>
                      <a:r>
                        <a:rPr lang="cs-CZ" sz="2000" b="0" u="none" strike="noStrike" dirty="0">
                          <a:solidFill>
                            <a:srgbClr val="000000"/>
                          </a:solidFill>
                          <a:effectLst/>
                        </a:rPr>
                        <a:t>21.05.</a:t>
                      </a:r>
                      <a:endParaRPr lang="cs-CZ" sz="2000" b="0" u="none" strike="noStrike" dirty="0">
                        <a:solidFill>
                          <a:srgbClr val="000000"/>
                        </a:solidFill>
                        <a:effectLst/>
                        <a:latin typeface="+mn-lt"/>
                        <a:ea typeface="+mn-ea"/>
                        <a:cs typeface="+mn-cs"/>
                      </a:endParaRPr>
                    </a:p>
                  </a:txBody>
                  <a:tcPr marL="6350" marR="6350" marT="6350" marB="0" anchor="b">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tc>
                  <a:txBody>
                    <a:bodyPr/>
                    <a:lstStyle/>
                    <a:p>
                      <a:pPr algn="ctr" fontAlgn="b"/>
                      <a:r>
                        <a:rPr lang="cs-CZ" sz="2000" b="0" i="0" u="none" strike="noStrike">
                          <a:solidFill>
                            <a:srgbClr val="000000"/>
                          </a:solidFill>
                          <a:effectLst/>
                          <a:latin typeface="Calibri"/>
                        </a:rPr>
                        <a:t>3:41</a:t>
                      </a:r>
                    </a:p>
                  </a:txBody>
                  <a:tcPr marL="9525" marR="9525" marT="9525" marB="0" anchor="b">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tc vMerge="1">
                  <a:txBody>
                    <a:bodyPr/>
                    <a:lstStyle/>
                    <a:p>
                      <a:pPr algn="ctr" fontAlgn="b"/>
                      <a:r>
                        <a:rPr lang="cs-CZ" sz="2000" b="0" i="0" u="none" strike="noStrike">
                          <a:solidFill>
                            <a:srgbClr val="000000"/>
                          </a:solidFill>
                          <a:effectLst/>
                          <a:latin typeface="Calibri" panose="020F0502020204030204" pitchFamily="34" charset="0"/>
                        </a:rPr>
                        <a:t>3,73</a:t>
                      </a:r>
                    </a:p>
                  </a:txBody>
                  <a:tcPr marL="6350" marR="6350" marT="6350" marB="0" anchor="b">
                    <a:lnL w="12700" cap="flat" cmpd="sng" algn="ctr">
                      <a:solidFill>
                        <a:schemeClr val="accent2"/>
                      </a:solidFill>
                      <a:prstDash val="solid"/>
                      <a:round/>
                      <a:headEnd type="none" w="med" len="med"/>
                      <a:tailEnd type="none" w="med" len="med"/>
                    </a:lnL>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extLst>
                  <a:ext uri="{0D108BD9-81ED-4DB2-BD59-A6C34878D82A}">
                    <a16:rowId xmlns:a16="http://schemas.microsoft.com/office/drawing/2014/main" val="3872065889"/>
                  </a:ext>
                </a:extLst>
              </a:tr>
              <a:tr h="350460">
                <a:tc>
                  <a:txBody>
                    <a:bodyPr/>
                    <a:lstStyle/>
                    <a:p>
                      <a:pPr marL="0" algn="ctr" fontAlgn="b"/>
                      <a:r>
                        <a:rPr lang="cs-CZ" sz="2000" b="0" u="none" strike="noStrike" dirty="0">
                          <a:solidFill>
                            <a:srgbClr val="000000"/>
                          </a:solidFill>
                          <a:effectLst/>
                        </a:rPr>
                        <a:t>22.05.</a:t>
                      </a:r>
                      <a:endParaRPr lang="cs-CZ" sz="2000" b="0" u="none" strike="noStrike" dirty="0">
                        <a:solidFill>
                          <a:srgbClr val="000000"/>
                        </a:solidFill>
                        <a:effectLst/>
                        <a:latin typeface="+mn-lt"/>
                        <a:ea typeface="+mn-ea"/>
                        <a:cs typeface="+mn-cs"/>
                      </a:endParaRPr>
                    </a:p>
                  </a:txBody>
                  <a:tcPr marL="6350" marR="6350" marT="6350" marB="0" anchor="b">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tc>
                  <a:txBody>
                    <a:bodyPr/>
                    <a:lstStyle/>
                    <a:p>
                      <a:pPr algn="ctr" fontAlgn="b"/>
                      <a:r>
                        <a:rPr lang="cs-CZ" sz="2000" b="0" i="0" u="none" strike="noStrike">
                          <a:solidFill>
                            <a:srgbClr val="000000"/>
                          </a:solidFill>
                          <a:effectLst/>
                          <a:latin typeface="Calibri"/>
                        </a:rPr>
                        <a:t>3:42</a:t>
                      </a:r>
                    </a:p>
                  </a:txBody>
                  <a:tcPr marL="9525" marR="9525" marT="9525" marB="0" anchor="b">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tc vMerge="1">
                  <a:txBody>
                    <a:bodyPr/>
                    <a:lstStyle/>
                    <a:p>
                      <a:pPr algn="ctr" fontAlgn="b"/>
                      <a:r>
                        <a:rPr lang="cs-CZ" sz="2000" b="0" i="0" u="none" strike="noStrike">
                          <a:solidFill>
                            <a:srgbClr val="000000"/>
                          </a:solidFill>
                          <a:effectLst/>
                          <a:latin typeface="Calibri" panose="020F0502020204030204" pitchFamily="34" charset="0"/>
                        </a:rPr>
                        <a:t>3,73</a:t>
                      </a:r>
                    </a:p>
                  </a:txBody>
                  <a:tcPr marL="6350" marR="6350" marT="6350" marB="0" anchor="b">
                    <a:lnL w="12700" cap="flat" cmpd="sng" algn="ctr">
                      <a:solidFill>
                        <a:schemeClr val="accent2"/>
                      </a:solidFill>
                      <a:prstDash val="solid"/>
                      <a:round/>
                      <a:headEnd type="none" w="med" len="med"/>
                      <a:tailEnd type="none" w="med" len="med"/>
                    </a:lnL>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extLst>
                  <a:ext uri="{0D108BD9-81ED-4DB2-BD59-A6C34878D82A}">
                    <a16:rowId xmlns:a16="http://schemas.microsoft.com/office/drawing/2014/main" val="2943750230"/>
                  </a:ext>
                </a:extLst>
              </a:tr>
              <a:tr h="350460">
                <a:tc>
                  <a:txBody>
                    <a:bodyPr/>
                    <a:lstStyle/>
                    <a:p>
                      <a:pPr marL="0" algn="ctr" fontAlgn="b"/>
                      <a:r>
                        <a:rPr lang="cs-CZ" sz="2000" b="0" u="none" strike="noStrike" dirty="0">
                          <a:solidFill>
                            <a:srgbClr val="000000"/>
                          </a:solidFill>
                          <a:effectLst/>
                        </a:rPr>
                        <a:t>23.05.</a:t>
                      </a:r>
                      <a:endParaRPr lang="cs-CZ" sz="2000" b="0" u="none" strike="noStrike" dirty="0">
                        <a:solidFill>
                          <a:srgbClr val="000000"/>
                        </a:solidFill>
                        <a:effectLst/>
                        <a:latin typeface="+mn-lt"/>
                        <a:ea typeface="+mn-ea"/>
                        <a:cs typeface="+mn-cs"/>
                      </a:endParaRPr>
                    </a:p>
                  </a:txBody>
                  <a:tcPr marL="6350" marR="6350" marT="6350" marB="0" anchor="b">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tc>
                  <a:txBody>
                    <a:bodyPr/>
                    <a:lstStyle/>
                    <a:p>
                      <a:pPr algn="ctr" fontAlgn="b"/>
                      <a:r>
                        <a:rPr lang="cs-CZ" sz="2000" b="0" i="0" u="none" strike="noStrike">
                          <a:solidFill>
                            <a:srgbClr val="000000"/>
                          </a:solidFill>
                          <a:effectLst/>
                          <a:latin typeface="Calibri"/>
                        </a:rPr>
                        <a:t>4:00</a:t>
                      </a:r>
                    </a:p>
                  </a:txBody>
                  <a:tcPr marL="9525" marR="9525" marT="9525" marB="0" anchor="b">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tc vMerge="1">
                  <a:txBody>
                    <a:bodyPr/>
                    <a:lstStyle/>
                    <a:p>
                      <a:pPr algn="ctr" fontAlgn="b"/>
                      <a:r>
                        <a:rPr lang="cs-CZ" sz="2000" b="0" i="0" u="none" strike="noStrike">
                          <a:solidFill>
                            <a:srgbClr val="000000"/>
                          </a:solidFill>
                          <a:effectLst/>
                          <a:latin typeface="Calibri" panose="020F0502020204030204" pitchFamily="34" charset="0"/>
                        </a:rPr>
                        <a:t>3,73</a:t>
                      </a:r>
                    </a:p>
                  </a:txBody>
                  <a:tcPr marL="6350" marR="6350" marT="6350" marB="0" anchor="b">
                    <a:lnL w="12700" cap="flat" cmpd="sng" algn="ctr">
                      <a:solidFill>
                        <a:schemeClr val="accent2"/>
                      </a:solidFill>
                      <a:prstDash val="solid"/>
                      <a:round/>
                      <a:headEnd type="none" w="med" len="med"/>
                      <a:tailEnd type="none" w="med" len="med"/>
                    </a:lnL>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extLst>
                  <a:ext uri="{0D108BD9-81ED-4DB2-BD59-A6C34878D82A}">
                    <a16:rowId xmlns:a16="http://schemas.microsoft.com/office/drawing/2014/main" val="1072486044"/>
                  </a:ext>
                </a:extLst>
              </a:tr>
              <a:tr h="350460">
                <a:tc>
                  <a:txBody>
                    <a:bodyPr/>
                    <a:lstStyle/>
                    <a:p>
                      <a:pPr marL="0" algn="ctr" fontAlgn="b"/>
                      <a:r>
                        <a:rPr lang="cs-CZ" sz="2000" b="0" u="none" strike="noStrike" dirty="0">
                          <a:solidFill>
                            <a:srgbClr val="000000"/>
                          </a:solidFill>
                          <a:effectLst/>
                        </a:rPr>
                        <a:t>24.05.</a:t>
                      </a:r>
                      <a:endParaRPr lang="cs-CZ" sz="2000" b="0" u="none" strike="noStrike" dirty="0">
                        <a:solidFill>
                          <a:srgbClr val="000000"/>
                        </a:solidFill>
                        <a:effectLst/>
                        <a:latin typeface="+mn-lt"/>
                        <a:ea typeface="+mn-ea"/>
                        <a:cs typeface="+mn-cs"/>
                      </a:endParaRPr>
                    </a:p>
                  </a:txBody>
                  <a:tcPr marL="6350" marR="6350" marT="6350" marB="0" anchor="b">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tc>
                  <a:txBody>
                    <a:bodyPr/>
                    <a:lstStyle/>
                    <a:p>
                      <a:pPr algn="ctr" fontAlgn="b"/>
                      <a:r>
                        <a:rPr lang="cs-CZ" sz="2000" b="0" i="0" u="none" strike="noStrike">
                          <a:solidFill>
                            <a:srgbClr val="000000"/>
                          </a:solidFill>
                          <a:effectLst/>
                          <a:latin typeface="Calibri"/>
                        </a:rPr>
                        <a:t>4:00</a:t>
                      </a:r>
                    </a:p>
                  </a:txBody>
                  <a:tcPr marL="9525" marR="9525" marT="9525" marB="0" anchor="b">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tc vMerge="1">
                  <a:txBody>
                    <a:bodyPr/>
                    <a:lstStyle/>
                    <a:p>
                      <a:pPr algn="ctr" fontAlgn="b"/>
                      <a:r>
                        <a:rPr lang="cs-CZ" sz="2000" b="0" i="0" u="none" strike="noStrike">
                          <a:solidFill>
                            <a:srgbClr val="000000"/>
                          </a:solidFill>
                          <a:effectLst/>
                          <a:latin typeface="Calibri" panose="020F0502020204030204" pitchFamily="34" charset="0"/>
                        </a:rPr>
                        <a:t>3,73</a:t>
                      </a:r>
                    </a:p>
                  </a:txBody>
                  <a:tcPr marL="6350" marR="6350" marT="6350" marB="0" anchor="b">
                    <a:lnL w="12700" cap="flat" cmpd="sng" algn="ctr">
                      <a:solidFill>
                        <a:schemeClr val="accent2"/>
                      </a:solidFill>
                      <a:prstDash val="solid"/>
                      <a:round/>
                      <a:headEnd type="none" w="med" len="med"/>
                      <a:tailEnd type="none" w="med" len="med"/>
                    </a:lnL>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extLst>
                  <a:ext uri="{0D108BD9-81ED-4DB2-BD59-A6C34878D82A}">
                    <a16:rowId xmlns:a16="http://schemas.microsoft.com/office/drawing/2014/main" val="2143768602"/>
                  </a:ext>
                </a:extLst>
              </a:tr>
              <a:tr h="350460">
                <a:tc>
                  <a:txBody>
                    <a:bodyPr/>
                    <a:lstStyle/>
                    <a:p>
                      <a:pPr marL="0" algn="ctr" fontAlgn="b"/>
                      <a:r>
                        <a:rPr lang="cs-CZ" sz="2000" b="0" u="none" strike="noStrike" dirty="0">
                          <a:solidFill>
                            <a:srgbClr val="000000"/>
                          </a:solidFill>
                          <a:effectLst/>
                        </a:rPr>
                        <a:t>25.05.</a:t>
                      </a:r>
                      <a:endParaRPr lang="cs-CZ" sz="2000" b="0" u="none" strike="noStrike" dirty="0">
                        <a:solidFill>
                          <a:srgbClr val="000000"/>
                        </a:solidFill>
                        <a:effectLst/>
                        <a:latin typeface="+mn-lt"/>
                        <a:ea typeface="+mn-ea"/>
                        <a:cs typeface="+mn-cs"/>
                      </a:endParaRPr>
                    </a:p>
                  </a:txBody>
                  <a:tcPr marL="6350" marR="6350" marT="6350" marB="0" anchor="b">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tc>
                  <a:txBody>
                    <a:bodyPr/>
                    <a:lstStyle/>
                    <a:p>
                      <a:pPr algn="ctr" fontAlgn="b"/>
                      <a:r>
                        <a:rPr lang="cs-CZ" sz="2000" b="0" i="0" u="none" strike="noStrike">
                          <a:solidFill>
                            <a:srgbClr val="000000"/>
                          </a:solidFill>
                          <a:effectLst/>
                          <a:latin typeface="Calibri"/>
                        </a:rPr>
                        <a:t>4:03</a:t>
                      </a:r>
                    </a:p>
                  </a:txBody>
                  <a:tcPr marL="9525" marR="9525" marT="9525" marB="0" anchor="b">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tc vMerge="1">
                  <a:txBody>
                    <a:bodyPr/>
                    <a:lstStyle/>
                    <a:p>
                      <a:pPr algn="ctr" fontAlgn="b"/>
                      <a:r>
                        <a:rPr lang="cs-CZ" sz="2000" b="0" i="0" u="none" strike="noStrike">
                          <a:solidFill>
                            <a:srgbClr val="000000"/>
                          </a:solidFill>
                          <a:effectLst/>
                          <a:latin typeface="Calibri" panose="020F0502020204030204" pitchFamily="34" charset="0"/>
                        </a:rPr>
                        <a:t>3,73</a:t>
                      </a:r>
                    </a:p>
                  </a:txBody>
                  <a:tcPr marL="6350" marR="6350" marT="6350" marB="0" anchor="b">
                    <a:lnL w="12700" cap="flat" cmpd="sng" algn="ctr">
                      <a:solidFill>
                        <a:schemeClr val="accent2"/>
                      </a:solidFill>
                      <a:prstDash val="solid"/>
                      <a:round/>
                      <a:headEnd type="none" w="med" len="med"/>
                      <a:tailEnd type="none" w="med" len="med"/>
                    </a:lnL>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extLst>
                  <a:ext uri="{0D108BD9-81ED-4DB2-BD59-A6C34878D82A}">
                    <a16:rowId xmlns:a16="http://schemas.microsoft.com/office/drawing/2014/main" val="4100228060"/>
                  </a:ext>
                </a:extLst>
              </a:tr>
              <a:tr h="350460">
                <a:tc>
                  <a:txBody>
                    <a:bodyPr/>
                    <a:lstStyle/>
                    <a:p>
                      <a:pPr marL="0" algn="ctr" fontAlgn="b"/>
                      <a:r>
                        <a:rPr lang="cs-CZ" sz="2000" b="0" u="none" strike="noStrike" dirty="0">
                          <a:solidFill>
                            <a:srgbClr val="000000"/>
                          </a:solidFill>
                          <a:effectLst/>
                        </a:rPr>
                        <a:t>26.05.</a:t>
                      </a:r>
                      <a:endParaRPr lang="cs-CZ" sz="2000" b="0" u="none" strike="noStrike" dirty="0">
                        <a:solidFill>
                          <a:srgbClr val="000000"/>
                        </a:solidFill>
                        <a:effectLst/>
                        <a:latin typeface="+mn-lt"/>
                        <a:ea typeface="+mn-ea"/>
                        <a:cs typeface="+mn-cs"/>
                      </a:endParaRPr>
                    </a:p>
                  </a:txBody>
                  <a:tcPr marL="6350" marR="6350" marT="6350" marB="0" anchor="b">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tc>
                  <a:txBody>
                    <a:bodyPr/>
                    <a:lstStyle/>
                    <a:p>
                      <a:pPr algn="ctr" fontAlgn="b"/>
                      <a:r>
                        <a:rPr lang="cs-CZ" sz="2000" b="0" i="0" u="none" strike="noStrike">
                          <a:solidFill>
                            <a:srgbClr val="000000"/>
                          </a:solidFill>
                          <a:effectLst/>
                          <a:latin typeface="Calibri"/>
                        </a:rPr>
                        <a:t>4:11</a:t>
                      </a:r>
                    </a:p>
                  </a:txBody>
                  <a:tcPr marL="9525" marR="9525" marT="9525" marB="0" anchor="b">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tc vMerge="1">
                  <a:txBody>
                    <a:bodyPr/>
                    <a:lstStyle/>
                    <a:p>
                      <a:pPr algn="ctr" fontAlgn="b"/>
                      <a:r>
                        <a:rPr lang="cs-CZ" sz="2000" b="0" i="0" u="none" strike="noStrike">
                          <a:solidFill>
                            <a:srgbClr val="000000"/>
                          </a:solidFill>
                          <a:effectLst/>
                          <a:latin typeface="Calibri" panose="020F0502020204030204" pitchFamily="34" charset="0"/>
                        </a:rPr>
                        <a:t>3,73</a:t>
                      </a:r>
                    </a:p>
                  </a:txBody>
                  <a:tcPr marL="6350" marR="6350" marT="6350" marB="0" anchor="b">
                    <a:lnL w="12700" cap="flat" cmpd="sng" algn="ctr">
                      <a:solidFill>
                        <a:schemeClr val="accent2"/>
                      </a:solidFill>
                      <a:prstDash val="solid"/>
                      <a:round/>
                      <a:headEnd type="none" w="med" len="med"/>
                      <a:tailEnd type="none" w="med" len="med"/>
                    </a:lnL>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extLst>
                  <a:ext uri="{0D108BD9-81ED-4DB2-BD59-A6C34878D82A}">
                    <a16:rowId xmlns:a16="http://schemas.microsoft.com/office/drawing/2014/main" val="1175240675"/>
                  </a:ext>
                </a:extLst>
              </a:tr>
              <a:tr h="350460">
                <a:tc>
                  <a:txBody>
                    <a:bodyPr/>
                    <a:lstStyle/>
                    <a:p>
                      <a:pPr marL="0" algn="ctr" fontAlgn="b"/>
                      <a:r>
                        <a:rPr lang="cs-CZ" sz="2000" b="0" u="none" strike="noStrike" dirty="0">
                          <a:solidFill>
                            <a:srgbClr val="000000"/>
                          </a:solidFill>
                          <a:effectLst/>
                        </a:rPr>
                        <a:t>27.05.</a:t>
                      </a:r>
                      <a:endParaRPr lang="cs-CZ" sz="2000" b="0" u="none" strike="noStrike" dirty="0">
                        <a:solidFill>
                          <a:srgbClr val="000000"/>
                        </a:solidFill>
                        <a:effectLst/>
                        <a:latin typeface="+mn-lt"/>
                        <a:ea typeface="+mn-ea"/>
                        <a:cs typeface="+mn-cs"/>
                      </a:endParaRPr>
                    </a:p>
                  </a:txBody>
                  <a:tcPr marL="6350" marR="6350" marT="6350" marB="0" anchor="b">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tc>
                  <a:txBody>
                    <a:bodyPr/>
                    <a:lstStyle/>
                    <a:p>
                      <a:pPr algn="ctr" fontAlgn="b"/>
                      <a:r>
                        <a:rPr lang="cs-CZ" sz="2000" b="0" i="0" u="none" strike="noStrike">
                          <a:solidFill>
                            <a:srgbClr val="000000"/>
                          </a:solidFill>
                          <a:effectLst/>
                          <a:latin typeface="Calibri"/>
                        </a:rPr>
                        <a:t>3:55</a:t>
                      </a:r>
                    </a:p>
                  </a:txBody>
                  <a:tcPr marL="9525" marR="9525" marT="9525" marB="0" anchor="b">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tc vMerge="1">
                  <a:txBody>
                    <a:bodyPr/>
                    <a:lstStyle/>
                    <a:p>
                      <a:pPr algn="ctr" fontAlgn="b"/>
                      <a:r>
                        <a:rPr lang="cs-CZ" sz="2000" b="0" i="0" u="none" strike="noStrike">
                          <a:solidFill>
                            <a:srgbClr val="000000"/>
                          </a:solidFill>
                          <a:effectLst/>
                          <a:latin typeface="Calibri" panose="020F0502020204030204" pitchFamily="34" charset="0"/>
                        </a:rPr>
                        <a:t>3,73</a:t>
                      </a:r>
                    </a:p>
                  </a:txBody>
                  <a:tcPr marL="6350" marR="6350" marT="6350" marB="0" anchor="b">
                    <a:lnL w="12700" cap="flat" cmpd="sng" algn="ctr">
                      <a:solidFill>
                        <a:schemeClr val="accent2"/>
                      </a:solidFill>
                      <a:prstDash val="solid"/>
                      <a:round/>
                      <a:headEnd type="none" w="med" len="med"/>
                      <a:tailEnd type="none" w="med" len="med"/>
                    </a:lnL>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extLst>
                  <a:ext uri="{0D108BD9-81ED-4DB2-BD59-A6C34878D82A}">
                    <a16:rowId xmlns:a16="http://schemas.microsoft.com/office/drawing/2014/main" val="3056816525"/>
                  </a:ext>
                </a:extLst>
              </a:tr>
              <a:tr h="350460">
                <a:tc>
                  <a:txBody>
                    <a:bodyPr/>
                    <a:lstStyle/>
                    <a:p>
                      <a:pPr marL="0" algn="ctr" fontAlgn="b"/>
                      <a:r>
                        <a:rPr lang="cs-CZ" sz="2000" b="0" u="none" strike="noStrike" dirty="0">
                          <a:solidFill>
                            <a:srgbClr val="000000"/>
                          </a:solidFill>
                          <a:effectLst/>
                        </a:rPr>
                        <a:t>28.05.</a:t>
                      </a:r>
                      <a:endParaRPr lang="cs-CZ" sz="2000" b="0" u="none" strike="noStrike" dirty="0">
                        <a:solidFill>
                          <a:srgbClr val="000000"/>
                        </a:solidFill>
                        <a:effectLst/>
                        <a:latin typeface="+mn-lt"/>
                        <a:ea typeface="+mn-ea"/>
                        <a:cs typeface="+mn-cs"/>
                      </a:endParaRPr>
                    </a:p>
                  </a:txBody>
                  <a:tcPr marL="6350" marR="6350" marT="6350" marB="0" anchor="b">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tc>
                  <a:txBody>
                    <a:bodyPr/>
                    <a:lstStyle/>
                    <a:p>
                      <a:pPr algn="ctr" fontAlgn="b"/>
                      <a:r>
                        <a:rPr lang="cs-CZ" sz="2000" b="0" i="0" u="none" strike="noStrike">
                          <a:solidFill>
                            <a:srgbClr val="000000"/>
                          </a:solidFill>
                          <a:effectLst/>
                          <a:latin typeface="Calibri"/>
                        </a:rPr>
                        <a:t>3:40</a:t>
                      </a:r>
                    </a:p>
                  </a:txBody>
                  <a:tcPr marL="9525" marR="9525" marT="9525" marB="0" anchor="b">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tc vMerge="1">
                  <a:txBody>
                    <a:bodyPr/>
                    <a:lstStyle/>
                    <a:p>
                      <a:pPr algn="ctr" fontAlgn="b"/>
                      <a:r>
                        <a:rPr lang="cs-CZ" sz="2000" b="0" i="0" u="none" strike="noStrike">
                          <a:solidFill>
                            <a:srgbClr val="000000"/>
                          </a:solidFill>
                          <a:effectLst/>
                          <a:latin typeface="Calibri" panose="020F0502020204030204" pitchFamily="34" charset="0"/>
                        </a:rPr>
                        <a:t>3,73</a:t>
                      </a:r>
                    </a:p>
                  </a:txBody>
                  <a:tcPr marL="6350" marR="6350" marT="6350" marB="0" anchor="b">
                    <a:lnL w="12700" cap="flat" cmpd="sng" algn="ctr">
                      <a:solidFill>
                        <a:schemeClr val="accent2"/>
                      </a:solidFill>
                      <a:prstDash val="solid"/>
                      <a:round/>
                      <a:headEnd type="none" w="med" len="med"/>
                      <a:tailEnd type="none" w="med" len="med"/>
                    </a:lnL>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extLst>
                  <a:ext uri="{0D108BD9-81ED-4DB2-BD59-A6C34878D82A}">
                    <a16:rowId xmlns:a16="http://schemas.microsoft.com/office/drawing/2014/main" val="2771331760"/>
                  </a:ext>
                </a:extLst>
              </a:tr>
              <a:tr h="350460">
                <a:tc>
                  <a:txBody>
                    <a:bodyPr/>
                    <a:lstStyle/>
                    <a:p>
                      <a:pPr marL="0" algn="ctr" fontAlgn="b"/>
                      <a:r>
                        <a:rPr lang="cs-CZ" sz="2000" b="0" u="none" strike="noStrike" dirty="0">
                          <a:solidFill>
                            <a:srgbClr val="000000"/>
                          </a:solidFill>
                          <a:effectLst/>
                        </a:rPr>
                        <a:t>29.05.</a:t>
                      </a:r>
                      <a:endParaRPr lang="cs-CZ" sz="2000" b="0" u="none" strike="noStrike" dirty="0">
                        <a:solidFill>
                          <a:srgbClr val="000000"/>
                        </a:solidFill>
                        <a:effectLst/>
                        <a:latin typeface="+mn-lt"/>
                        <a:ea typeface="+mn-ea"/>
                        <a:cs typeface="+mn-cs"/>
                      </a:endParaRPr>
                    </a:p>
                  </a:txBody>
                  <a:tcPr marL="6350" marR="6350" marT="6350" marB="0" anchor="b">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tc>
                  <a:txBody>
                    <a:bodyPr/>
                    <a:lstStyle/>
                    <a:p>
                      <a:pPr algn="ctr" fontAlgn="b"/>
                      <a:r>
                        <a:rPr lang="cs-CZ" sz="2000" b="0" i="0" u="none" strike="noStrike">
                          <a:solidFill>
                            <a:srgbClr val="000000"/>
                          </a:solidFill>
                          <a:effectLst/>
                          <a:latin typeface="Calibri"/>
                        </a:rPr>
                        <a:t>3:40</a:t>
                      </a:r>
                    </a:p>
                  </a:txBody>
                  <a:tcPr marL="9525" marR="9525" marT="9525" marB="0" anchor="b">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tc vMerge="1">
                  <a:txBody>
                    <a:bodyPr/>
                    <a:lstStyle/>
                    <a:p>
                      <a:pPr algn="ctr" fontAlgn="b"/>
                      <a:r>
                        <a:rPr lang="cs-CZ" sz="2000" b="0" i="0" u="none" strike="noStrike">
                          <a:solidFill>
                            <a:srgbClr val="000000"/>
                          </a:solidFill>
                          <a:effectLst/>
                          <a:latin typeface="Calibri" panose="020F0502020204030204" pitchFamily="34" charset="0"/>
                        </a:rPr>
                        <a:t>3,73</a:t>
                      </a:r>
                    </a:p>
                  </a:txBody>
                  <a:tcPr marL="6350" marR="6350" marT="6350" marB="0" anchor="b">
                    <a:lnL w="12700" cap="flat" cmpd="sng" algn="ctr">
                      <a:solidFill>
                        <a:schemeClr val="accent2"/>
                      </a:solidFill>
                      <a:prstDash val="solid"/>
                      <a:round/>
                      <a:headEnd type="none" w="med" len="med"/>
                      <a:tailEnd type="none" w="med" len="med"/>
                    </a:lnL>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extLst>
                  <a:ext uri="{0D108BD9-81ED-4DB2-BD59-A6C34878D82A}">
                    <a16:rowId xmlns:a16="http://schemas.microsoft.com/office/drawing/2014/main" val="449876221"/>
                  </a:ext>
                </a:extLst>
              </a:tr>
              <a:tr h="350460">
                <a:tc>
                  <a:txBody>
                    <a:bodyPr/>
                    <a:lstStyle/>
                    <a:p>
                      <a:pPr marL="0" algn="ctr" fontAlgn="b"/>
                      <a:r>
                        <a:rPr lang="cs-CZ" sz="2000" b="0" u="none" strike="noStrike" dirty="0">
                          <a:solidFill>
                            <a:srgbClr val="000000"/>
                          </a:solidFill>
                          <a:effectLst/>
                        </a:rPr>
                        <a:t>30.05.</a:t>
                      </a:r>
                      <a:endParaRPr lang="cs-CZ" sz="2000" b="0" u="none" strike="noStrike" dirty="0">
                        <a:solidFill>
                          <a:srgbClr val="000000"/>
                        </a:solidFill>
                        <a:effectLst/>
                        <a:latin typeface="+mn-lt"/>
                        <a:ea typeface="+mn-ea"/>
                        <a:cs typeface="+mn-cs"/>
                      </a:endParaRPr>
                    </a:p>
                  </a:txBody>
                  <a:tcPr marL="6350" marR="6350" marT="6350" marB="0" anchor="b">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tc>
                  <a:txBody>
                    <a:bodyPr/>
                    <a:lstStyle/>
                    <a:p>
                      <a:pPr algn="ctr" fontAlgn="b"/>
                      <a:r>
                        <a:rPr lang="cs-CZ" sz="2000" b="0" i="0" u="none" strike="noStrike">
                          <a:solidFill>
                            <a:srgbClr val="000000"/>
                          </a:solidFill>
                          <a:effectLst/>
                          <a:latin typeface="Calibri"/>
                        </a:rPr>
                        <a:t>3:57</a:t>
                      </a:r>
                    </a:p>
                  </a:txBody>
                  <a:tcPr marL="9525" marR="9525" marT="9525" marB="0" anchor="b">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tc vMerge="1">
                  <a:txBody>
                    <a:bodyPr/>
                    <a:lstStyle/>
                    <a:p>
                      <a:pPr algn="ctr" fontAlgn="b"/>
                      <a:r>
                        <a:rPr lang="cs-CZ" sz="2000" b="0" i="0" u="none" strike="noStrike">
                          <a:solidFill>
                            <a:srgbClr val="000000"/>
                          </a:solidFill>
                          <a:effectLst/>
                          <a:latin typeface="Calibri" panose="020F0502020204030204" pitchFamily="34" charset="0"/>
                        </a:rPr>
                        <a:t>3,73</a:t>
                      </a:r>
                    </a:p>
                  </a:txBody>
                  <a:tcPr marL="6350" marR="6350" marT="6350" marB="0" anchor="b">
                    <a:lnL w="12700" cap="flat" cmpd="sng" algn="ctr">
                      <a:solidFill>
                        <a:schemeClr val="accent2"/>
                      </a:solidFill>
                      <a:prstDash val="solid"/>
                      <a:round/>
                      <a:headEnd type="none" w="med" len="med"/>
                      <a:tailEnd type="none" w="med" len="med"/>
                    </a:lnL>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extLst>
                  <a:ext uri="{0D108BD9-81ED-4DB2-BD59-A6C34878D82A}">
                    <a16:rowId xmlns:a16="http://schemas.microsoft.com/office/drawing/2014/main" val="977698409"/>
                  </a:ext>
                </a:extLst>
              </a:tr>
              <a:tr h="350460">
                <a:tc>
                  <a:txBody>
                    <a:bodyPr/>
                    <a:lstStyle/>
                    <a:p>
                      <a:pPr marL="0" algn="ctr" fontAlgn="b"/>
                      <a:r>
                        <a:rPr lang="cs-CZ" sz="2000" b="0" u="none" strike="noStrike" dirty="0">
                          <a:solidFill>
                            <a:srgbClr val="000000"/>
                          </a:solidFill>
                          <a:effectLst/>
                        </a:rPr>
                        <a:t>31.05.</a:t>
                      </a:r>
                      <a:endParaRPr lang="cs-CZ" sz="2000" b="0" u="none" strike="noStrike" dirty="0">
                        <a:solidFill>
                          <a:srgbClr val="000000"/>
                        </a:solidFill>
                        <a:effectLst/>
                        <a:latin typeface="+mn-lt"/>
                        <a:ea typeface="+mn-ea"/>
                        <a:cs typeface="+mn-cs"/>
                      </a:endParaRPr>
                    </a:p>
                  </a:txBody>
                  <a:tcPr marL="6350" marR="6350" marT="6350" marB="0" anchor="b">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tc>
                  <a:txBody>
                    <a:bodyPr/>
                    <a:lstStyle/>
                    <a:p>
                      <a:pPr algn="ctr" fontAlgn="b"/>
                      <a:r>
                        <a:rPr lang="cs-CZ" sz="2000" b="0" i="0" u="none" strike="noStrike">
                          <a:solidFill>
                            <a:srgbClr val="000000"/>
                          </a:solidFill>
                          <a:effectLst/>
                          <a:latin typeface="Calibri"/>
                        </a:rPr>
                        <a:t>4:02</a:t>
                      </a:r>
                    </a:p>
                  </a:txBody>
                  <a:tcPr marL="9525" marR="9525" marT="9525" marB="0" anchor="b">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tc vMerge="1">
                  <a:txBody>
                    <a:bodyPr/>
                    <a:lstStyle/>
                    <a:p>
                      <a:pPr algn="ctr" fontAlgn="b"/>
                      <a:r>
                        <a:rPr lang="cs-CZ" sz="2000" b="0" i="0" u="none" strike="noStrike">
                          <a:solidFill>
                            <a:srgbClr val="000000"/>
                          </a:solidFill>
                          <a:effectLst/>
                          <a:latin typeface="Calibri" panose="020F0502020204030204" pitchFamily="34" charset="0"/>
                        </a:rPr>
                        <a:t>3,73</a:t>
                      </a:r>
                    </a:p>
                  </a:txBody>
                  <a:tcPr marL="6350" marR="6350" marT="6350" marB="0" anchor="b">
                    <a:lnL w="12700" cap="flat" cmpd="sng" algn="ctr">
                      <a:solidFill>
                        <a:schemeClr val="accent2"/>
                      </a:solidFill>
                      <a:prstDash val="solid"/>
                      <a:round/>
                      <a:headEnd type="none" w="med" len="med"/>
                      <a:tailEnd type="none" w="med" len="med"/>
                    </a:lnL>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extLst>
                  <a:ext uri="{0D108BD9-81ED-4DB2-BD59-A6C34878D82A}">
                    <a16:rowId xmlns:a16="http://schemas.microsoft.com/office/drawing/2014/main" val="1272100396"/>
                  </a:ext>
                </a:extLst>
              </a:tr>
              <a:tr h="350460">
                <a:tc>
                  <a:txBody>
                    <a:bodyPr/>
                    <a:lstStyle/>
                    <a:p>
                      <a:pPr marL="0" algn="ctr" fontAlgn="b"/>
                      <a:r>
                        <a:rPr lang="cs-CZ" sz="2000" b="0" u="none" strike="noStrike" dirty="0">
                          <a:solidFill>
                            <a:srgbClr val="000000"/>
                          </a:solidFill>
                          <a:effectLst/>
                        </a:rPr>
                        <a:t>01.06.</a:t>
                      </a:r>
                      <a:endParaRPr lang="cs-CZ" sz="2000" b="0" u="none" strike="noStrike" dirty="0">
                        <a:solidFill>
                          <a:srgbClr val="000000"/>
                        </a:solidFill>
                        <a:effectLst/>
                        <a:latin typeface="+mn-lt"/>
                        <a:ea typeface="+mn-ea"/>
                        <a:cs typeface="+mn-cs"/>
                      </a:endParaRPr>
                    </a:p>
                  </a:txBody>
                  <a:tcPr marL="6350" marR="6350" marT="6350" marB="0" anchor="b">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tc>
                  <a:txBody>
                    <a:bodyPr/>
                    <a:lstStyle/>
                    <a:p>
                      <a:pPr algn="ctr" fontAlgn="b"/>
                      <a:r>
                        <a:rPr lang="cs-CZ" sz="2000" b="0" i="0" u="none" strike="noStrike">
                          <a:solidFill>
                            <a:srgbClr val="000000"/>
                          </a:solidFill>
                          <a:effectLst/>
                          <a:latin typeface="Calibri"/>
                        </a:rPr>
                        <a:t>4:06</a:t>
                      </a:r>
                    </a:p>
                  </a:txBody>
                  <a:tcPr marL="9525" marR="9525" marT="9525" marB="0" anchor="b">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tc vMerge="1">
                  <a:txBody>
                    <a:bodyPr/>
                    <a:lstStyle/>
                    <a:p>
                      <a:pPr algn="ctr" fontAlgn="b"/>
                      <a:r>
                        <a:rPr lang="cs-CZ" sz="2000" b="0" i="0" u="none" strike="noStrike">
                          <a:solidFill>
                            <a:srgbClr val="000000"/>
                          </a:solidFill>
                          <a:effectLst/>
                          <a:latin typeface="Calibri" panose="020F0502020204030204" pitchFamily="34" charset="0"/>
                        </a:rPr>
                        <a:t>3,73</a:t>
                      </a:r>
                    </a:p>
                  </a:txBody>
                  <a:tcPr marL="6350" marR="6350" marT="6350" marB="0" anchor="b">
                    <a:lnL w="12700" cap="flat" cmpd="sng" algn="ctr">
                      <a:solidFill>
                        <a:schemeClr val="accent2"/>
                      </a:solidFill>
                      <a:prstDash val="solid"/>
                      <a:round/>
                      <a:headEnd type="none" w="med" len="med"/>
                      <a:tailEnd type="none" w="med" len="med"/>
                    </a:lnL>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extLst>
                  <a:ext uri="{0D108BD9-81ED-4DB2-BD59-A6C34878D82A}">
                    <a16:rowId xmlns:a16="http://schemas.microsoft.com/office/drawing/2014/main" val="171722793"/>
                  </a:ext>
                </a:extLst>
              </a:tr>
              <a:tr h="350460">
                <a:tc>
                  <a:txBody>
                    <a:bodyPr/>
                    <a:lstStyle/>
                    <a:p>
                      <a:pPr marL="0" algn="ctr" fontAlgn="b"/>
                      <a:r>
                        <a:rPr lang="cs-CZ" sz="2000" b="0" u="none" strike="noStrike" dirty="0">
                          <a:solidFill>
                            <a:srgbClr val="000000"/>
                          </a:solidFill>
                          <a:effectLst/>
                        </a:rPr>
                        <a:t>02.06.</a:t>
                      </a:r>
                      <a:endParaRPr lang="cs-CZ" sz="2000" b="0" u="none" strike="noStrike" dirty="0">
                        <a:solidFill>
                          <a:srgbClr val="000000"/>
                        </a:solidFill>
                        <a:effectLst/>
                        <a:latin typeface="+mn-lt"/>
                        <a:ea typeface="+mn-ea"/>
                        <a:cs typeface="+mn-cs"/>
                      </a:endParaRPr>
                    </a:p>
                  </a:txBody>
                  <a:tcPr marL="6350" marR="6350" marT="6350" marB="0" anchor="b">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tc>
                  <a:txBody>
                    <a:bodyPr/>
                    <a:lstStyle/>
                    <a:p>
                      <a:pPr algn="ctr" fontAlgn="b"/>
                      <a:r>
                        <a:rPr lang="cs-CZ" sz="2000" b="0" i="0" u="none" strike="noStrike">
                          <a:solidFill>
                            <a:srgbClr val="000000"/>
                          </a:solidFill>
                          <a:effectLst/>
                          <a:latin typeface="Calibri"/>
                        </a:rPr>
                        <a:t>4:09</a:t>
                      </a:r>
                    </a:p>
                  </a:txBody>
                  <a:tcPr marL="9525" marR="9525" marT="9525" marB="0" anchor="b">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tc vMerge="1">
                  <a:txBody>
                    <a:bodyPr/>
                    <a:lstStyle/>
                    <a:p>
                      <a:pPr algn="ctr" fontAlgn="b"/>
                      <a:r>
                        <a:rPr lang="cs-CZ" sz="2000" b="0" i="0" u="none" strike="noStrike">
                          <a:solidFill>
                            <a:srgbClr val="000000"/>
                          </a:solidFill>
                          <a:effectLst/>
                          <a:latin typeface="Calibri" panose="020F0502020204030204" pitchFamily="34" charset="0"/>
                        </a:rPr>
                        <a:t>3,73</a:t>
                      </a:r>
                    </a:p>
                  </a:txBody>
                  <a:tcPr marL="6350" marR="6350" marT="6350" marB="0" anchor="b">
                    <a:lnL w="12700" cap="flat" cmpd="sng" algn="ctr">
                      <a:solidFill>
                        <a:schemeClr val="accent2"/>
                      </a:solidFill>
                      <a:prstDash val="solid"/>
                      <a:round/>
                      <a:headEnd type="none" w="med" len="med"/>
                      <a:tailEnd type="none" w="med" len="med"/>
                    </a:lnL>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extLst>
                  <a:ext uri="{0D108BD9-81ED-4DB2-BD59-A6C34878D82A}">
                    <a16:rowId xmlns:a16="http://schemas.microsoft.com/office/drawing/2014/main" val="1708567720"/>
                  </a:ext>
                </a:extLst>
              </a:tr>
              <a:tr h="350460">
                <a:tc>
                  <a:txBody>
                    <a:bodyPr/>
                    <a:lstStyle/>
                    <a:p>
                      <a:pPr marL="0" algn="ctr" fontAlgn="b"/>
                      <a:r>
                        <a:rPr lang="cs-CZ" sz="2000" b="0" u="none" strike="noStrike" dirty="0">
                          <a:solidFill>
                            <a:srgbClr val="000000"/>
                          </a:solidFill>
                          <a:effectLst/>
                        </a:rPr>
                        <a:t>03.06.</a:t>
                      </a:r>
                      <a:endParaRPr lang="cs-CZ" sz="2000" b="0" u="none" strike="noStrike" dirty="0">
                        <a:solidFill>
                          <a:srgbClr val="000000"/>
                        </a:solidFill>
                        <a:effectLst/>
                        <a:latin typeface="+mn-lt"/>
                        <a:ea typeface="+mn-ea"/>
                        <a:cs typeface="+mn-cs"/>
                      </a:endParaRPr>
                    </a:p>
                  </a:txBody>
                  <a:tcPr marL="6350" marR="6350" marT="6350" marB="0" anchor="b">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tc>
                  <a:txBody>
                    <a:bodyPr/>
                    <a:lstStyle/>
                    <a:p>
                      <a:pPr algn="ctr" fontAlgn="b"/>
                      <a:r>
                        <a:rPr lang="cs-CZ" sz="2000" b="0" i="0" u="none" strike="noStrike">
                          <a:solidFill>
                            <a:srgbClr val="000000"/>
                          </a:solidFill>
                          <a:effectLst/>
                          <a:latin typeface="Calibri"/>
                        </a:rPr>
                        <a:t>3:54</a:t>
                      </a:r>
                    </a:p>
                  </a:txBody>
                  <a:tcPr marL="9525" marR="9525" marT="9525" marB="0" anchor="b">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tc vMerge="1">
                  <a:txBody>
                    <a:bodyPr/>
                    <a:lstStyle/>
                    <a:p>
                      <a:pPr algn="ctr" fontAlgn="b"/>
                      <a:r>
                        <a:rPr lang="cs-CZ" sz="2000" b="0" i="0" u="none" strike="noStrike" dirty="0">
                          <a:solidFill>
                            <a:srgbClr val="000000"/>
                          </a:solidFill>
                          <a:effectLst/>
                          <a:latin typeface="Calibri" panose="020F0502020204030204" pitchFamily="34" charset="0"/>
                        </a:rPr>
                        <a:t>3,73</a:t>
                      </a:r>
                    </a:p>
                  </a:txBody>
                  <a:tcPr marL="6350" marR="6350" marT="6350" marB="0" anchor="b">
                    <a:lnL w="12700" cap="flat" cmpd="sng" algn="ctr">
                      <a:solidFill>
                        <a:schemeClr val="accent2"/>
                      </a:solidFill>
                      <a:prstDash val="solid"/>
                      <a:round/>
                      <a:headEnd type="none" w="med" len="med"/>
                      <a:tailEnd type="none" w="med" len="med"/>
                    </a:lnL>
                    <a:lnT w="12700" cap="flat" cmpd="sng" algn="ctr">
                      <a:solidFill>
                        <a:schemeClr val="accent2"/>
                      </a:solidFill>
                      <a:prstDash val="solid"/>
                      <a:round/>
                      <a:headEnd type="none" w="med" len="med"/>
                      <a:tailEnd type="none" w="med" len="med"/>
                    </a:lnT>
                  </a:tcPr>
                </a:tc>
                <a:extLst>
                  <a:ext uri="{0D108BD9-81ED-4DB2-BD59-A6C34878D82A}">
                    <a16:rowId xmlns:a16="http://schemas.microsoft.com/office/drawing/2014/main" val="790266251"/>
                  </a:ext>
                </a:extLst>
              </a:tr>
              <a:tr h="350460">
                <a:tc>
                  <a:txBody>
                    <a:bodyPr/>
                    <a:lstStyle/>
                    <a:p>
                      <a:pPr marL="0" algn="ctr" fontAlgn="b"/>
                      <a:r>
                        <a:rPr lang="cs-CZ" sz="2000" b="0" u="none" strike="noStrike" dirty="0">
                          <a:solidFill>
                            <a:srgbClr val="000000"/>
                          </a:solidFill>
                          <a:effectLst/>
                          <a:latin typeface="+mn-lt"/>
                          <a:ea typeface="+mn-ea"/>
                          <a:cs typeface="+mn-cs"/>
                        </a:rPr>
                        <a:t>04.06.</a:t>
                      </a:r>
                    </a:p>
                  </a:txBody>
                  <a:tcPr marL="6350" marR="6350" marT="6350" marB="0" anchor="b">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tc>
                  <a:txBody>
                    <a:bodyPr/>
                    <a:lstStyle/>
                    <a:p>
                      <a:pPr algn="ctr" fontAlgn="b"/>
                      <a:r>
                        <a:rPr lang="cs-CZ" sz="2000" b="0" i="0" u="none" strike="noStrike">
                          <a:solidFill>
                            <a:srgbClr val="000000"/>
                          </a:solidFill>
                          <a:effectLst/>
                          <a:latin typeface="Calibri"/>
                        </a:rPr>
                        <a:t>3:41</a:t>
                      </a:r>
                    </a:p>
                  </a:txBody>
                  <a:tcPr marL="9525" marR="9525" marT="9525" marB="0" anchor="b">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tc vMerge="1">
                  <a:txBody>
                    <a:bodyPr/>
                    <a:lstStyle/>
                    <a:p>
                      <a:pPr algn="ctr" fontAlgn="b"/>
                      <a:endParaRPr lang="cs-CZ" sz="2000" b="0" i="0" u="none" strike="noStrike" dirty="0">
                        <a:solidFill>
                          <a:srgbClr val="000000"/>
                        </a:solidFill>
                        <a:effectLst/>
                        <a:latin typeface="Calibri" panose="020F0502020204030204" pitchFamily="34" charset="0"/>
                      </a:endParaRPr>
                    </a:p>
                  </a:txBody>
                  <a:tcPr marL="6350" marR="6350" marT="6350" marB="0" anchor="ctr">
                    <a:lnL w="12700" cap="flat" cmpd="sng" algn="ctr">
                      <a:solidFill>
                        <a:schemeClr val="accent2"/>
                      </a:solidFill>
                      <a:prstDash val="solid"/>
                      <a:round/>
                      <a:headEnd type="none" w="med" len="med"/>
                      <a:tailEnd type="none" w="med" len="med"/>
                    </a:lnL>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extLst>
                  <a:ext uri="{0D108BD9-81ED-4DB2-BD59-A6C34878D82A}">
                    <a16:rowId xmlns:a16="http://schemas.microsoft.com/office/drawing/2014/main" val="3560879232"/>
                  </a:ext>
                </a:extLst>
              </a:tr>
              <a:tr h="350460">
                <a:tc>
                  <a:txBody>
                    <a:bodyPr/>
                    <a:lstStyle/>
                    <a:p>
                      <a:pPr marL="0" algn="ctr" fontAlgn="b"/>
                      <a:r>
                        <a:rPr lang="cs-CZ" sz="2000" b="0" u="none" strike="noStrike" dirty="0">
                          <a:solidFill>
                            <a:srgbClr val="000000"/>
                          </a:solidFill>
                          <a:effectLst/>
                          <a:latin typeface="+mn-lt"/>
                          <a:ea typeface="+mn-ea"/>
                          <a:cs typeface="+mn-cs"/>
                        </a:rPr>
                        <a:t>05.06.</a:t>
                      </a:r>
                    </a:p>
                  </a:txBody>
                  <a:tcPr marL="6350" marR="6350" marT="6350" marB="0" anchor="b">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tcPr>
                </a:tc>
                <a:tc>
                  <a:txBody>
                    <a:bodyPr/>
                    <a:lstStyle/>
                    <a:p>
                      <a:pPr algn="ctr" fontAlgn="b"/>
                      <a:r>
                        <a:rPr lang="cs-CZ" sz="2000" b="0" i="0" u="none" strike="noStrike" dirty="0">
                          <a:solidFill>
                            <a:srgbClr val="000000"/>
                          </a:solidFill>
                          <a:effectLst/>
                          <a:latin typeface="Calibri"/>
                        </a:rPr>
                        <a:t>3:40</a:t>
                      </a:r>
                    </a:p>
                  </a:txBody>
                  <a:tcPr marL="9525" marR="9525" marT="9525" marB="0" anchor="b">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tcPr>
                </a:tc>
                <a:tc vMerge="1">
                  <a:txBody>
                    <a:bodyPr/>
                    <a:lstStyle/>
                    <a:p>
                      <a:pPr algn="ctr" fontAlgn="b"/>
                      <a:endParaRPr lang="cs-CZ" sz="2000" b="0" i="0" u="none" strike="noStrike" dirty="0">
                        <a:solidFill>
                          <a:srgbClr val="000000"/>
                        </a:solidFill>
                        <a:effectLst/>
                        <a:latin typeface="Calibri" panose="020F0502020204030204" pitchFamily="34" charset="0"/>
                      </a:endParaRPr>
                    </a:p>
                  </a:txBody>
                  <a:tcPr marL="6350" marR="6350" marT="6350" marB="0" anchor="ctr">
                    <a:lnL w="12700" cap="flat" cmpd="sng" algn="ctr">
                      <a:solidFill>
                        <a:schemeClr val="accent2"/>
                      </a:solidFill>
                      <a:prstDash val="solid"/>
                      <a:round/>
                      <a:headEnd type="none" w="med" len="med"/>
                      <a:tailEnd type="none" w="med" len="med"/>
                    </a:lnL>
                    <a:lnT w="12700" cap="flat" cmpd="sng" algn="ctr">
                      <a:solidFill>
                        <a:schemeClr val="accent2"/>
                      </a:solidFill>
                      <a:prstDash val="solid"/>
                      <a:round/>
                      <a:headEnd type="none" w="med" len="med"/>
                      <a:tailEnd type="none" w="med" len="med"/>
                    </a:lnT>
                  </a:tcPr>
                </a:tc>
                <a:extLst>
                  <a:ext uri="{0D108BD9-81ED-4DB2-BD59-A6C34878D82A}">
                    <a16:rowId xmlns:a16="http://schemas.microsoft.com/office/drawing/2014/main" val="4144891168"/>
                  </a:ext>
                </a:extLst>
              </a:tr>
            </a:tbl>
          </a:graphicData>
        </a:graphic>
      </p:graphicFrame>
      <p:graphicFrame>
        <p:nvGraphicFramePr>
          <p:cNvPr id="8" name="Zástupný obsah 7">
            <a:extLst>
              <a:ext uri="{FF2B5EF4-FFF2-40B4-BE49-F238E27FC236}">
                <a16:creationId xmlns:a16="http://schemas.microsoft.com/office/drawing/2014/main" id="{9AFA8990-FEE6-A1D3-7733-59DBA69CD3D1}"/>
              </a:ext>
            </a:extLst>
          </p:cNvPr>
          <p:cNvGraphicFramePr>
            <a:graphicFrameLocks noGrp="1"/>
          </p:cNvGraphicFramePr>
          <p:nvPr>
            <p:ph sz="half" idx="3"/>
            <p:extLst>
              <p:ext uri="{D42A27DB-BD31-4B8C-83A1-F6EECF244321}">
                <p14:modId xmlns:p14="http://schemas.microsoft.com/office/powerpoint/2010/main" val="4134202983"/>
              </p:ext>
            </p:extLst>
          </p:nvPr>
        </p:nvGraphicFramePr>
        <p:xfrm>
          <a:off x="6106950" y="2268913"/>
          <a:ext cx="13381200" cy="7009200"/>
        </p:xfrm>
        <a:graphic>
          <a:graphicData uri="http://schemas.openxmlformats.org/drawingml/2006/chart">
            <c:chart xmlns:c="http://schemas.openxmlformats.org/drawingml/2006/chart" xmlns:r="http://schemas.openxmlformats.org/officeDocument/2006/relationships" r:id="rId3"/>
          </a:graphicData>
        </a:graphic>
      </p:graphicFrame>
      <p:sp>
        <p:nvSpPr>
          <p:cNvPr id="5" name="object 3">
            <a:extLst>
              <a:ext uri="{FF2B5EF4-FFF2-40B4-BE49-F238E27FC236}">
                <a16:creationId xmlns:a16="http://schemas.microsoft.com/office/drawing/2014/main" id="{CD69D042-7DE6-7660-5098-6CEF8A7025DB}"/>
              </a:ext>
            </a:extLst>
          </p:cNvPr>
          <p:cNvSpPr txBox="1">
            <a:spLocks noGrp="1"/>
          </p:cNvSpPr>
          <p:nvPr>
            <p:ph type="title"/>
          </p:nvPr>
        </p:nvSpPr>
        <p:spPr>
          <a:xfrm>
            <a:off x="615950" y="466725"/>
            <a:ext cx="16446500" cy="781050"/>
          </a:xfrm>
          <a:prstGeom prst="rect">
            <a:avLst/>
          </a:prstGeom>
        </p:spPr>
        <p:txBody>
          <a:bodyPr vert="horz" wrap="square" lIns="0" tIns="12065" rIns="0" bIns="0" rtlCol="0">
            <a:spAutoFit/>
          </a:bodyPr>
          <a:lstStyle/>
          <a:p>
            <a:pPr marL="12700">
              <a:lnSpc>
                <a:spcPct val="100000"/>
              </a:lnSpc>
              <a:spcBef>
                <a:spcPts val="95"/>
              </a:spcBef>
            </a:pPr>
            <a:r>
              <a:rPr lang="cs-CZ" spc="35" dirty="0"/>
              <a:t>Data z aplikace WAZE</a:t>
            </a:r>
            <a:endParaRPr spc="-35" dirty="0"/>
          </a:p>
        </p:txBody>
      </p:sp>
      <p:sp>
        <p:nvSpPr>
          <p:cNvPr id="10" name="TextovéPole 9">
            <a:extLst>
              <a:ext uri="{FF2B5EF4-FFF2-40B4-BE49-F238E27FC236}">
                <a16:creationId xmlns:a16="http://schemas.microsoft.com/office/drawing/2014/main" id="{FFCC6E14-E93A-4502-5D88-6A96823475B0}"/>
              </a:ext>
            </a:extLst>
          </p:cNvPr>
          <p:cNvSpPr txBox="1"/>
          <p:nvPr/>
        </p:nvSpPr>
        <p:spPr>
          <a:xfrm>
            <a:off x="615950" y="1247775"/>
            <a:ext cx="10350500" cy="584775"/>
          </a:xfrm>
          <a:prstGeom prst="rect">
            <a:avLst/>
          </a:prstGeom>
          <a:noFill/>
        </p:spPr>
        <p:txBody>
          <a:bodyPr wrap="square" rtlCol="0">
            <a:spAutoFit/>
          </a:bodyPr>
          <a:lstStyle/>
          <a:p>
            <a:r>
              <a:rPr lang="en-US" sz="3200" b="1" dirty="0">
                <a:solidFill>
                  <a:schemeClr val="bg1">
                    <a:lumMod val="65000"/>
                  </a:schemeClr>
                </a:solidFill>
              </a:rPr>
              <a:t>Barr</a:t>
            </a:r>
            <a:r>
              <a:rPr lang="cs-CZ" sz="3200" b="1" dirty="0">
                <a:solidFill>
                  <a:schemeClr val="bg1">
                    <a:lumMod val="65000"/>
                  </a:schemeClr>
                </a:solidFill>
              </a:rPr>
              <a:t>andovský</a:t>
            </a:r>
            <a:r>
              <a:rPr lang="en-US" sz="3200" b="1" dirty="0">
                <a:solidFill>
                  <a:schemeClr val="bg1">
                    <a:lumMod val="65000"/>
                  </a:schemeClr>
                </a:solidFill>
              </a:rPr>
              <a:t> </a:t>
            </a:r>
            <a:r>
              <a:rPr lang="cs-CZ" sz="3200" b="1" dirty="0">
                <a:solidFill>
                  <a:schemeClr val="bg1">
                    <a:lumMod val="65000"/>
                  </a:schemeClr>
                </a:solidFill>
              </a:rPr>
              <a:t>m</a:t>
            </a:r>
            <a:r>
              <a:rPr lang="en-US" sz="3200" b="1" dirty="0">
                <a:solidFill>
                  <a:schemeClr val="bg1">
                    <a:lumMod val="65000"/>
                  </a:schemeClr>
                </a:solidFill>
              </a:rPr>
              <a:t>ost (Dobříšská </a:t>
            </a:r>
            <a:r>
              <a:rPr lang="cs-CZ" sz="3200" b="1" dirty="0">
                <a:solidFill>
                  <a:schemeClr val="bg1">
                    <a:lumMod val="65000"/>
                  </a:schemeClr>
                </a:solidFill>
              </a:rPr>
              <a:t>–</a:t>
            </a:r>
            <a:r>
              <a:rPr lang="en-US" sz="3200" b="1" dirty="0">
                <a:solidFill>
                  <a:schemeClr val="bg1">
                    <a:lumMod val="65000"/>
                  </a:schemeClr>
                </a:solidFill>
              </a:rPr>
              <a:t> Barr</a:t>
            </a:r>
            <a:r>
              <a:rPr lang="cs-CZ" sz="3200" b="1" dirty="0">
                <a:solidFill>
                  <a:schemeClr val="bg1">
                    <a:lumMod val="65000"/>
                  </a:schemeClr>
                </a:solidFill>
              </a:rPr>
              <a:t>andovský</a:t>
            </a:r>
            <a:r>
              <a:rPr lang="en-US" sz="3200" b="1" dirty="0">
                <a:solidFill>
                  <a:schemeClr val="bg1">
                    <a:lumMod val="65000"/>
                  </a:schemeClr>
                </a:solidFill>
              </a:rPr>
              <a:t> most) </a:t>
            </a:r>
            <a:endParaRPr lang="cs-CZ" sz="3200" b="1" dirty="0">
              <a:solidFill>
                <a:schemeClr val="bg1">
                  <a:lumMod val="65000"/>
                </a:schemeClr>
              </a:solidFill>
            </a:endParaRPr>
          </a:p>
        </p:txBody>
      </p:sp>
    </p:spTree>
    <p:extLst>
      <p:ext uri="{BB962C8B-B14F-4D97-AF65-F5344CB8AC3E}">
        <p14:creationId xmlns:p14="http://schemas.microsoft.com/office/powerpoint/2010/main" val="152998074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ulka 6">
            <a:extLst>
              <a:ext uri="{FF2B5EF4-FFF2-40B4-BE49-F238E27FC236}">
                <a16:creationId xmlns:a16="http://schemas.microsoft.com/office/drawing/2014/main" id="{FF320B15-6B0C-7531-0113-3FA3FF689D0F}"/>
              </a:ext>
            </a:extLst>
          </p:cNvPr>
          <p:cNvGraphicFramePr>
            <a:graphicFrameLocks noGrp="1"/>
          </p:cNvGraphicFramePr>
          <p:nvPr>
            <p:ph sz="half" idx="2"/>
            <p:extLst>
              <p:ext uri="{D42A27DB-BD31-4B8C-83A1-F6EECF244321}">
                <p14:modId xmlns:p14="http://schemas.microsoft.com/office/powerpoint/2010/main" val="3768138658"/>
              </p:ext>
            </p:extLst>
          </p:nvPr>
        </p:nvGraphicFramePr>
        <p:xfrm>
          <a:off x="908050" y="6158230"/>
          <a:ext cx="7924800" cy="2362200"/>
        </p:xfrm>
        <a:graphic>
          <a:graphicData uri="http://schemas.openxmlformats.org/drawingml/2006/table">
            <a:tbl>
              <a:tblPr firstRow="1" bandRow="1">
                <a:tableStyleId>{72833802-FEF1-4C79-8D5D-14CF1EAF98D9}</a:tableStyleId>
              </a:tblPr>
              <a:tblGrid>
                <a:gridCol w="1278673">
                  <a:extLst>
                    <a:ext uri="{9D8B030D-6E8A-4147-A177-3AD203B41FA5}">
                      <a16:colId xmlns:a16="http://schemas.microsoft.com/office/drawing/2014/main" val="1808696621"/>
                    </a:ext>
                  </a:extLst>
                </a:gridCol>
                <a:gridCol w="6646127">
                  <a:extLst>
                    <a:ext uri="{9D8B030D-6E8A-4147-A177-3AD203B41FA5}">
                      <a16:colId xmlns:a16="http://schemas.microsoft.com/office/drawing/2014/main" val="3582012724"/>
                    </a:ext>
                  </a:extLst>
                </a:gridCol>
              </a:tblGrid>
              <a:tr h="780176">
                <a:tc>
                  <a:txBody>
                    <a:bodyPr/>
                    <a:lstStyle/>
                    <a:p>
                      <a:pPr algn="ctr"/>
                      <a:r>
                        <a:rPr lang="cs-CZ" sz="2200" dirty="0"/>
                        <a:t>Pořadí</a:t>
                      </a:r>
                    </a:p>
                  </a:txBody>
                  <a:tcPr anchor="ctr"/>
                </a:tc>
                <a:tc>
                  <a:txBody>
                    <a:bodyPr/>
                    <a:lstStyle/>
                    <a:p>
                      <a:pPr algn="ctr"/>
                      <a:r>
                        <a:rPr lang="cs-CZ" sz="2200" dirty="0"/>
                        <a:t>Název trasy</a:t>
                      </a:r>
                    </a:p>
                  </a:txBody>
                  <a:tcPr anchor="ctr"/>
                </a:tc>
                <a:extLst>
                  <a:ext uri="{0D108BD9-81ED-4DB2-BD59-A6C34878D82A}">
                    <a16:rowId xmlns:a16="http://schemas.microsoft.com/office/drawing/2014/main" val="3633086727"/>
                  </a:ext>
                </a:extLst>
              </a:tr>
              <a:tr h="791012">
                <a:tc>
                  <a:txBody>
                    <a:bodyPr/>
                    <a:lstStyle/>
                    <a:p>
                      <a:pPr algn="ctr"/>
                      <a:r>
                        <a:rPr lang="cs-CZ" sz="2200" dirty="0"/>
                        <a:t>1</a:t>
                      </a:r>
                    </a:p>
                  </a:txBody>
                  <a:tcPr anchor="ctr"/>
                </a:tc>
                <a:tc>
                  <a:txBody>
                    <a:bodyPr/>
                    <a:lstStyle/>
                    <a:p>
                      <a:pPr algn="ctr" fontAlgn="ctr"/>
                      <a:r>
                        <a:rPr lang="cs-CZ" sz="2200" b="0" u="none" strike="noStrike" dirty="0">
                          <a:solidFill>
                            <a:srgbClr val="000000"/>
                          </a:solidFill>
                          <a:effectLst/>
                        </a:rPr>
                        <a:t>Strakonická z centra </a:t>
                      </a:r>
                      <a:r>
                        <a:rPr lang="cs-CZ" sz="2400" dirty="0"/>
                        <a:t>–</a:t>
                      </a:r>
                      <a:r>
                        <a:rPr lang="cs-CZ" sz="2200" b="0" u="none" strike="noStrike" dirty="0">
                          <a:solidFill>
                            <a:srgbClr val="000000"/>
                          </a:solidFill>
                          <a:effectLst/>
                        </a:rPr>
                        <a:t> Zbraslavská </a:t>
                      </a:r>
                      <a:r>
                        <a:rPr lang="cs-CZ" sz="2400" dirty="0"/>
                        <a:t>–</a:t>
                      </a:r>
                      <a:r>
                        <a:rPr lang="cs-CZ" sz="2200" b="0" u="none" strike="noStrike" dirty="0">
                          <a:solidFill>
                            <a:srgbClr val="000000"/>
                          </a:solidFill>
                          <a:effectLst/>
                        </a:rPr>
                        <a:t> K Barrandovu </a:t>
                      </a:r>
                      <a:r>
                        <a:rPr lang="cs-CZ" sz="2400" dirty="0"/>
                        <a:t>–</a:t>
                      </a:r>
                      <a:r>
                        <a:rPr lang="cs-CZ" sz="2200" b="0" u="none" strike="noStrike" dirty="0">
                          <a:solidFill>
                            <a:srgbClr val="000000"/>
                          </a:solidFill>
                          <a:effectLst/>
                        </a:rPr>
                        <a:t> Jižní spojka</a:t>
                      </a:r>
                      <a:endParaRPr lang="cs-CZ" sz="2200" b="0" i="0" u="none" strike="noStrike" dirty="0">
                        <a:solidFill>
                          <a:srgbClr val="000000"/>
                        </a:solidFill>
                        <a:effectLst/>
                        <a:latin typeface="Calibri" panose="020F0502020204030204" pitchFamily="34" charset="0"/>
                      </a:endParaRPr>
                    </a:p>
                  </a:txBody>
                  <a:tcPr marL="6350" marR="6350" marT="6350" marB="0" anchor="ctr"/>
                </a:tc>
                <a:extLst>
                  <a:ext uri="{0D108BD9-81ED-4DB2-BD59-A6C34878D82A}">
                    <a16:rowId xmlns:a16="http://schemas.microsoft.com/office/drawing/2014/main" val="604094073"/>
                  </a:ext>
                </a:extLst>
              </a:tr>
              <a:tr h="791012">
                <a:tc>
                  <a:txBody>
                    <a:bodyPr/>
                    <a:lstStyle/>
                    <a:p>
                      <a:pPr algn="ctr"/>
                      <a:r>
                        <a:rPr lang="cs-CZ" sz="2200" dirty="0"/>
                        <a:t>2</a:t>
                      </a:r>
                    </a:p>
                  </a:txBody>
                  <a:tcPr anchor="ctr"/>
                </a:tc>
                <a:tc>
                  <a:txBody>
                    <a:bodyPr/>
                    <a:lstStyle/>
                    <a:p>
                      <a:pPr algn="ctr" fontAlgn="ctr"/>
                      <a:r>
                        <a:rPr lang="pl-PL" sz="2200" b="0" u="none" strike="noStrike" dirty="0">
                          <a:solidFill>
                            <a:srgbClr val="000000"/>
                          </a:solidFill>
                          <a:effectLst/>
                        </a:rPr>
                        <a:t>Strakonická do centra </a:t>
                      </a:r>
                      <a:r>
                        <a:rPr lang="cs-CZ" sz="2400" dirty="0"/>
                        <a:t>–</a:t>
                      </a:r>
                      <a:r>
                        <a:rPr lang="pl-PL" sz="2200" b="0" u="none" strike="noStrike" dirty="0">
                          <a:solidFill>
                            <a:srgbClr val="000000"/>
                          </a:solidFill>
                          <a:effectLst/>
                        </a:rPr>
                        <a:t> PO Lahovice </a:t>
                      </a:r>
                      <a:r>
                        <a:rPr lang="cs-CZ" sz="2400" dirty="0"/>
                        <a:t>–</a:t>
                      </a:r>
                      <a:r>
                        <a:rPr lang="pl-PL" sz="2200" b="0" u="none" strike="noStrike" dirty="0">
                          <a:solidFill>
                            <a:srgbClr val="000000"/>
                          </a:solidFill>
                          <a:effectLst/>
                        </a:rPr>
                        <a:t> PO Modletice </a:t>
                      </a:r>
                      <a:r>
                        <a:rPr lang="cs-CZ" sz="2400" dirty="0"/>
                        <a:t>–</a:t>
                      </a:r>
                      <a:r>
                        <a:rPr lang="pl-PL" sz="2200" b="0" u="none" strike="noStrike" dirty="0">
                          <a:solidFill>
                            <a:srgbClr val="000000"/>
                          </a:solidFill>
                          <a:effectLst/>
                        </a:rPr>
                        <a:t> D1 </a:t>
                      </a:r>
                      <a:r>
                        <a:rPr lang="cs-CZ" sz="2400" dirty="0"/>
                        <a:t>–</a:t>
                      </a:r>
                      <a:r>
                        <a:rPr lang="pl-PL" sz="2200" b="0" u="none" strike="noStrike" dirty="0">
                          <a:solidFill>
                            <a:srgbClr val="000000"/>
                          </a:solidFill>
                          <a:effectLst/>
                        </a:rPr>
                        <a:t> Jižní spojka</a:t>
                      </a:r>
                      <a:endParaRPr lang="pl-PL" sz="2200" b="0" i="0" u="none" strike="noStrike" dirty="0">
                        <a:solidFill>
                          <a:srgbClr val="000000"/>
                        </a:solidFill>
                        <a:effectLst/>
                        <a:latin typeface="Calibri" panose="020F0502020204030204" pitchFamily="34" charset="0"/>
                      </a:endParaRPr>
                    </a:p>
                  </a:txBody>
                  <a:tcPr marL="6350" marR="6350" marT="6350" marB="0" anchor="ctr"/>
                </a:tc>
                <a:extLst>
                  <a:ext uri="{0D108BD9-81ED-4DB2-BD59-A6C34878D82A}">
                    <a16:rowId xmlns:a16="http://schemas.microsoft.com/office/drawing/2014/main" val="2526753275"/>
                  </a:ext>
                </a:extLst>
              </a:tr>
            </a:tbl>
          </a:graphicData>
        </a:graphic>
      </p:graphicFrame>
      <p:sp>
        <p:nvSpPr>
          <p:cNvPr id="5" name="object 3">
            <a:extLst>
              <a:ext uri="{FF2B5EF4-FFF2-40B4-BE49-F238E27FC236}">
                <a16:creationId xmlns:a16="http://schemas.microsoft.com/office/drawing/2014/main" id="{78A837A6-53D3-5499-CC87-880F04E127D1}"/>
              </a:ext>
            </a:extLst>
          </p:cNvPr>
          <p:cNvSpPr txBox="1">
            <a:spLocks noGrp="1"/>
          </p:cNvSpPr>
          <p:nvPr>
            <p:ph type="title"/>
          </p:nvPr>
        </p:nvSpPr>
        <p:spPr>
          <a:xfrm>
            <a:off x="615950" y="466725"/>
            <a:ext cx="17513300" cy="781050"/>
          </a:xfrm>
          <a:prstGeom prst="rect">
            <a:avLst/>
          </a:prstGeom>
        </p:spPr>
        <p:txBody>
          <a:bodyPr vert="horz" wrap="square" lIns="0" tIns="12065" rIns="0" bIns="0" rtlCol="0">
            <a:spAutoFit/>
          </a:bodyPr>
          <a:lstStyle/>
          <a:p>
            <a:pPr marL="12700">
              <a:lnSpc>
                <a:spcPct val="100000"/>
              </a:lnSpc>
              <a:spcBef>
                <a:spcPts val="95"/>
              </a:spcBef>
            </a:pPr>
            <a:r>
              <a:rPr lang="cs-CZ" spc="-35" dirty="0"/>
              <a:t>Chování dopravy na vyznačených objízdných trasách</a:t>
            </a:r>
            <a:endParaRPr spc="-35" dirty="0"/>
          </a:p>
        </p:txBody>
      </p:sp>
      <p:pic>
        <p:nvPicPr>
          <p:cNvPr id="2050" name="Picture 2">
            <a:extLst>
              <a:ext uri="{FF2B5EF4-FFF2-40B4-BE49-F238E27FC236}">
                <a16:creationId xmlns:a16="http://schemas.microsoft.com/office/drawing/2014/main" id="{15A2D17F-57D2-B8FD-2153-18366251C9C5}"/>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9098492" y="2225675"/>
            <a:ext cx="10982325" cy="7639050"/>
          </a:xfrm>
          <a:prstGeom prst="rect">
            <a:avLst/>
          </a:prstGeom>
          <a:noFill/>
          <a:extLst>
            <a:ext uri="{909E8E84-426E-40DD-AFC4-6F175D3DCCD1}">
              <a14:hiddenFill xmlns:a14="http://schemas.microsoft.com/office/drawing/2010/main">
                <a:solidFill>
                  <a:srgbClr val="FFFFFF"/>
                </a:solidFill>
              </a14:hiddenFill>
            </a:ext>
          </a:extLst>
        </p:spPr>
      </p:pic>
      <p:sp>
        <p:nvSpPr>
          <p:cNvPr id="3" name="TextovéPole 2">
            <a:extLst>
              <a:ext uri="{FF2B5EF4-FFF2-40B4-BE49-F238E27FC236}">
                <a16:creationId xmlns:a16="http://schemas.microsoft.com/office/drawing/2014/main" id="{07737C20-D142-1BCB-91D0-9DF921645760}"/>
              </a:ext>
            </a:extLst>
          </p:cNvPr>
          <p:cNvSpPr txBox="1"/>
          <p:nvPr/>
        </p:nvSpPr>
        <p:spPr>
          <a:xfrm>
            <a:off x="908050" y="2225675"/>
            <a:ext cx="8190442" cy="3539430"/>
          </a:xfrm>
          <a:prstGeom prst="rect">
            <a:avLst/>
          </a:prstGeom>
          <a:noFill/>
        </p:spPr>
        <p:txBody>
          <a:bodyPr wrap="square" rtlCol="0">
            <a:spAutoFit/>
          </a:bodyPr>
          <a:lstStyle/>
          <a:p>
            <a:pPr marL="285750" indent="-285750">
              <a:buFont typeface="Arial" panose="020B0604020202020204" pitchFamily="34" charset="0"/>
              <a:buChar char="•"/>
            </a:pPr>
            <a:r>
              <a:rPr lang="cs-CZ" sz="2800" dirty="0"/>
              <a:t>Analýza dynamických vlastností dopravního proudu</a:t>
            </a:r>
          </a:p>
          <a:p>
            <a:endParaRPr lang="cs-CZ" sz="2800" dirty="0"/>
          </a:p>
          <a:p>
            <a:pPr marL="285750" indent="-285750">
              <a:buFont typeface="Arial" panose="020B0604020202020204" pitchFamily="34" charset="0"/>
              <a:buChar char="•"/>
            </a:pPr>
            <a:r>
              <a:rPr lang="cs-CZ" sz="2800" dirty="0"/>
              <a:t>Sledovanými parametry jsou pro účely vyhodnocení:</a:t>
            </a:r>
          </a:p>
          <a:p>
            <a:pPr marL="742950" lvl="1" indent="-285750">
              <a:buFont typeface="Arial" panose="020B0604020202020204" pitchFamily="34" charset="0"/>
              <a:buChar char="•"/>
            </a:pPr>
            <a:r>
              <a:rPr lang="cs-CZ" sz="2800" dirty="0"/>
              <a:t>Cestovní doba</a:t>
            </a:r>
          </a:p>
          <a:p>
            <a:pPr marL="742950" lvl="1" indent="-285750">
              <a:buFont typeface="Arial" panose="020B0604020202020204" pitchFamily="34" charset="0"/>
              <a:buChar char="•"/>
            </a:pPr>
            <a:r>
              <a:rPr lang="cs-CZ" sz="2800" dirty="0"/>
              <a:t>Cestovní rychlost</a:t>
            </a:r>
          </a:p>
          <a:p>
            <a:pPr lvl="1"/>
            <a:endParaRPr lang="cs-CZ" sz="2800" dirty="0"/>
          </a:p>
          <a:p>
            <a:pPr marL="285750" indent="-285750">
              <a:buFont typeface="Arial" panose="020B0604020202020204" pitchFamily="34" charset="0"/>
              <a:buChar char="•"/>
            </a:pPr>
            <a:r>
              <a:rPr lang="cs-CZ" sz="2800" dirty="0"/>
              <a:t>Jsou realizovány měřící jízdy na vyznačených objízdných trasách, které jsou poté vyhodnocovány</a:t>
            </a:r>
          </a:p>
        </p:txBody>
      </p:sp>
      <p:sp>
        <p:nvSpPr>
          <p:cNvPr id="2" name="TextovéPole 1">
            <a:extLst>
              <a:ext uri="{FF2B5EF4-FFF2-40B4-BE49-F238E27FC236}">
                <a16:creationId xmlns:a16="http://schemas.microsoft.com/office/drawing/2014/main" id="{FF9D51EE-D874-1D99-C2A0-93423FEDFF71}"/>
              </a:ext>
            </a:extLst>
          </p:cNvPr>
          <p:cNvSpPr txBox="1"/>
          <p:nvPr/>
        </p:nvSpPr>
        <p:spPr>
          <a:xfrm>
            <a:off x="615950" y="1247775"/>
            <a:ext cx="7073900" cy="584775"/>
          </a:xfrm>
          <a:prstGeom prst="rect">
            <a:avLst/>
          </a:prstGeom>
          <a:noFill/>
        </p:spPr>
        <p:txBody>
          <a:bodyPr wrap="square" rtlCol="0">
            <a:spAutoFit/>
          </a:bodyPr>
          <a:lstStyle/>
          <a:p>
            <a:r>
              <a:rPr lang="cs-CZ" sz="3200" b="1" dirty="0">
                <a:solidFill>
                  <a:schemeClr val="bg1">
                    <a:lumMod val="65000"/>
                  </a:schemeClr>
                </a:solidFill>
              </a:rPr>
              <a:t>Měřicí vozidla TSK, a. s.</a:t>
            </a:r>
          </a:p>
        </p:txBody>
      </p:sp>
    </p:spTree>
    <p:extLst>
      <p:ext uri="{BB962C8B-B14F-4D97-AF65-F5344CB8AC3E}">
        <p14:creationId xmlns:p14="http://schemas.microsoft.com/office/powerpoint/2010/main" val="409318990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0BAF3539-C961-A09C-CEC2-96EBD100AC19}"/>
              </a:ext>
            </a:extLst>
          </p:cNvPr>
          <p:cNvSpPr>
            <a:spLocks noGrp="1"/>
          </p:cNvSpPr>
          <p:nvPr>
            <p:ph type="title"/>
          </p:nvPr>
        </p:nvSpPr>
        <p:spPr>
          <a:xfrm>
            <a:off x="615552" y="467285"/>
            <a:ext cx="16675497" cy="1523494"/>
          </a:xfrm>
        </p:spPr>
        <p:txBody>
          <a:bodyPr/>
          <a:lstStyle/>
          <a:p>
            <a:r>
              <a:rPr lang="cs-CZ" dirty="0"/>
              <a:t>Data z měřícího vozidla</a:t>
            </a:r>
          </a:p>
        </p:txBody>
      </p:sp>
      <p:graphicFrame>
        <p:nvGraphicFramePr>
          <p:cNvPr id="8" name="Tabulka 8">
            <a:extLst>
              <a:ext uri="{FF2B5EF4-FFF2-40B4-BE49-F238E27FC236}">
                <a16:creationId xmlns:a16="http://schemas.microsoft.com/office/drawing/2014/main" id="{3AC84B78-FD65-05FA-3398-99CC82B680EA}"/>
              </a:ext>
            </a:extLst>
          </p:cNvPr>
          <p:cNvGraphicFramePr>
            <a:graphicFrameLocks noGrp="1"/>
          </p:cNvGraphicFramePr>
          <p:nvPr>
            <p:ph sz="half" idx="3"/>
            <p:extLst>
              <p:ext uri="{D42A27DB-BD31-4B8C-83A1-F6EECF244321}">
                <p14:modId xmlns:p14="http://schemas.microsoft.com/office/powerpoint/2010/main" val="1204737813"/>
              </p:ext>
            </p:extLst>
          </p:nvPr>
        </p:nvGraphicFramePr>
        <p:xfrm>
          <a:off x="615552" y="6970840"/>
          <a:ext cx="7419600" cy="1772144"/>
        </p:xfrm>
        <a:graphic>
          <a:graphicData uri="http://schemas.openxmlformats.org/drawingml/2006/table">
            <a:tbl>
              <a:tblPr firstRow="1" bandRow="1">
                <a:tableStyleId>{72833802-FEF1-4C79-8D5D-14CF1EAF98D9}</a:tableStyleId>
              </a:tblPr>
              <a:tblGrid>
                <a:gridCol w="216860">
                  <a:extLst>
                    <a:ext uri="{9D8B030D-6E8A-4147-A177-3AD203B41FA5}">
                      <a16:colId xmlns:a16="http://schemas.microsoft.com/office/drawing/2014/main" val="422799028"/>
                    </a:ext>
                  </a:extLst>
                </a:gridCol>
                <a:gridCol w="2139142">
                  <a:extLst>
                    <a:ext uri="{9D8B030D-6E8A-4147-A177-3AD203B41FA5}">
                      <a16:colId xmlns:a16="http://schemas.microsoft.com/office/drawing/2014/main" val="915910662"/>
                    </a:ext>
                  </a:extLst>
                </a:gridCol>
                <a:gridCol w="2304989">
                  <a:extLst>
                    <a:ext uri="{9D8B030D-6E8A-4147-A177-3AD203B41FA5}">
                      <a16:colId xmlns:a16="http://schemas.microsoft.com/office/drawing/2014/main" val="424318317"/>
                    </a:ext>
                  </a:extLst>
                </a:gridCol>
                <a:gridCol w="2758609">
                  <a:extLst>
                    <a:ext uri="{9D8B030D-6E8A-4147-A177-3AD203B41FA5}">
                      <a16:colId xmlns:a16="http://schemas.microsoft.com/office/drawing/2014/main" val="3419880139"/>
                    </a:ext>
                  </a:extLst>
                </a:gridCol>
              </a:tblGrid>
              <a:tr h="360885">
                <a:tc gridSpan="2">
                  <a:txBody>
                    <a:bodyPr/>
                    <a:lstStyle/>
                    <a:p>
                      <a:pPr algn="ctr"/>
                      <a:r>
                        <a:rPr lang="cs-CZ" dirty="0"/>
                        <a:t>Průměr jízd dle stavu</a:t>
                      </a:r>
                    </a:p>
                  </a:txBody>
                  <a:tcPr anchor="ctr">
                    <a:lnR w="12700" cap="flat" cmpd="sng" algn="ctr">
                      <a:solidFill>
                        <a:schemeClr val="accent2"/>
                      </a:solidFill>
                      <a:prstDash val="solid"/>
                      <a:round/>
                      <a:headEnd type="none" w="med" len="med"/>
                      <a:tailEnd type="none" w="med" len="med"/>
                    </a:lnR>
                    <a:lnB w="12700" cap="flat" cmpd="sng" algn="ctr">
                      <a:solidFill>
                        <a:schemeClr val="accent2"/>
                      </a:solidFill>
                      <a:prstDash val="solid"/>
                      <a:round/>
                      <a:headEnd type="none" w="med" len="med"/>
                      <a:tailEnd type="none" w="med" len="med"/>
                    </a:lnB>
                  </a:tcPr>
                </a:tc>
                <a:tc hMerge="1">
                  <a:txBody>
                    <a:bodyPr/>
                    <a:lstStyle/>
                    <a:p>
                      <a:pPr algn="ctr"/>
                      <a:r>
                        <a:rPr lang="cs-CZ" dirty="0"/>
                        <a:t>Průměr jízd dle stavu</a:t>
                      </a:r>
                    </a:p>
                  </a:txBody>
                  <a:tcP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B w="12700" cap="flat" cmpd="sng" algn="ctr">
                      <a:solidFill>
                        <a:schemeClr val="accent2"/>
                      </a:solidFill>
                      <a:prstDash val="solid"/>
                      <a:round/>
                      <a:headEnd type="none" w="med" len="med"/>
                      <a:tailEnd type="none" w="med" len="med"/>
                    </a:lnB>
                  </a:tcPr>
                </a:tc>
                <a:tc>
                  <a:txBody>
                    <a:bodyPr/>
                    <a:lstStyle/>
                    <a:p>
                      <a:pPr algn="ctr"/>
                      <a:r>
                        <a:rPr lang="cs-CZ" dirty="0"/>
                        <a:t>Cestovní doba </a:t>
                      </a:r>
                    </a:p>
                    <a:p>
                      <a:pPr algn="ctr"/>
                      <a:r>
                        <a:rPr lang="cs-CZ" dirty="0"/>
                        <a:t>[</a:t>
                      </a:r>
                      <a:r>
                        <a:rPr lang="cs-CZ" dirty="0" err="1"/>
                        <a:t>min:s</a:t>
                      </a:r>
                      <a:r>
                        <a:rPr lang="cs-CZ" dirty="0"/>
                        <a:t>]</a:t>
                      </a:r>
                    </a:p>
                  </a:txBody>
                  <a:tcPr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B w="12700" cap="flat" cmpd="sng" algn="ctr">
                      <a:solidFill>
                        <a:schemeClr val="accent2"/>
                      </a:solidFill>
                      <a:prstDash val="solid"/>
                      <a:round/>
                      <a:headEnd type="none" w="med" len="med"/>
                      <a:tailEnd type="none" w="med" len="med"/>
                    </a:lnB>
                  </a:tcPr>
                </a:tc>
                <a:tc>
                  <a:txBody>
                    <a:bodyPr/>
                    <a:lstStyle/>
                    <a:p>
                      <a:pPr algn="ctr"/>
                      <a:r>
                        <a:rPr lang="cs-CZ" dirty="0"/>
                        <a:t>Cestovní rychlost </a:t>
                      </a:r>
                    </a:p>
                    <a:p>
                      <a:pPr algn="ctr"/>
                      <a:r>
                        <a:rPr lang="cs-CZ" dirty="0"/>
                        <a:t>[km/h]</a:t>
                      </a:r>
                    </a:p>
                  </a:txBody>
                  <a:tcPr anchor="ctr">
                    <a:lnL w="12700" cap="flat" cmpd="sng" algn="ctr">
                      <a:solidFill>
                        <a:schemeClr val="accent2"/>
                      </a:solidFill>
                      <a:prstDash val="solid"/>
                      <a:round/>
                      <a:headEnd type="none" w="med" len="med"/>
                      <a:tailEnd type="none" w="med" len="med"/>
                    </a:lnL>
                    <a:lnB w="12700" cap="flat" cmpd="sng" algn="ctr">
                      <a:solidFill>
                        <a:schemeClr val="accent2"/>
                      </a:solidFill>
                      <a:prstDash val="solid"/>
                      <a:round/>
                      <a:headEnd type="none" w="med" len="med"/>
                      <a:tailEnd type="none" w="med" len="med"/>
                    </a:lnB>
                  </a:tcPr>
                </a:tc>
                <a:extLst>
                  <a:ext uri="{0D108BD9-81ED-4DB2-BD59-A6C34878D82A}">
                    <a16:rowId xmlns:a16="http://schemas.microsoft.com/office/drawing/2014/main" val="4148760843"/>
                  </a:ext>
                </a:extLst>
              </a:tr>
              <a:tr h="360885">
                <a:tc>
                  <a:txBody>
                    <a:bodyPr/>
                    <a:lstStyle/>
                    <a:p>
                      <a:pPr algn="ctr"/>
                      <a:endParaRPr lang="cs-CZ" dirty="0"/>
                    </a:p>
                  </a:txBody>
                  <a:tcPr>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solidFill>
                      <a:schemeClr val="accent1"/>
                    </a:solidFill>
                  </a:tcPr>
                </a:tc>
                <a:tc>
                  <a:txBody>
                    <a:bodyPr/>
                    <a:lstStyle/>
                    <a:p>
                      <a:pPr algn="ctr"/>
                      <a:r>
                        <a:rPr lang="cs-CZ" dirty="0"/>
                        <a:t>Ráno</a:t>
                      </a:r>
                    </a:p>
                  </a:txBody>
                  <a:tcP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tc>
                  <a:txBody>
                    <a:bodyPr/>
                    <a:lstStyle/>
                    <a:p>
                      <a:pPr algn="ctr"/>
                      <a:r>
                        <a:rPr lang="cs-CZ" dirty="0"/>
                        <a:t>27:59</a:t>
                      </a:r>
                    </a:p>
                  </a:txBody>
                  <a:tcP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tc>
                  <a:txBody>
                    <a:bodyPr/>
                    <a:lstStyle/>
                    <a:p>
                      <a:pPr algn="ctr"/>
                      <a:r>
                        <a:rPr lang="cs-CZ" dirty="0"/>
                        <a:t>52</a:t>
                      </a:r>
                    </a:p>
                  </a:txBody>
                  <a:tcPr>
                    <a:lnL w="12700" cap="flat" cmpd="sng" algn="ctr">
                      <a:solidFill>
                        <a:schemeClr val="accent2"/>
                      </a:solidFill>
                      <a:prstDash val="solid"/>
                      <a:round/>
                      <a:headEnd type="none" w="med" len="med"/>
                      <a:tailEnd type="none" w="med" len="med"/>
                    </a:lnL>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extLst>
                  <a:ext uri="{0D108BD9-81ED-4DB2-BD59-A6C34878D82A}">
                    <a16:rowId xmlns:a16="http://schemas.microsoft.com/office/drawing/2014/main" val="4076282674"/>
                  </a:ext>
                </a:extLst>
              </a:tr>
              <a:tr h="360885">
                <a:tc>
                  <a:txBody>
                    <a:bodyPr/>
                    <a:lstStyle/>
                    <a:p>
                      <a:pPr algn="ctr"/>
                      <a:endParaRPr lang="cs-CZ" dirty="0"/>
                    </a:p>
                  </a:txBody>
                  <a:tcPr>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solidFill>
                      <a:schemeClr val="accent2"/>
                    </a:solidFill>
                  </a:tcPr>
                </a:tc>
                <a:tc>
                  <a:txBody>
                    <a:bodyPr/>
                    <a:lstStyle/>
                    <a:p>
                      <a:pPr algn="ctr"/>
                      <a:r>
                        <a:rPr lang="cs-CZ" dirty="0"/>
                        <a:t>Odpoledne</a:t>
                      </a:r>
                    </a:p>
                  </a:txBody>
                  <a:tcP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tc>
                  <a:txBody>
                    <a:bodyPr/>
                    <a:lstStyle/>
                    <a:p>
                      <a:pPr algn="ctr"/>
                      <a:r>
                        <a:rPr lang="cs-CZ" dirty="0"/>
                        <a:t>20:00</a:t>
                      </a:r>
                    </a:p>
                  </a:txBody>
                  <a:tcP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tc>
                  <a:txBody>
                    <a:bodyPr/>
                    <a:lstStyle/>
                    <a:p>
                      <a:pPr algn="ctr"/>
                      <a:r>
                        <a:rPr lang="cs-CZ" dirty="0"/>
                        <a:t>59</a:t>
                      </a:r>
                    </a:p>
                  </a:txBody>
                  <a:tcPr>
                    <a:lnL w="12700" cap="flat" cmpd="sng" algn="ctr">
                      <a:solidFill>
                        <a:schemeClr val="accent2"/>
                      </a:solidFill>
                      <a:prstDash val="solid"/>
                      <a:round/>
                      <a:headEnd type="none" w="med" len="med"/>
                      <a:tailEnd type="none" w="med" len="med"/>
                    </a:lnL>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extLst>
                  <a:ext uri="{0D108BD9-81ED-4DB2-BD59-A6C34878D82A}">
                    <a16:rowId xmlns:a16="http://schemas.microsoft.com/office/drawing/2014/main" val="3462575590"/>
                  </a:ext>
                </a:extLst>
              </a:tr>
              <a:tr h="400544">
                <a:tc>
                  <a:txBody>
                    <a:bodyPr/>
                    <a:lstStyle/>
                    <a:p>
                      <a:pPr algn="ctr"/>
                      <a:endParaRPr lang="cs-CZ" dirty="0"/>
                    </a:p>
                  </a:txBody>
                  <a:tcPr>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solidFill>
                      <a:srgbClr val="92D050"/>
                    </a:solidFill>
                  </a:tcPr>
                </a:tc>
                <a:tc>
                  <a:txBody>
                    <a:bodyPr/>
                    <a:lstStyle/>
                    <a:p>
                      <a:pPr algn="ctr"/>
                      <a:r>
                        <a:rPr lang="cs-CZ" dirty="0"/>
                        <a:t>Denní průměr</a:t>
                      </a:r>
                    </a:p>
                  </a:txBody>
                  <a:tcP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tcPr>
                </a:tc>
                <a:tc>
                  <a:txBody>
                    <a:bodyPr/>
                    <a:lstStyle/>
                    <a:p>
                      <a:pPr algn="ctr"/>
                      <a:r>
                        <a:rPr lang="cs-CZ" dirty="0"/>
                        <a:t>24:42</a:t>
                      </a:r>
                    </a:p>
                  </a:txBody>
                  <a:tcP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tcPr>
                </a:tc>
                <a:tc>
                  <a:txBody>
                    <a:bodyPr/>
                    <a:lstStyle/>
                    <a:p>
                      <a:pPr algn="ctr"/>
                      <a:r>
                        <a:rPr lang="cs-CZ" dirty="0"/>
                        <a:t>55</a:t>
                      </a:r>
                    </a:p>
                  </a:txBody>
                  <a:tcPr>
                    <a:lnL w="12700" cap="flat" cmpd="sng" algn="ctr">
                      <a:solidFill>
                        <a:schemeClr val="accent2"/>
                      </a:solidFill>
                      <a:prstDash val="solid"/>
                      <a:round/>
                      <a:headEnd type="none" w="med" len="med"/>
                      <a:tailEnd type="none" w="med" len="med"/>
                    </a:lnL>
                    <a:lnT w="12700" cap="flat" cmpd="sng" algn="ctr">
                      <a:solidFill>
                        <a:schemeClr val="accent2"/>
                      </a:solidFill>
                      <a:prstDash val="solid"/>
                      <a:round/>
                      <a:headEnd type="none" w="med" len="med"/>
                      <a:tailEnd type="none" w="med" len="med"/>
                    </a:lnT>
                  </a:tcPr>
                </a:tc>
                <a:extLst>
                  <a:ext uri="{0D108BD9-81ED-4DB2-BD59-A6C34878D82A}">
                    <a16:rowId xmlns:a16="http://schemas.microsoft.com/office/drawing/2014/main" val="3709496979"/>
                  </a:ext>
                </a:extLst>
              </a:tr>
            </a:tbl>
          </a:graphicData>
        </a:graphic>
      </p:graphicFrame>
      <p:graphicFrame>
        <p:nvGraphicFramePr>
          <p:cNvPr id="7" name="Tabulka 7">
            <a:extLst>
              <a:ext uri="{FF2B5EF4-FFF2-40B4-BE49-F238E27FC236}">
                <a16:creationId xmlns:a16="http://schemas.microsoft.com/office/drawing/2014/main" id="{D068574E-0CC5-F907-0806-E308B8CE0377}"/>
              </a:ext>
            </a:extLst>
          </p:cNvPr>
          <p:cNvGraphicFramePr>
            <a:graphicFrameLocks noGrp="1"/>
          </p:cNvGraphicFramePr>
          <p:nvPr>
            <p:ph sz="half" idx="2"/>
            <p:extLst>
              <p:ext uri="{D42A27DB-BD31-4B8C-83A1-F6EECF244321}">
                <p14:modId xmlns:p14="http://schemas.microsoft.com/office/powerpoint/2010/main" val="1772715178"/>
              </p:ext>
            </p:extLst>
          </p:nvPr>
        </p:nvGraphicFramePr>
        <p:xfrm>
          <a:off x="615552" y="2601150"/>
          <a:ext cx="7418875" cy="1771201"/>
        </p:xfrm>
        <a:graphic>
          <a:graphicData uri="http://schemas.openxmlformats.org/drawingml/2006/table">
            <a:tbl>
              <a:tblPr firstRow="1" bandRow="1">
                <a:tableStyleId>{72833802-FEF1-4C79-8D5D-14CF1EAF98D9}</a:tableStyleId>
              </a:tblPr>
              <a:tblGrid>
                <a:gridCol w="230576">
                  <a:extLst>
                    <a:ext uri="{9D8B030D-6E8A-4147-A177-3AD203B41FA5}">
                      <a16:colId xmlns:a16="http://schemas.microsoft.com/office/drawing/2014/main" val="3836204167"/>
                    </a:ext>
                  </a:extLst>
                </a:gridCol>
                <a:gridCol w="2147431">
                  <a:extLst>
                    <a:ext uri="{9D8B030D-6E8A-4147-A177-3AD203B41FA5}">
                      <a16:colId xmlns:a16="http://schemas.microsoft.com/office/drawing/2014/main" val="2097539445"/>
                    </a:ext>
                  </a:extLst>
                </a:gridCol>
                <a:gridCol w="2299018">
                  <a:extLst>
                    <a:ext uri="{9D8B030D-6E8A-4147-A177-3AD203B41FA5}">
                      <a16:colId xmlns:a16="http://schemas.microsoft.com/office/drawing/2014/main" val="3520449121"/>
                    </a:ext>
                  </a:extLst>
                </a:gridCol>
                <a:gridCol w="2741850">
                  <a:extLst>
                    <a:ext uri="{9D8B030D-6E8A-4147-A177-3AD203B41FA5}">
                      <a16:colId xmlns:a16="http://schemas.microsoft.com/office/drawing/2014/main" val="256374452"/>
                    </a:ext>
                  </a:extLst>
                </a:gridCol>
              </a:tblGrid>
              <a:tr h="646873">
                <a:tc gridSpan="2">
                  <a:txBody>
                    <a:bodyPr/>
                    <a:lstStyle/>
                    <a:p>
                      <a:pPr algn="ctr"/>
                      <a:r>
                        <a:rPr lang="cs-CZ" dirty="0"/>
                        <a:t>Průměr jízd dle stavu</a:t>
                      </a:r>
                    </a:p>
                  </a:txBody>
                  <a:tcPr anchor="ctr"/>
                </a:tc>
                <a:tc hMerge="1">
                  <a:txBody>
                    <a:bodyPr/>
                    <a:lstStyle/>
                    <a:p>
                      <a:pPr algn="ctr"/>
                      <a:r>
                        <a:rPr lang="cs-CZ" dirty="0"/>
                        <a:t>Průměr jízd dle stavu</a:t>
                      </a:r>
                    </a:p>
                  </a:txBody>
                  <a:tcPr/>
                </a:tc>
                <a:tc>
                  <a:txBody>
                    <a:bodyPr/>
                    <a:lstStyle/>
                    <a:p>
                      <a:pPr algn="ctr"/>
                      <a:r>
                        <a:rPr lang="cs-CZ" dirty="0"/>
                        <a:t>Cestovní doba </a:t>
                      </a:r>
                    </a:p>
                    <a:p>
                      <a:pPr algn="ctr"/>
                      <a:r>
                        <a:rPr lang="cs-CZ" dirty="0"/>
                        <a:t>[</a:t>
                      </a:r>
                      <a:r>
                        <a:rPr lang="cs-CZ" dirty="0" err="1"/>
                        <a:t>min:s</a:t>
                      </a:r>
                      <a:r>
                        <a:rPr lang="cs-CZ" dirty="0"/>
                        <a:t>]</a:t>
                      </a:r>
                    </a:p>
                  </a:txBody>
                  <a:tcPr anchor="ctr"/>
                </a:tc>
                <a:tc>
                  <a:txBody>
                    <a:bodyPr/>
                    <a:lstStyle/>
                    <a:p>
                      <a:pPr algn="ctr"/>
                      <a:r>
                        <a:rPr lang="cs-CZ" dirty="0"/>
                        <a:t>Cestovní rychlost </a:t>
                      </a:r>
                    </a:p>
                    <a:p>
                      <a:pPr algn="ctr"/>
                      <a:r>
                        <a:rPr lang="cs-CZ" dirty="0"/>
                        <a:t>[km/h]</a:t>
                      </a:r>
                    </a:p>
                  </a:txBody>
                  <a:tcPr anchor="ctr"/>
                </a:tc>
                <a:extLst>
                  <a:ext uri="{0D108BD9-81ED-4DB2-BD59-A6C34878D82A}">
                    <a16:rowId xmlns:a16="http://schemas.microsoft.com/office/drawing/2014/main" val="3399690323"/>
                  </a:ext>
                </a:extLst>
              </a:tr>
              <a:tr h="374776">
                <a:tc>
                  <a:txBody>
                    <a:bodyPr/>
                    <a:lstStyle/>
                    <a:p>
                      <a:pPr algn="ctr"/>
                      <a:endParaRPr lang="cs-CZ" dirty="0"/>
                    </a:p>
                  </a:txBody>
                  <a:tcPr>
                    <a:lnR w="12700" cap="flat" cmpd="sng" algn="ctr">
                      <a:solidFill>
                        <a:schemeClr val="accent2"/>
                      </a:solidFill>
                      <a:prstDash val="solid"/>
                      <a:round/>
                      <a:headEnd type="none" w="med" len="med"/>
                      <a:tailEnd type="none" w="med" len="med"/>
                    </a:lnR>
                    <a:lnB w="12700" cap="flat" cmpd="sng" algn="ctr">
                      <a:solidFill>
                        <a:schemeClr val="accent2"/>
                      </a:solidFill>
                      <a:prstDash val="solid"/>
                      <a:round/>
                      <a:headEnd type="none" w="med" len="med"/>
                      <a:tailEnd type="none" w="med" len="med"/>
                    </a:lnB>
                    <a:solidFill>
                      <a:schemeClr val="accent1"/>
                    </a:solidFill>
                  </a:tcPr>
                </a:tc>
                <a:tc>
                  <a:txBody>
                    <a:bodyPr/>
                    <a:lstStyle/>
                    <a:p>
                      <a:pPr algn="ctr"/>
                      <a:r>
                        <a:rPr lang="cs-CZ" dirty="0"/>
                        <a:t>Ráno</a:t>
                      </a:r>
                    </a:p>
                  </a:txBody>
                  <a:tcP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B w="12700" cap="flat" cmpd="sng" algn="ctr">
                      <a:solidFill>
                        <a:schemeClr val="accent2"/>
                      </a:solidFill>
                      <a:prstDash val="solid"/>
                      <a:round/>
                      <a:headEnd type="none" w="med" len="med"/>
                      <a:tailEnd type="none" w="med" len="med"/>
                    </a:lnB>
                  </a:tcPr>
                </a:tc>
                <a:tc>
                  <a:txBody>
                    <a:bodyPr/>
                    <a:lstStyle/>
                    <a:p>
                      <a:pPr algn="ctr"/>
                      <a:r>
                        <a:rPr lang="cs-CZ" dirty="0"/>
                        <a:t>29:07</a:t>
                      </a:r>
                    </a:p>
                  </a:txBody>
                  <a:tcP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B w="12700" cap="flat" cmpd="sng" algn="ctr">
                      <a:solidFill>
                        <a:schemeClr val="accent2"/>
                      </a:solidFill>
                      <a:prstDash val="solid"/>
                      <a:round/>
                      <a:headEnd type="none" w="med" len="med"/>
                      <a:tailEnd type="none" w="med" len="med"/>
                    </a:lnB>
                  </a:tcPr>
                </a:tc>
                <a:tc>
                  <a:txBody>
                    <a:bodyPr/>
                    <a:lstStyle/>
                    <a:p>
                      <a:pPr algn="ctr"/>
                      <a:r>
                        <a:rPr lang="cs-CZ" dirty="0"/>
                        <a:t>51</a:t>
                      </a:r>
                    </a:p>
                  </a:txBody>
                  <a:tcPr>
                    <a:lnL w="12700" cap="flat" cmpd="sng" algn="ctr">
                      <a:solidFill>
                        <a:schemeClr val="accent2"/>
                      </a:solidFill>
                      <a:prstDash val="solid"/>
                      <a:round/>
                      <a:headEnd type="none" w="med" len="med"/>
                      <a:tailEnd type="none" w="med" len="med"/>
                    </a:lnL>
                    <a:lnB w="12700" cap="flat" cmpd="sng" algn="ctr">
                      <a:solidFill>
                        <a:schemeClr val="accent2"/>
                      </a:solidFill>
                      <a:prstDash val="solid"/>
                      <a:round/>
                      <a:headEnd type="none" w="med" len="med"/>
                      <a:tailEnd type="none" w="med" len="med"/>
                    </a:lnB>
                  </a:tcPr>
                </a:tc>
                <a:extLst>
                  <a:ext uri="{0D108BD9-81ED-4DB2-BD59-A6C34878D82A}">
                    <a16:rowId xmlns:a16="http://schemas.microsoft.com/office/drawing/2014/main" val="3393052239"/>
                  </a:ext>
                </a:extLst>
              </a:tr>
              <a:tr h="374776">
                <a:tc>
                  <a:txBody>
                    <a:bodyPr/>
                    <a:lstStyle/>
                    <a:p>
                      <a:pPr algn="ctr"/>
                      <a:endParaRPr lang="cs-CZ" dirty="0"/>
                    </a:p>
                  </a:txBody>
                  <a:tcPr>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solidFill>
                      <a:schemeClr val="accent2"/>
                    </a:solidFill>
                  </a:tcPr>
                </a:tc>
                <a:tc>
                  <a:txBody>
                    <a:bodyPr/>
                    <a:lstStyle/>
                    <a:p>
                      <a:pPr algn="ctr"/>
                      <a:r>
                        <a:rPr lang="cs-CZ" dirty="0"/>
                        <a:t>Odpoledne</a:t>
                      </a:r>
                    </a:p>
                  </a:txBody>
                  <a:tcP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tc>
                  <a:txBody>
                    <a:bodyPr/>
                    <a:lstStyle/>
                    <a:p>
                      <a:pPr algn="ctr"/>
                      <a:r>
                        <a:rPr lang="cs-CZ" dirty="0"/>
                        <a:t>21:22</a:t>
                      </a:r>
                    </a:p>
                  </a:txBody>
                  <a:tcP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tc>
                  <a:txBody>
                    <a:bodyPr/>
                    <a:lstStyle/>
                    <a:p>
                      <a:pPr algn="ctr"/>
                      <a:r>
                        <a:rPr lang="cs-CZ" dirty="0"/>
                        <a:t>60</a:t>
                      </a:r>
                    </a:p>
                  </a:txBody>
                  <a:tcPr>
                    <a:lnL w="12700" cap="flat" cmpd="sng" algn="ctr">
                      <a:solidFill>
                        <a:schemeClr val="accent2"/>
                      </a:solidFill>
                      <a:prstDash val="solid"/>
                      <a:round/>
                      <a:headEnd type="none" w="med" len="med"/>
                      <a:tailEnd type="none" w="med" len="med"/>
                    </a:lnL>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extLst>
                  <a:ext uri="{0D108BD9-81ED-4DB2-BD59-A6C34878D82A}">
                    <a16:rowId xmlns:a16="http://schemas.microsoft.com/office/drawing/2014/main" val="3677258520"/>
                  </a:ext>
                </a:extLst>
              </a:tr>
              <a:tr h="374776">
                <a:tc>
                  <a:txBody>
                    <a:bodyPr/>
                    <a:lstStyle/>
                    <a:p>
                      <a:pPr algn="ctr"/>
                      <a:endParaRPr lang="cs-CZ" dirty="0"/>
                    </a:p>
                  </a:txBody>
                  <a:tcPr>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solidFill>
                      <a:srgbClr val="92D050"/>
                    </a:solidFill>
                  </a:tcPr>
                </a:tc>
                <a:tc>
                  <a:txBody>
                    <a:bodyPr/>
                    <a:lstStyle/>
                    <a:p>
                      <a:pPr algn="ctr"/>
                      <a:r>
                        <a:rPr lang="cs-CZ" dirty="0"/>
                        <a:t>Denní průměr</a:t>
                      </a:r>
                    </a:p>
                  </a:txBody>
                  <a:tcP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tcPr>
                </a:tc>
                <a:tc>
                  <a:txBody>
                    <a:bodyPr/>
                    <a:lstStyle/>
                    <a:p>
                      <a:pPr algn="ctr"/>
                      <a:r>
                        <a:rPr lang="cs-CZ" dirty="0"/>
                        <a:t>26:55</a:t>
                      </a:r>
                    </a:p>
                  </a:txBody>
                  <a:tcP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tcPr>
                </a:tc>
                <a:tc>
                  <a:txBody>
                    <a:bodyPr/>
                    <a:lstStyle/>
                    <a:p>
                      <a:pPr algn="ctr"/>
                      <a:r>
                        <a:rPr lang="cs-CZ" dirty="0"/>
                        <a:t>53</a:t>
                      </a:r>
                    </a:p>
                  </a:txBody>
                  <a:tcPr>
                    <a:lnL w="12700" cap="flat" cmpd="sng" algn="ctr">
                      <a:solidFill>
                        <a:schemeClr val="accent2"/>
                      </a:solidFill>
                      <a:prstDash val="solid"/>
                      <a:round/>
                      <a:headEnd type="none" w="med" len="med"/>
                      <a:tailEnd type="none" w="med" len="med"/>
                    </a:lnL>
                    <a:lnT w="12700" cap="flat" cmpd="sng" algn="ctr">
                      <a:solidFill>
                        <a:schemeClr val="accent2"/>
                      </a:solidFill>
                      <a:prstDash val="solid"/>
                      <a:round/>
                      <a:headEnd type="none" w="med" len="med"/>
                      <a:tailEnd type="none" w="med" len="med"/>
                    </a:lnT>
                  </a:tcPr>
                </a:tc>
                <a:extLst>
                  <a:ext uri="{0D108BD9-81ED-4DB2-BD59-A6C34878D82A}">
                    <a16:rowId xmlns:a16="http://schemas.microsoft.com/office/drawing/2014/main" val="744725749"/>
                  </a:ext>
                </a:extLst>
              </a:tr>
            </a:tbl>
          </a:graphicData>
        </a:graphic>
      </p:graphicFrame>
      <p:sp>
        <p:nvSpPr>
          <p:cNvPr id="9" name="TextovéPole 8">
            <a:extLst>
              <a:ext uri="{FF2B5EF4-FFF2-40B4-BE49-F238E27FC236}">
                <a16:creationId xmlns:a16="http://schemas.microsoft.com/office/drawing/2014/main" id="{0726505B-3EC5-2F23-8E6B-11A70299C380}"/>
              </a:ext>
            </a:extLst>
          </p:cNvPr>
          <p:cNvSpPr txBox="1"/>
          <p:nvPr/>
        </p:nvSpPr>
        <p:spPr>
          <a:xfrm>
            <a:off x="615552" y="2016375"/>
            <a:ext cx="4635898" cy="584775"/>
          </a:xfrm>
          <a:prstGeom prst="rect">
            <a:avLst/>
          </a:prstGeom>
          <a:noFill/>
        </p:spPr>
        <p:txBody>
          <a:bodyPr wrap="square" rtlCol="0">
            <a:spAutoFit/>
          </a:bodyPr>
          <a:lstStyle/>
          <a:p>
            <a:r>
              <a:rPr lang="cs-CZ" sz="3200" b="1" dirty="0">
                <a:solidFill>
                  <a:schemeClr val="accent2"/>
                </a:solidFill>
              </a:rPr>
              <a:t>Stav před uzavírkou</a:t>
            </a:r>
          </a:p>
        </p:txBody>
      </p:sp>
      <p:sp>
        <p:nvSpPr>
          <p:cNvPr id="10" name="TextovéPole 9">
            <a:extLst>
              <a:ext uri="{FF2B5EF4-FFF2-40B4-BE49-F238E27FC236}">
                <a16:creationId xmlns:a16="http://schemas.microsoft.com/office/drawing/2014/main" id="{2A505BC2-6E5C-1AF7-5008-23AA64955BB9}"/>
              </a:ext>
            </a:extLst>
          </p:cNvPr>
          <p:cNvSpPr txBox="1"/>
          <p:nvPr/>
        </p:nvSpPr>
        <p:spPr>
          <a:xfrm>
            <a:off x="615552" y="6386065"/>
            <a:ext cx="4635898" cy="584775"/>
          </a:xfrm>
          <a:prstGeom prst="rect">
            <a:avLst/>
          </a:prstGeom>
          <a:noFill/>
        </p:spPr>
        <p:txBody>
          <a:bodyPr wrap="square" rtlCol="0">
            <a:spAutoFit/>
          </a:bodyPr>
          <a:lstStyle/>
          <a:p>
            <a:r>
              <a:rPr lang="cs-CZ" sz="3200" b="1" dirty="0">
                <a:solidFill>
                  <a:schemeClr val="accent2"/>
                </a:solidFill>
              </a:rPr>
              <a:t>Stav během uzavírky</a:t>
            </a:r>
          </a:p>
        </p:txBody>
      </p:sp>
      <p:graphicFrame>
        <p:nvGraphicFramePr>
          <p:cNvPr id="26" name="Graf 25">
            <a:extLst>
              <a:ext uri="{FF2B5EF4-FFF2-40B4-BE49-F238E27FC236}">
                <a16:creationId xmlns:a16="http://schemas.microsoft.com/office/drawing/2014/main" id="{47964559-E6BC-6245-47F2-9C80FA90B8A5}"/>
              </a:ext>
            </a:extLst>
          </p:cNvPr>
          <p:cNvGraphicFramePr/>
          <p:nvPr>
            <p:extLst>
              <p:ext uri="{D42A27DB-BD31-4B8C-83A1-F6EECF244321}">
                <p14:modId xmlns:p14="http://schemas.microsoft.com/office/powerpoint/2010/main" val="3168943740"/>
              </p:ext>
            </p:extLst>
          </p:nvPr>
        </p:nvGraphicFramePr>
        <p:xfrm>
          <a:off x="9290050" y="1990779"/>
          <a:ext cx="9444566" cy="7521103"/>
        </p:xfrm>
        <a:graphic>
          <a:graphicData uri="http://schemas.openxmlformats.org/drawingml/2006/chart">
            <c:chart xmlns:c="http://schemas.openxmlformats.org/drawingml/2006/chart" xmlns:r="http://schemas.openxmlformats.org/officeDocument/2006/relationships" r:id="rId3"/>
          </a:graphicData>
        </a:graphic>
      </p:graphicFrame>
      <p:sp>
        <p:nvSpPr>
          <p:cNvPr id="27" name="TextovéPole 26">
            <a:extLst>
              <a:ext uri="{FF2B5EF4-FFF2-40B4-BE49-F238E27FC236}">
                <a16:creationId xmlns:a16="http://schemas.microsoft.com/office/drawing/2014/main" id="{01CC0B73-3B9A-C96E-BDB7-CCAC66D2FE6C}"/>
              </a:ext>
            </a:extLst>
          </p:cNvPr>
          <p:cNvSpPr txBox="1"/>
          <p:nvPr/>
        </p:nvSpPr>
        <p:spPr>
          <a:xfrm>
            <a:off x="605327" y="1229032"/>
            <a:ext cx="12789298" cy="584775"/>
          </a:xfrm>
          <a:prstGeom prst="rect">
            <a:avLst/>
          </a:prstGeom>
          <a:noFill/>
        </p:spPr>
        <p:txBody>
          <a:bodyPr wrap="square" rtlCol="0">
            <a:spAutoFit/>
          </a:bodyPr>
          <a:lstStyle/>
          <a:p>
            <a:r>
              <a:rPr lang="cs-CZ" sz="3200" b="1" dirty="0">
                <a:solidFill>
                  <a:schemeClr val="bg1">
                    <a:lumMod val="65000"/>
                  </a:schemeClr>
                </a:solidFill>
              </a:rPr>
              <a:t>Strakonická z centra – PO – K Barrandovu – Jižní spojka</a:t>
            </a:r>
          </a:p>
        </p:txBody>
      </p:sp>
      <p:sp>
        <p:nvSpPr>
          <p:cNvPr id="3" name="TextovéPole 2">
            <a:extLst>
              <a:ext uri="{FF2B5EF4-FFF2-40B4-BE49-F238E27FC236}">
                <a16:creationId xmlns:a16="http://schemas.microsoft.com/office/drawing/2014/main" id="{6784F9E7-0126-4669-3CD1-20E16A4DC10B}"/>
              </a:ext>
            </a:extLst>
          </p:cNvPr>
          <p:cNvSpPr txBox="1"/>
          <p:nvPr/>
        </p:nvSpPr>
        <p:spPr>
          <a:xfrm>
            <a:off x="11380877" y="3529305"/>
            <a:ext cx="685800" cy="369332"/>
          </a:xfrm>
          <a:prstGeom prst="rect">
            <a:avLst/>
          </a:prstGeom>
          <a:noFill/>
        </p:spPr>
        <p:txBody>
          <a:bodyPr wrap="square" rtlCol="0">
            <a:spAutoFit/>
          </a:bodyPr>
          <a:lstStyle/>
          <a:p>
            <a:r>
              <a:rPr lang="cs-CZ" dirty="0">
                <a:solidFill>
                  <a:schemeClr val="accent1"/>
                </a:solidFill>
              </a:rPr>
              <a:t>-1:08</a:t>
            </a:r>
          </a:p>
        </p:txBody>
      </p:sp>
      <p:sp>
        <p:nvSpPr>
          <p:cNvPr id="4" name="TextovéPole 3">
            <a:extLst>
              <a:ext uri="{FF2B5EF4-FFF2-40B4-BE49-F238E27FC236}">
                <a16:creationId xmlns:a16="http://schemas.microsoft.com/office/drawing/2014/main" id="{D811B4D9-B145-D31E-0E85-C570F6689A24}"/>
              </a:ext>
            </a:extLst>
          </p:cNvPr>
          <p:cNvSpPr txBox="1"/>
          <p:nvPr/>
        </p:nvSpPr>
        <p:spPr>
          <a:xfrm>
            <a:off x="11376204" y="3890943"/>
            <a:ext cx="685800" cy="369332"/>
          </a:xfrm>
          <a:prstGeom prst="rect">
            <a:avLst/>
          </a:prstGeom>
          <a:noFill/>
        </p:spPr>
        <p:txBody>
          <a:bodyPr wrap="square" rtlCol="0">
            <a:spAutoFit/>
          </a:bodyPr>
          <a:lstStyle/>
          <a:p>
            <a:r>
              <a:rPr lang="cs-CZ" dirty="0">
                <a:solidFill>
                  <a:schemeClr val="accent3">
                    <a:lumMod val="75000"/>
                  </a:schemeClr>
                </a:solidFill>
              </a:rPr>
              <a:t>-2:13</a:t>
            </a:r>
          </a:p>
        </p:txBody>
      </p:sp>
      <p:sp>
        <p:nvSpPr>
          <p:cNvPr id="5" name="TextovéPole 4">
            <a:extLst>
              <a:ext uri="{FF2B5EF4-FFF2-40B4-BE49-F238E27FC236}">
                <a16:creationId xmlns:a16="http://schemas.microsoft.com/office/drawing/2014/main" id="{781E8797-A1F8-A59F-C1A3-0A6475CA625C}"/>
              </a:ext>
            </a:extLst>
          </p:cNvPr>
          <p:cNvSpPr txBox="1"/>
          <p:nvPr/>
        </p:nvSpPr>
        <p:spPr>
          <a:xfrm>
            <a:off x="11376204" y="4816475"/>
            <a:ext cx="685800" cy="369332"/>
          </a:xfrm>
          <a:prstGeom prst="rect">
            <a:avLst/>
          </a:prstGeom>
          <a:noFill/>
        </p:spPr>
        <p:txBody>
          <a:bodyPr wrap="square" rtlCol="0">
            <a:spAutoFit/>
          </a:bodyPr>
          <a:lstStyle/>
          <a:p>
            <a:r>
              <a:rPr lang="cs-CZ" dirty="0">
                <a:solidFill>
                  <a:schemeClr val="accent2"/>
                </a:solidFill>
              </a:rPr>
              <a:t>-1:22</a:t>
            </a:r>
          </a:p>
        </p:txBody>
      </p:sp>
    </p:spTree>
    <p:extLst>
      <p:ext uri="{BB962C8B-B14F-4D97-AF65-F5344CB8AC3E}">
        <p14:creationId xmlns:p14="http://schemas.microsoft.com/office/powerpoint/2010/main" val="55533083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C7BFBCB3-F549-1A2C-15CA-0B1565DA2E29}"/>
              </a:ext>
            </a:extLst>
          </p:cNvPr>
          <p:cNvSpPr>
            <a:spLocks noGrp="1"/>
          </p:cNvSpPr>
          <p:nvPr>
            <p:ph type="title"/>
          </p:nvPr>
        </p:nvSpPr>
        <p:spPr>
          <a:xfrm>
            <a:off x="615552" y="467285"/>
            <a:ext cx="16599297" cy="1523494"/>
          </a:xfrm>
        </p:spPr>
        <p:txBody>
          <a:bodyPr/>
          <a:lstStyle/>
          <a:p>
            <a:r>
              <a:rPr lang="cs-CZ" dirty="0"/>
              <a:t>Data z měřícího vozidla</a:t>
            </a:r>
          </a:p>
        </p:txBody>
      </p:sp>
      <p:graphicFrame>
        <p:nvGraphicFramePr>
          <p:cNvPr id="8" name="Tabulka 7">
            <a:extLst>
              <a:ext uri="{FF2B5EF4-FFF2-40B4-BE49-F238E27FC236}">
                <a16:creationId xmlns:a16="http://schemas.microsoft.com/office/drawing/2014/main" id="{9F7CDE0C-70B5-43AF-0280-E72CCC2838B6}"/>
              </a:ext>
            </a:extLst>
          </p:cNvPr>
          <p:cNvGraphicFramePr>
            <a:graphicFrameLocks/>
          </p:cNvGraphicFramePr>
          <p:nvPr>
            <p:extLst>
              <p:ext uri="{D42A27DB-BD31-4B8C-83A1-F6EECF244321}">
                <p14:modId xmlns:p14="http://schemas.microsoft.com/office/powerpoint/2010/main" val="730995926"/>
              </p:ext>
            </p:extLst>
          </p:nvPr>
        </p:nvGraphicFramePr>
        <p:xfrm>
          <a:off x="615552" y="2595228"/>
          <a:ext cx="7419600" cy="1771201"/>
        </p:xfrm>
        <a:graphic>
          <a:graphicData uri="http://schemas.openxmlformats.org/drawingml/2006/table">
            <a:tbl>
              <a:tblPr firstRow="1" bandRow="1">
                <a:tableStyleId>{72833802-FEF1-4C79-8D5D-14CF1EAF98D9}</a:tableStyleId>
              </a:tblPr>
              <a:tblGrid>
                <a:gridCol w="225976">
                  <a:extLst>
                    <a:ext uri="{9D8B030D-6E8A-4147-A177-3AD203B41FA5}">
                      <a16:colId xmlns:a16="http://schemas.microsoft.com/office/drawing/2014/main" val="517569337"/>
                    </a:ext>
                  </a:extLst>
                </a:gridCol>
                <a:gridCol w="2104590">
                  <a:extLst>
                    <a:ext uri="{9D8B030D-6E8A-4147-A177-3AD203B41FA5}">
                      <a16:colId xmlns:a16="http://schemas.microsoft.com/office/drawing/2014/main" val="2097539445"/>
                    </a:ext>
                  </a:extLst>
                </a:gridCol>
                <a:gridCol w="2401883">
                  <a:extLst>
                    <a:ext uri="{9D8B030D-6E8A-4147-A177-3AD203B41FA5}">
                      <a16:colId xmlns:a16="http://schemas.microsoft.com/office/drawing/2014/main" val="3520449121"/>
                    </a:ext>
                  </a:extLst>
                </a:gridCol>
                <a:gridCol w="2687151">
                  <a:extLst>
                    <a:ext uri="{9D8B030D-6E8A-4147-A177-3AD203B41FA5}">
                      <a16:colId xmlns:a16="http://schemas.microsoft.com/office/drawing/2014/main" val="256374452"/>
                    </a:ext>
                  </a:extLst>
                </a:gridCol>
              </a:tblGrid>
              <a:tr h="646873">
                <a:tc gridSpan="2">
                  <a:txBody>
                    <a:bodyPr/>
                    <a:lstStyle/>
                    <a:p>
                      <a:pPr algn="ctr"/>
                      <a:r>
                        <a:rPr lang="cs-CZ" dirty="0"/>
                        <a:t>Průměr jízd dle stavu</a:t>
                      </a:r>
                    </a:p>
                  </a:txBody>
                  <a:tcPr anchor="ctr"/>
                </a:tc>
                <a:tc hMerge="1">
                  <a:txBody>
                    <a:bodyPr/>
                    <a:lstStyle/>
                    <a:p>
                      <a:pPr algn="ctr"/>
                      <a:r>
                        <a:rPr lang="cs-CZ" dirty="0"/>
                        <a:t>Průměr jízd dle stavu</a:t>
                      </a:r>
                    </a:p>
                  </a:txBody>
                  <a:tcPr/>
                </a:tc>
                <a:tc>
                  <a:txBody>
                    <a:bodyPr/>
                    <a:lstStyle/>
                    <a:p>
                      <a:pPr algn="ctr"/>
                      <a:r>
                        <a:rPr lang="cs-CZ" dirty="0"/>
                        <a:t>Cestovní doba</a:t>
                      </a:r>
                    </a:p>
                    <a:p>
                      <a:pPr algn="ctr"/>
                      <a:r>
                        <a:rPr lang="cs-CZ" dirty="0"/>
                        <a:t>[</a:t>
                      </a:r>
                      <a:r>
                        <a:rPr lang="cs-CZ" dirty="0" err="1"/>
                        <a:t>min:s</a:t>
                      </a:r>
                      <a:r>
                        <a:rPr lang="cs-CZ" dirty="0"/>
                        <a:t>]</a:t>
                      </a:r>
                    </a:p>
                  </a:txBody>
                  <a:tcPr anchor="ctr"/>
                </a:tc>
                <a:tc>
                  <a:txBody>
                    <a:bodyPr/>
                    <a:lstStyle/>
                    <a:p>
                      <a:pPr algn="ctr"/>
                      <a:r>
                        <a:rPr lang="cs-CZ" dirty="0"/>
                        <a:t>Cestovní rychlost </a:t>
                      </a:r>
                    </a:p>
                    <a:p>
                      <a:pPr algn="ctr"/>
                      <a:r>
                        <a:rPr lang="cs-CZ" dirty="0"/>
                        <a:t>[km/h]</a:t>
                      </a:r>
                    </a:p>
                  </a:txBody>
                  <a:tcPr anchor="ctr"/>
                </a:tc>
                <a:extLst>
                  <a:ext uri="{0D108BD9-81ED-4DB2-BD59-A6C34878D82A}">
                    <a16:rowId xmlns:a16="http://schemas.microsoft.com/office/drawing/2014/main" val="3399690323"/>
                  </a:ext>
                </a:extLst>
              </a:tr>
              <a:tr h="374776">
                <a:tc>
                  <a:txBody>
                    <a:bodyPr/>
                    <a:lstStyle/>
                    <a:p>
                      <a:pPr algn="ctr"/>
                      <a:endParaRPr lang="cs-CZ" dirty="0"/>
                    </a:p>
                  </a:txBody>
                  <a:tcPr>
                    <a:lnR w="12700" cap="flat" cmpd="sng" algn="ctr">
                      <a:solidFill>
                        <a:schemeClr val="accent2"/>
                      </a:solidFill>
                      <a:prstDash val="solid"/>
                      <a:round/>
                      <a:headEnd type="none" w="med" len="med"/>
                      <a:tailEnd type="none" w="med" len="med"/>
                    </a:lnR>
                    <a:lnB w="12700" cap="flat" cmpd="sng" algn="ctr">
                      <a:solidFill>
                        <a:schemeClr val="accent2"/>
                      </a:solidFill>
                      <a:prstDash val="solid"/>
                      <a:round/>
                      <a:headEnd type="none" w="med" len="med"/>
                      <a:tailEnd type="none" w="med" len="med"/>
                    </a:lnB>
                    <a:solidFill>
                      <a:schemeClr val="accent1"/>
                    </a:solidFill>
                  </a:tcPr>
                </a:tc>
                <a:tc>
                  <a:txBody>
                    <a:bodyPr/>
                    <a:lstStyle/>
                    <a:p>
                      <a:pPr algn="ctr"/>
                      <a:r>
                        <a:rPr lang="cs-CZ" dirty="0"/>
                        <a:t>Ráno</a:t>
                      </a:r>
                    </a:p>
                  </a:txBody>
                  <a:tcP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B w="12700" cap="flat" cmpd="sng" algn="ctr">
                      <a:solidFill>
                        <a:schemeClr val="accent2"/>
                      </a:solidFill>
                      <a:prstDash val="solid"/>
                      <a:round/>
                      <a:headEnd type="none" w="med" len="med"/>
                      <a:tailEnd type="none" w="med" len="med"/>
                    </a:lnB>
                  </a:tcPr>
                </a:tc>
                <a:tc>
                  <a:txBody>
                    <a:bodyPr/>
                    <a:lstStyle/>
                    <a:p>
                      <a:pPr algn="ctr"/>
                      <a:r>
                        <a:rPr lang="cs-CZ" dirty="0"/>
                        <a:t>24:26</a:t>
                      </a:r>
                    </a:p>
                  </a:txBody>
                  <a:tcP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B w="12700" cap="flat" cmpd="sng" algn="ctr">
                      <a:solidFill>
                        <a:schemeClr val="accent2"/>
                      </a:solidFill>
                      <a:prstDash val="solid"/>
                      <a:round/>
                      <a:headEnd type="none" w="med" len="med"/>
                      <a:tailEnd type="none" w="med" len="med"/>
                    </a:lnB>
                  </a:tcPr>
                </a:tc>
                <a:tc>
                  <a:txBody>
                    <a:bodyPr/>
                    <a:lstStyle/>
                    <a:p>
                      <a:pPr algn="ctr"/>
                      <a:r>
                        <a:rPr lang="cs-CZ" dirty="0"/>
                        <a:t>80</a:t>
                      </a:r>
                    </a:p>
                  </a:txBody>
                  <a:tcPr>
                    <a:lnL w="12700" cap="flat" cmpd="sng" algn="ctr">
                      <a:solidFill>
                        <a:schemeClr val="accent2"/>
                      </a:solidFill>
                      <a:prstDash val="solid"/>
                      <a:round/>
                      <a:headEnd type="none" w="med" len="med"/>
                      <a:tailEnd type="none" w="med" len="med"/>
                    </a:lnL>
                    <a:lnB w="12700" cap="flat" cmpd="sng" algn="ctr">
                      <a:solidFill>
                        <a:schemeClr val="accent2"/>
                      </a:solidFill>
                      <a:prstDash val="solid"/>
                      <a:round/>
                      <a:headEnd type="none" w="med" len="med"/>
                      <a:tailEnd type="none" w="med" len="med"/>
                    </a:lnB>
                  </a:tcPr>
                </a:tc>
                <a:extLst>
                  <a:ext uri="{0D108BD9-81ED-4DB2-BD59-A6C34878D82A}">
                    <a16:rowId xmlns:a16="http://schemas.microsoft.com/office/drawing/2014/main" val="3393052239"/>
                  </a:ext>
                </a:extLst>
              </a:tr>
              <a:tr h="374776">
                <a:tc>
                  <a:txBody>
                    <a:bodyPr/>
                    <a:lstStyle/>
                    <a:p>
                      <a:pPr algn="ctr"/>
                      <a:endParaRPr lang="cs-CZ" dirty="0"/>
                    </a:p>
                  </a:txBody>
                  <a:tcPr>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solidFill>
                      <a:schemeClr val="accent2"/>
                    </a:solidFill>
                  </a:tcPr>
                </a:tc>
                <a:tc>
                  <a:txBody>
                    <a:bodyPr/>
                    <a:lstStyle/>
                    <a:p>
                      <a:pPr algn="ctr"/>
                      <a:r>
                        <a:rPr lang="cs-CZ" dirty="0"/>
                        <a:t>Odpoledne</a:t>
                      </a:r>
                    </a:p>
                  </a:txBody>
                  <a:tcP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tc>
                  <a:txBody>
                    <a:bodyPr/>
                    <a:lstStyle/>
                    <a:p>
                      <a:pPr algn="ctr"/>
                      <a:r>
                        <a:rPr lang="cs-CZ" dirty="0"/>
                        <a:t>19:56</a:t>
                      </a:r>
                    </a:p>
                  </a:txBody>
                  <a:tcP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tc>
                  <a:txBody>
                    <a:bodyPr/>
                    <a:lstStyle/>
                    <a:p>
                      <a:pPr algn="ctr"/>
                      <a:r>
                        <a:rPr lang="cs-CZ" dirty="0"/>
                        <a:t>93</a:t>
                      </a:r>
                    </a:p>
                  </a:txBody>
                  <a:tcPr>
                    <a:lnL w="12700" cap="flat" cmpd="sng" algn="ctr">
                      <a:solidFill>
                        <a:schemeClr val="accent2"/>
                      </a:solidFill>
                      <a:prstDash val="solid"/>
                      <a:round/>
                      <a:headEnd type="none" w="med" len="med"/>
                      <a:tailEnd type="none" w="med" len="med"/>
                    </a:lnL>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extLst>
                  <a:ext uri="{0D108BD9-81ED-4DB2-BD59-A6C34878D82A}">
                    <a16:rowId xmlns:a16="http://schemas.microsoft.com/office/drawing/2014/main" val="3677258520"/>
                  </a:ext>
                </a:extLst>
              </a:tr>
              <a:tr h="374776">
                <a:tc>
                  <a:txBody>
                    <a:bodyPr/>
                    <a:lstStyle/>
                    <a:p>
                      <a:pPr algn="ctr"/>
                      <a:endParaRPr lang="cs-CZ" dirty="0"/>
                    </a:p>
                  </a:txBody>
                  <a:tcPr>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solidFill>
                      <a:srgbClr val="92D050"/>
                    </a:solidFill>
                  </a:tcPr>
                </a:tc>
                <a:tc>
                  <a:txBody>
                    <a:bodyPr/>
                    <a:lstStyle/>
                    <a:p>
                      <a:pPr algn="ctr"/>
                      <a:r>
                        <a:rPr lang="cs-CZ" dirty="0"/>
                        <a:t>Denní průměr</a:t>
                      </a:r>
                    </a:p>
                  </a:txBody>
                  <a:tcP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tcPr>
                </a:tc>
                <a:tc>
                  <a:txBody>
                    <a:bodyPr/>
                    <a:lstStyle/>
                    <a:p>
                      <a:pPr algn="ctr"/>
                      <a:r>
                        <a:rPr lang="cs-CZ" dirty="0"/>
                        <a:t>22:11</a:t>
                      </a:r>
                    </a:p>
                  </a:txBody>
                  <a:tcP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tcPr>
                </a:tc>
                <a:tc>
                  <a:txBody>
                    <a:bodyPr/>
                    <a:lstStyle/>
                    <a:p>
                      <a:pPr algn="ctr"/>
                      <a:r>
                        <a:rPr lang="cs-CZ" dirty="0"/>
                        <a:t>87</a:t>
                      </a:r>
                    </a:p>
                  </a:txBody>
                  <a:tcPr>
                    <a:lnL w="12700" cap="flat" cmpd="sng" algn="ctr">
                      <a:solidFill>
                        <a:schemeClr val="accent2"/>
                      </a:solidFill>
                      <a:prstDash val="solid"/>
                      <a:round/>
                      <a:headEnd type="none" w="med" len="med"/>
                      <a:tailEnd type="none" w="med" len="med"/>
                    </a:lnL>
                    <a:lnT w="12700" cap="flat" cmpd="sng" algn="ctr">
                      <a:solidFill>
                        <a:schemeClr val="accent2"/>
                      </a:solidFill>
                      <a:prstDash val="solid"/>
                      <a:round/>
                      <a:headEnd type="none" w="med" len="med"/>
                      <a:tailEnd type="none" w="med" len="med"/>
                    </a:lnT>
                  </a:tcPr>
                </a:tc>
                <a:extLst>
                  <a:ext uri="{0D108BD9-81ED-4DB2-BD59-A6C34878D82A}">
                    <a16:rowId xmlns:a16="http://schemas.microsoft.com/office/drawing/2014/main" val="744725749"/>
                  </a:ext>
                </a:extLst>
              </a:tr>
            </a:tbl>
          </a:graphicData>
        </a:graphic>
      </p:graphicFrame>
      <p:sp>
        <p:nvSpPr>
          <p:cNvPr id="11" name="TextovéPole 10">
            <a:extLst>
              <a:ext uri="{FF2B5EF4-FFF2-40B4-BE49-F238E27FC236}">
                <a16:creationId xmlns:a16="http://schemas.microsoft.com/office/drawing/2014/main" id="{B183B697-2195-AC61-76C0-62E552D65DBA}"/>
              </a:ext>
            </a:extLst>
          </p:cNvPr>
          <p:cNvSpPr txBox="1"/>
          <p:nvPr/>
        </p:nvSpPr>
        <p:spPr>
          <a:xfrm>
            <a:off x="615552" y="2016375"/>
            <a:ext cx="4635898" cy="584775"/>
          </a:xfrm>
          <a:prstGeom prst="rect">
            <a:avLst/>
          </a:prstGeom>
          <a:noFill/>
        </p:spPr>
        <p:txBody>
          <a:bodyPr wrap="square" rtlCol="0">
            <a:spAutoFit/>
          </a:bodyPr>
          <a:lstStyle/>
          <a:p>
            <a:r>
              <a:rPr lang="cs-CZ" sz="3200" b="1" dirty="0">
                <a:solidFill>
                  <a:schemeClr val="accent2"/>
                </a:solidFill>
              </a:rPr>
              <a:t>Stav před uzavírkou</a:t>
            </a:r>
          </a:p>
        </p:txBody>
      </p:sp>
      <p:sp>
        <p:nvSpPr>
          <p:cNvPr id="12" name="TextovéPole 11">
            <a:extLst>
              <a:ext uri="{FF2B5EF4-FFF2-40B4-BE49-F238E27FC236}">
                <a16:creationId xmlns:a16="http://schemas.microsoft.com/office/drawing/2014/main" id="{63BB5541-465A-AF57-7804-27E01C92CB43}"/>
              </a:ext>
            </a:extLst>
          </p:cNvPr>
          <p:cNvSpPr txBox="1"/>
          <p:nvPr/>
        </p:nvSpPr>
        <p:spPr>
          <a:xfrm>
            <a:off x="615552" y="6386065"/>
            <a:ext cx="4635898" cy="584775"/>
          </a:xfrm>
          <a:prstGeom prst="rect">
            <a:avLst/>
          </a:prstGeom>
          <a:noFill/>
        </p:spPr>
        <p:txBody>
          <a:bodyPr wrap="square" rtlCol="0">
            <a:spAutoFit/>
          </a:bodyPr>
          <a:lstStyle/>
          <a:p>
            <a:r>
              <a:rPr lang="cs-CZ" sz="3200" b="1" dirty="0">
                <a:solidFill>
                  <a:schemeClr val="accent2"/>
                </a:solidFill>
              </a:rPr>
              <a:t>Stav během uzavírky</a:t>
            </a:r>
          </a:p>
        </p:txBody>
      </p:sp>
      <p:graphicFrame>
        <p:nvGraphicFramePr>
          <p:cNvPr id="13" name="Tabulka 8">
            <a:extLst>
              <a:ext uri="{FF2B5EF4-FFF2-40B4-BE49-F238E27FC236}">
                <a16:creationId xmlns:a16="http://schemas.microsoft.com/office/drawing/2014/main" id="{E02A55BB-C45E-0FBF-E943-4B678E54CABE}"/>
              </a:ext>
            </a:extLst>
          </p:cNvPr>
          <p:cNvGraphicFramePr>
            <a:graphicFrameLocks/>
          </p:cNvGraphicFramePr>
          <p:nvPr>
            <p:extLst>
              <p:ext uri="{D42A27DB-BD31-4B8C-83A1-F6EECF244321}">
                <p14:modId xmlns:p14="http://schemas.microsoft.com/office/powerpoint/2010/main" val="1801973749"/>
              </p:ext>
            </p:extLst>
          </p:nvPr>
        </p:nvGraphicFramePr>
        <p:xfrm>
          <a:off x="615552" y="6970840"/>
          <a:ext cx="7419600" cy="1772144"/>
        </p:xfrm>
        <a:graphic>
          <a:graphicData uri="http://schemas.openxmlformats.org/drawingml/2006/table">
            <a:tbl>
              <a:tblPr firstRow="1" bandRow="1">
                <a:tableStyleId>{72833802-FEF1-4C79-8D5D-14CF1EAF98D9}</a:tableStyleId>
              </a:tblPr>
              <a:tblGrid>
                <a:gridCol w="225976">
                  <a:extLst>
                    <a:ext uri="{9D8B030D-6E8A-4147-A177-3AD203B41FA5}">
                      <a16:colId xmlns:a16="http://schemas.microsoft.com/office/drawing/2014/main" val="2966925863"/>
                    </a:ext>
                  </a:extLst>
                </a:gridCol>
                <a:gridCol w="2104590">
                  <a:extLst>
                    <a:ext uri="{9D8B030D-6E8A-4147-A177-3AD203B41FA5}">
                      <a16:colId xmlns:a16="http://schemas.microsoft.com/office/drawing/2014/main" val="915910662"/>
                    </a:ext>
                  </a:extLst>
                </a:gridCol>
                <a:gridCol w="2401883">
                  <a:extLst>
                    <a:ext uri="{9D8B030D-6E8A-4147-A177-3AD203B41FA5}">
                      <a16:colId xmlns:a16="http://schemas.microsoft.com/office/drawing/2014/main" val="424318317"/>
                    </a:ext>
                  </a:extLst>
                </a:gridCol>
                <a:gridCol w="2687151">
                  <a:extLst>
                    <a:ext uri="{9D8B030D-6E8A-4147-A177-3AD203B41FA5}">
                      <a16:colId xmlns:a16="http://schemas.microsoft.com/office/drawing/2014/main" val="3419880139"/>
                    </a:ext>
                  </a:extLst>
                </a:gridCol>
              </a:tblGrid>
              <a:tr h="360885">
                <a:tc gridSpan="2">
                  <a:txBody>
                    <a:bodyPr/>
                    <a:lstStyle/>
                    <a:p>
                      <a:pPr algn="ctr"/>
                      <a:r>
                        <a:rPr lang="cs-CZ" dirty="0"/>
                        <a:t>Průměr jízd dle stavu</a:t>
                      </a:r>
                    </a:p>
                  </a:txBody>
                  <a:tcPr anchor="ctr">
                    <a:lnR w="12700" cap="flat" cmpd="sng" algn="ctr">
                      <a:solidFill>
                        <a:schemeClr val="accent2"/>
                      </a:solidFill>
                      <a:prstDash val="solid"/>
                      <a:round/>
                      <a:headEnd type="none" w="med" len="med"/>
                      <a:tailEnd type="none" w="med" len="med"/>
                    </a:lnR>
                    <a:lnB w="12700" cap="flat" cmpd="sng" algn="ctr">
                      <a:solidFill>
                        <a:schemeClr val="accent2"/>
                      </a:solidFill>
                      <a:prstDash val="solid"/>
                      <a:round/>
                      <a:headEnd type="none" w="med" len="med"/>
                      <a:tailEnd type="none" w="med" len="med"/>
                    </a:lnB>
                  </a:tcPr>
                </a:tc>
                <a:tc hMerge="1">
                  <a:txBody>
                    <a:bodyPr/>
                    <a:lstStyle/>
                    <a:p>
                      <a:pPr algn="ctr"/>
                      <a:r>
                        <a:rPr lang="cs-CZ" dirty="0"/>
                        <a:t>Průměr jízd dle stavu</a:t>
                      </a:r>
                    </a:p>
                  </a:txBody>
                  <a:tcP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B w="12700" cap="flat" cmpd="sng" algn="ctr">
                      <a:solidFill>
                        <a:schemeClr val="accent2"/>
                      </a:solidFill>
                      <a:prstDash val="solid"/>
                      <a:round/>
                      <a:headEnd type="none" w="med" len="med"/>
                      <a:tailEnd type="none" w="med" len="med"/>
                    </a:lnB>
                  </a:tcPr>
                </a:tc>
                <a:tc>
                  <a:txBody>
                    <a:bodyPr/>
                    <a:lstStyle/>
                    <a:p>
                      <a:pPr algn="ctr"/>
                      <a:r>
                        <a:rPr lang="cs-CZ" dirty="0"/>
                        <a:t>Cestovní doba </a:t>
                      </a:r>
                    </a:p>
                    <a:p>
                      <a:pPr algn="ctr"/>
                      <a:r>
                        <a:rPr lang="cs-CZ" dirty="0"/>
                        <a:t>[</a:t>
                      </a:r>
                      <a:r>
                        <a:rPr lang="cs-CZ" dirty="0" err="1"/>
                        <a:t>min:s</a:t>
                      </a:r>
                      <a:r>
                        <a:rPr lang="cs-CZ" dirty="0"/>
                        <a:t>]</a:t>
                      </a:r>
                    </a:p>
                  </a:txBody>
                  <a:tcPr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B w="12700" cap="flat" cmpd="sng" algn="ctr">
                      <a:solidFill>
                        <a:schemeClr val="accent2"/>
                      </a:solidFill>
                      <a:prstDash val="solid"/>
                      <a:round/>
                      <a:headEnd type="none" w="med" len="med"/>
                      <a:tailEnd type="none" w="med" len="med"/>
                    </a:lnB>
                  </a:tcPr>
                </a:tc>
                <a:tc>
                  <a:txBody>
                    <a:bodyPr/>
                    <a:lstStyle/>
                    <a:p>
                      <a:pPr algn="ctr"/>
                      <a:r>
                        <a:rPr lang="cs-CZ" dirty="0"/>
                        <a:t>Cestovní rychlost </a:t>
                      </a:r>
                    </a:p>
                    <a:p>
                      <a:pPr algn="ctr"/>
                      <a:r>
                        <a:rPr lang="cs-CZ" dirty="0"/>
                        <a:t>[km/h]</a:t>
                      </a:r>
                    </a:p>
                  </a:txBody>
                  <a:tcPr anchor="ctr">
                    <a:lnL w="12700" cap="flat" cmpd="sng" algn="ctr">
                      <a:solidFill>
                        <a:schemeClr val="accent2"/>
                      </a:solidFill>
                      <a:prstDash val="solid"/>
                      <a:round/>
                      <a:headEnd type="none" w="med" len="med"/>
                      <a:tailEnd type="none" w="med" len="med"/>
                    </a:lnL>
                    <a:lnB w="12700" cap="flat" cmpd="sng" algn="ctr">
                      <a:solidFill>
                        <a:schemeClr val="accent2"/>
                      </a:solidFill>
                      <a:prstDash val="solid"/>
                      <a:round/>
                      <a:headEnd type="none" w="med" len="med"/>
                      <a:tailEnd type="none" w="med" len="med"/>
                    </a:lnB>
                  </a:tcPr>
                </a:tc>
                <a:extLst>
                  <a:ext uri="{0D108BD9-81ED-4DB2-BD59-A6C34878D82A}">
                    <a16:rowId xmlns:a16="http://schemas.microsoft.com/office/drawing/2014/main" val="4148760843"/>
                  </a:ext>
                </a:extLst>
              </a:tr>
              <a:tr h="360885">
                <a:tc>
                  <a:txBody>
                    <a:bodyPr/>
                    <a:lstStyle/>
                    <a:p>
                      <a:pPr algn="ctr"/>
                      <a:endParaRPr lang="cs-CZ" dirty="0"/>
                    </a:p>
                  </a:txBody>
                  <a:tcPr>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solidFill>
                      <a:schemeClr val="accent1"/>
                    </a:solidFill>
                  </a:tcPr>
                </a:tc>
                <a:tc>
                  <a:txBody>
                    <a:bodyPr/>
                    <a:lstStyle/>
                    <a:p>
                      <a:pPr algn="ctr"/>
                      <a:r>
                        <a:rPr lang="cs-CZ" dirty="0"/>
                        <a:t>Ráno</a:t>
                      </a:r>
                    </a:p>
                  </a:txBody>
                  <a:tcP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tc>
                  <a:txBody>
                    <a:bodyPr/>
                    <a:lstStyle/>
                    <a:p>
                      <a:pPr algn="ctr"/>
                      <a:r>
                        <a:rPr lang="cs-CZ" dirty="0"/>
                        <a:t>27:41</a:t>
                      </a:r>
                    </a:p>
                  </a:txBody>
                  <a:tcP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tc>
                  <a:txBody>
                    <a:bodyPr/>
                    <a:lstStyle/>
                    <a:p>
                      <a:pPr algn="ctr"/>
                      <a:r>
                        <a:rPr lang="cs-CZ" dirty="0"/>
                        <a:t>78</a:t>
                      </a:r>
                    </a:p>
                  </a:txBody>
                  <a:tcPr>
                    <a:lnL w="12700" cap="flat" cmpd="sng" algn="ctr">
                      <a:solidFill>
                        <a:schemeClr val="accent2"/>
                      </a:solidFill>
                      <a:prstDash val="solid"/>
                      <a:round/>
                      <a:headEnd type="none" w="med" len="med"/>
                      <a:tailEnd type="none" w="med" len="med"/>
                    </a:lnL>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extLst>
                  <a:ext uri="{0D108BD9-81ED-4DB2-BD59-A6C34878D82A}">
                    <a16:rowId xmlns:a16="http://schemas.microsoft.com/office/drawing/2014/main" val="4076282674"/>
                  </a:ext>
                </a:extLst>
              </a:tr>
              <a:tr h="360885">
                <a:tc>
                  <a:txBody>
                    <a:bodyPr/>
                    <a:lstStyle/>
                    <a:p>
                      <a:pPr algn="ctr"/>
                      <a:endParaRPr lang="cs-CZ" dirty="0"/>
                    </a:p>
                  </a:txBody>
                  <a:tcPr>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solidFill>
                      <a:schemeClr val="accent2"/>
                    </a:solidFill>
                  </a:tcPr>
                </a:tc>
                <a:tc>
                  <a:txBody>
                    <a:bodyPr/>
                    <a:lstStyle/>
                    <a:p>
                      <a:pPr algn="ctr"/>
                      <a:r>
                        <a:rPr lang="cs-CZ" dirty="0"/>
                        <a:t>Odpoledne</a:t>
                      </a:r>
                    </a:p>
                  </a:txBody>
                  <a:tcP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tc>
                  <a:txBody>
                    <a:bodyPr/>
                    <a:lstStyle/>
                    <a:p>
                      <a:pPr algn="ctr"/>
                      <a:r>
                        <a:rPr lang="cs-CZ" dirty="0"/>
                        <a:t>27:07</a:t>
                      </a:r>
                    </a:p>
                  </a:txBody>
                  <a:tcP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tc>
                  <a:txBody>
                    <a:bodyPr/>
                    <a:lstStyle/>
                    <a:p>
                      <a:pPr algn="ctr"/>
                      <a:r>
                        <a:rPr lang="cs-CZ" dirty="0"/>
                        <a:t>88</a:t>
                      </a:r>
                    </a:p>
                  </a:txBody>
                  <a:tcPr>
                    <a:lnL w="12700" cap="flat" cmpd="sng" algn="ctr">
                      <a:solidFill>
                        <a:schemeClr val="accent2"/>
                      </a:solidFill>
                      <a:prstDash val="solid"/>
                      <a:round/>
                      <a:headEnd type="none" w="med" len="med"/>
                      <a:tailEnd type="none" w="med" len="med"/>
                    </a:lnL>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extLst>
                  <a:ext uri="{0D108BD9-81ED-4DB2-BD59-A6C34878D82A}">
                    <a16:rowId xmlns:a16="http://schemas.microsoft.com/office/drawing/2014/main" val="3462575590"/>
                  </a:ext>
                </a:extLst>
              </a:tr>
              <a:tr h="400544">
                <a:tc>
                  <a:txBody>
                    <a:bodyPr/>
                    <a:lstStyle/>
                    <a:p>
                      <a:pPr algn="ctr"/>
                      <a:endParaRPr lang="cs-CZ" dirty="0"/>
                    </a:p>
                  </a:txBody>
                  <a:tcPr>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solidFill>
                      <a:srgbClr val="92D050"/>
                    </a:solidFill>
                  </a:tcPr>
                </a:tc>
                <a:tc>
                  <a:txBody>
                    <a:bodyPr/>
                    <a:lstStyle/>
                    <a:p>
                      <a:pPr algn="ctr"/>
                      <a:r>
                        <a:rPr lang="cs-CZ" dirty="0"/>
                        <a:t>Denní průměr</a:t>
                      </a:r>
                    </a:p>
                  </a:txBody>
                  <a:tcP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tcPr>
                </a:tc>
                <a:tc>
                  <a:txBody>
                    <a:bodyPr/>
                    <a:lstStyle/>
                    <a:p>
                      <a:pPr algn="ctr"/>
                      <a:r>
                        <a:rPr lang="cs-CZ" dirty="0"/>
                        <a:t>27:24</a:t>
                      </a:r>
                    </a:p>
                  </a:txBody>
                  <a:tcP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tcPr>
                </a:tc>
                <a:tc>
                  <a:txBody>
                    <a:bodyPr/>
                    <a:lstStyle/>
                    <a:p>
                      <a:pPr algn="ctr"/>
                      <a:r>
                        <a:rPr lang="cs-CZ" dirty="0"/>
                        <a:t>83</a:t>
                      </a:r>
                    </a:p>
                  </a:txBody>
                  <a:tcPr>
                    <a:lnL w="12700" cap="flat" cmpd="sng" algn="ctr">
                      <a:solidFill>
                        <a:schemeClr val="accent2"/>
                      </a:solidFill>
                      <a:prstDash val="solid"/>
                      <a:round/>
                      <a:headEnd type="none" w="med" len="med"/>
                      <a:tailEnd type="none" w="med" len="med"/>
                    </a:lnL>
                    <a:lnT w="12700" cap="flat" cmpd="sng" algn="ctr">
                      <a:solidFill>
                        <a:schemeClr val="accent2"/>
                      </a:solidFill>
                      <a:prstDash val="solid"/>
                      <a:round/>
                      <a:headEnd type="none" w="med" len="med"/>
                      <a:tailEnd type="none" w="med" len="med"/>
                    </a:lnT>
                  </a:tcPr>
                </a:tc>
                <a:extLst>
                  <a:ext uri="{0D108BD9-81ED-4DB2-BD59-A6C34878D82A}">
                    <a16:rowId xmlns:a16="http://schemas.microsoft.com/office/drawing/2014/main" val="3709496979"/>
                  </a:ext>
                </a:extLst>
              </a:tr>
            </a:tbl>
          </a:graphicData>
        </a:graphic>
      </p:graphicFrame>
      <p:graphicFrame>
        <p:nvGraphicFramePr>
          <p:cNvPr id="14" name="Graf 13">
            <a:extLst>
              <a:ext uri="{FF2B5EF4-FFF2-40B4-BE49-F238E27FC236}">
                <a16:creationId xmlns:a16="http://schemas.microsoft.com/office/drawing/2014/main" id="{D65A5BE0-CC3C-E4B5-2835-EB3AA3B36D48}"/>
              </a:ext>
            </a:extLst>
          </p:cNvPr>
          <p:cNvGraphicFramePr/>
          <p:nvPr>
            <p:extLst>
              <p:ext uri="{D42A27DB-BD31-4B8C-83A1-F6EECF244321}">
                <p14:modId xmlns:p14="http://schemas.microsoft.com/office/powerpoint/2010/main" val="4046665113"/>
              </p:ext>
            </p:extLst>
          </p:nvPr>
        </p:nvGraphicFramePr>
        <p:xfrm>
          <a:off x="9290050" y="1990779"/>
          <a:ext cx="9444566" cy="7521103"/>
        </p:xfrm>
        <a:graphic>
          <a:graphicData uri="http://schemas.openxmlformats.org/drawingml/2006/chart">
            <c:chart xmlns:c="http://schemas.openxmlformats.org/drawingml/2006/chart" xmlns:r="http://schemas.openxmlformats.org/officeDocument/2006/relationships" r:id="rId3"/>
          </a:graphicData>
        </a:graphic>
      </p:graphicFrame>
      <p:sp>
        <p:nvSpPr>
          <p:cNvPr id="15" name="TextovéPole 14">
            <a:extLst>
              <a:ext uri="{FF2B5EF4-FFF2-40B4-BE49-F238E27FC236}">
                <a16:creationId xmlns:a16="http://schemas.microsoft.com/office/drawing/2014/main" id="{B1210958-24E6-0EC1-8458-793EC9D02503}"/>
              </a:ext>
            </a:extLst>
          </p:cNvPr>
          <p:cNvSpPr txBox="1"/>
          <p:nvPr/>
        </p:nvSpPr>
        <p:spPr>
          <a:xfrm>
            <a:off x="605327" y="1229032"/>
            <a:ext cx="12789298" cy="584775"/>
          </a:xfrm>
          <a:prstGeom prst="rect">
            <a:avLst/>
          </a:prstGeom>
          <a:noFill/>
        </p:spPr>
        <p:txBody>
          <a:bodyPr wrap="square" rtlCol="0">
            <a:spAutoFit/>
          </a:bodyPr>
          <a:lstStyle/>
          <a:p>
            <a:r>
              <a:rPr lang="pl-PL" sz="3200" b="1" dirty="0">
                <a:solidFill>
                  <a:schemeClr val="bg1">
                    <a:lumMod val="65000"/>
                  </a:schemeClr>
                </a:solidFill>
              </a:rPr>
              <a:t>Strakonická od Zbraslavi </a:t>
            </a:r>
            <a:r>
              <a:rPr lang="cs-CZ" sz="3200" b="1" dirty="0">
                <a:solidFill>
                  <a:schemeClr val="bg1">
                    <a:lumMod val="65000"/>
                  </a:schemeClr>
                </a:solidFill>
              </a:rPr>
              <a:t>–</a:t>
            </a:r>
            <a:r>
              <a:rPr lang="pl-PL" sz="3200" b="1" dirty="0">
                <a:solidFill>
                  <a:schemeClr val="bg1">
                    <a:lumMod val="65000"/>
                  </a:schemeClr>
                </a:solidFill>
              </a:rPr>
              <a:t> PO Lahovice </a:t>
            </a:r>
            <a:r>
              <a:rPr lang="cs-CZ" sz="3200" b="1" dirty="0">
                <a:solidFill>
                  <a:schemeClr val="bg1">
                    <a:lumMod val="65000"/>
                  </a:schemeClr>
                </a:solidFill>
              </a:rPr>
              <a:t>–</a:t>
            </a:r>
            <a:r>
              <a:rPr lang="pl-PL" sz="3200" b="1" dirty="0">
                <a:solidFill>
                  <a:schemeClr val="bg1">
                    <a:lumMod val="65000"/>
                  </a:schemeClr>
                </a:solidFill>
              </a:rPr>
              <a:t> PO Modletice </a:t>
            </a:r>
            <a:r>
              <a:rPr lang="cs-CZ" sz="3200" b="1" dirty="0">
                <a:solidFill>
                  <a:schemeClr val="bg1">
                    <a:lumMod val="65000"/>
                  </a:schemeClr>
                </a:solidFill>
              </a:rPr>
              <a:t>–</a:t>
            </a:r>
            <a:r>
              <a:rPr lang="pl-PL" sz="3200" b="1" dirty="0">
                <a:solidFill>
                  <a:schemeClr val="bg1">
                    <a:lumMod val="65000"/>
                  </a:schemeClr>
                </a:solidFill>
              </a:rPr>
              <a:t> D1 </a:t>
            </a:r>
            <a:r>
              <a:rPr lang="cs-CZ" sz="3200" b="1" dirty="0">
                <a:solidFill>
                  <a:schemeClr val="bg1">
                    <a:lumMod val="65000"/>
                  </a:schemeClr>
                </a:solidFill>
              </a:rPr>
              <a:t>–</a:t>
            </a:r>
            <a:r>
              <a:rPr lang="pl-PL" sz="3200" b="1" dirty="0">
                <a:solidFill>
                  <a:schemeClr val="bg1">
                    <a:lumMod val="65000"/>
                  </a:schemeClr>
                </a:solidFill>
              </a:rPr>
              <a:t> Jižní spojka</a:t>
            </a:r>
            <a:endParaRPr lang="cs-CZ" sz="3200" b="1" dirty="0">
              <a:solidFill>
                <a:schemeClr val="bg1">
                  <a:lumMod val="65000"/>
                </a:schemeClr>
              </a:solidFill>
            </a:endParaRPr>
          </a:p>
        </p:txBody>
      </p:sp>
      <p:sp>
        <p:nvSpPr>
          <p:cNvPr id="3" name="TextovéPole 2">
            <a:extLst>
              <a:ext uri="{FF2B5EF4-FFF2-40B4-BE49-F238E27FC236}">
                <a16:creationId xmlns:a16="http://schemas.microsoft.com/office/drawing/2014/main" id="{A91C2E13-92F4-4130-363E-18AAE4ABC13F}"/>
              </a:ext>
            </a:extLst>
          </p:cNvPr>
          <p:cNvSpPr txBox="1"/>
          <p:nvPr/>
        </p:nvSpPr>
        <p:spPr>
          <a:xfrm>
            <a:off x="11271821" y="4591520"/>
            <a:ext cx="838200" cy="369332"/>
          </a:xfrm>
          <a:prstGeom prst="rect">
            <a:avLst/>
          </a:prstGeom>
          <a:noFill/>
        </p:spPr>
        <p:txBody>
          <a:bodyPr wrap="square" rtlCol="0">
            <a:spAutoFit/>
          </a:bodyPr>
          <a:lstStyle/>
          <a:p>
            <a:r>
              <a:rPr lang="cs-CZ" dirty="0">
                <a:solidFill>
                  <a:schemeClr val="accent2"/>
                </a:solidFill>
              </a:rPr>
              <a:t>+7:11</a:t>
            </a:r>
          </a:p>
        </p:txBody>
      </p:sp>
      <p:sp>
        <p:nvSpPr>
          <p:cNvPr id="4" name="TextovéPole 3">
            <a:extLst>
              <a:ext uri="{FF2B5EF4-FFF2-40B4-BE49-F238E27FC236}">
                <a16:creationId xmlns:a16="http://schemas.microsoft.com/office/drawing/2014/main" id="{9CF89BED-B776-D982-3E28-902FEEEEDDF5}"/>
              </a:ext>
            </a:extLst>
          </p:cNvPr>
          <p:cNvSpPr txBox="1"/>
          <p:nvPr/>
        </p:nvSpPr>
        <p:spPr>
          <a:xfrm>
            <a:off x="11271821" y="4111477"/>
            <a:ext cx="759883" cy="369332"/>
          </a:xfrm>
          <a:prstGeom prst="rect">
            <a:avLst/>
          </a:prstGeom>
          <a:noFill/>
        </p:spPr>
        <p:txBody>
          <a:bodyPr wrap="square" rtlCol="0">
            <a:spAutoFit/>
          </a:bodyPr>
          <a:lstStyle/>
          <a:p>
            <a:r>
              <a:rPr lang="cs-CZ" dirty="0">
                <a:solidFill>
                  <a:schemeClr val="accent3">
                    <a:lumMod val="75000"/>
                  </a:schemeClr>
                </a:solidFill>
              </a:rPr>
              <a:t>+5:13</a:t>
            </a:r>
          </a:p>
        </p:txBody>
      </p:sp>
      <p:sp>
        <p:nvSpPr>
          <p:cNvPr id="5" name="TextovéPole 4">
            <a:extLst>
              <a:ext uri="{FF2B5EF4-FFF2-40B4-BE49-F238E27FC236}">
                <a16:creationId xmlns:a16="http://schemas.microsoft.com/office/drawing/2014/main" id="{5B57674D-E370-C344-856E-7766AED42B5B}"/>
              </a:ext>
            </a:extLst>
          </p:cNvPr>
          <p:cNvSpPr txBox="1"/>
          <p:nvPr/>
        </p:nvSpPr>
        <p:spPr>
          <a:xfrm>
            <a:off x="11271821" y="3631434"/>
            <a:ext cx="795581" cy="369332"/>
          </a:xfrm>
          <a:prstGeom prst="rect">
            <a:avLst/>
          </a:prstGeom>
          <a:noFill/>
        </p:spPr>
        <p:txBody>
          <a:bodyPr wrap="square" rtlCol="0">
            <a:spAutoFit/>
          </a:bodyPr>
          <a:lstStyle/>
          <a:p>
            <a:r>
              <a:rPr lang="cs-CZ" dirty="0">
                <a:solidFill>
                  <a:schemeClr val="accent1"/>
                </a:solidFill>
              </a:rPr>
              <a:t>+3:15</a:t>
            </a:r>
          </a:p>
        </p:txBody>
      </p:sp>
    </p:spTree>
    <p:extLst>
      <p:ext uri="{BB962C8B-B14F-4D97-AF65-F5344CB8AC3E}">
        <p14:creationId xmlns:p14="http://schemas.microsoft.com/office/powerpoint/2010/main" val="82544019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616214" y="470547"/>
            <a:ext cx="17360078" cy="773929"/>
          </a:xfrm>
          <a:prstGeom prst="rect">
            <a:avLst/>
          </a:prstGeom>
        </p:spPr>
        <p:txBody>
          <a:bodyPr vert="horz" wrap="square" lIns="0" tIns="12064" rIns="0" bIns="0" rtlCol="0" anchor="ctr">
            <a:spAutoFit/>
          </a:bodyPr>
          <a:lstStyle/>
          <a:p>
            <a:pPr lvl="0"/>
            <a:r>
              <a:rPr lang="cs-CZ" dirty="0"/>
              <a:t>Data z telematických systémů</a:t>
            </a:r>
            <a:endParaRPr lang="en-US" dirty="0"/>
          </a:p>
        </p:txBody>
      </p:sp>
      <p:sp>
        <p:nvSpPr>
          <p:cNvPr id="3" name="object 3"/>
          <p:cNvSpPr txBox="1"/>
          <p:nvPr/>
        </p:nvSpPr>
        <p:spPr>
          <a:xfrm>
            <a:off x="616215" y="1179619"/>
            <a:ext cx="17207690" cy="520013"/>
          </a:xfrm>
          <a:prstGeom prst="rect">
            <a:avLst/>
          </a:prstGeom>
        </p:spPr>
        <p:txBody>
          <a:bodyPr vert="horz" wrap="square" lIns="0" tIns="12064" rIns="0" bIns="0" rtlCol="0">
            <a:spAutoFit/>
          </a:bodyPr>
          <a:lstStyle/>
          <a:p>
            <a:pPr marL="12699">
              <a:spcBef>
                <a:spcPts val="96"/>
              </a:spcBef>
            </a:pPr>
            <a:r>
              <a:rPr lang="cs-CZ" sz="3200" b="1" spc="-5" dirty="0">
                <a:solidFill>
                  <a:srgbClr val="878B8E"/>
                </a:solidFill>
                <a:latin typeface="Arial"/>
                <a:cs typeface="Arial"/>
              </a:rPr>
              <a:t>Změny celodenních intenzit automobilové dopravy</a:t>
            </a:r>
            <a:endParaRPr sz="3200" dirty="0">
              <a:latin typeface="Arial"/>
              <a:cs typeface="Arial"/>
            </a:endParaRPr>
          </a:p>
        </p:txBody>
      </p:sp>
      <p:sp>
        <p:nvSpPr>
          <p:cNvPr id="4" name="object 4"/>
          <p:cNvSpPr/>
          <p:nvPr/>
        </p:nvSpPr>
        <p:spPr>
          <a:xfrm>
            <a:off x="628915" y="2303831"/>
            <a:ext cx="9213838" cy="7119755"/>
          </a:xfrm>
          <a:custGeom>
            <a:avLst/>
            <a:gdLst/>
            <a:ahLst/>
            <a:cxnLst/>
            <a:rect l="l" t="t" r="r" b="b"/>
            <a:pathLst>
              <a:path w="9214485" h="7120255">
                <a:moveTo>
                  <a:pt x="9214379" y="0"/>
                </a:moveTo>
                <a:lnTo>
                  <a:pt x="0" y="0"/>
                </a:lnTo>
                <a:lnTo>
                  <a:pt x="0" y="7120202"/>
                </a:lnTo>
                <a:lnTo>
                  <a:pt x="9214379" y="7120202"/>
                </a:lnTo>
                <a:lnTo>
                  <a:pt x="9214379" y="0"/>
                </a:lnTo>
                <a:close/>
              </a:path>
            </a:pathLst>
          </a:custGeom>
          <a:noFill/>
        </p:spPr>
        <p:txBody>
          <a:bodyPr wrap="square" lIns="0" tIns="0" rIns="0" bIns="0" rtlCol="0"/>
          <a:lstStyle/>
          <a:p>
            <a:endParaRPr sz="1801"/>
          </a:p>
        </p:txBody>
      </p:sp>
      <p:sp>
        <p:nvSpPr>
          <p:cNvPr id="5" name="object 5"/>
          <p:cNvSpPr txBox="1"/>
          <p:nvPr/>
        </p:nvSpPr>
        <p:spPr>
          <a:xfrm>
            <a:off x="10248754" y="1940171"/>
            <a:ext cx="8176320" cy="6073891"/>
          </a:xfrm>
          <a:prstGeom prst="rect">
            <a:avLst/>
          </a:prstGeom>
        </p:spPr>
        <p:txBody>
          <a:bodyPr vert="horz" wrap="square" lIns="0" tIns="242554" rIns="0" bIns="0" rtlCol="0">
            <a:spAutoFit/>
          </a:bodyPr>
          <a:lstStyle/>
          <a:p>
            <a:pPr marL="578141" indent="-565442">
              <a:lnSpc>
                <a:spcPct val="112000"/>
              </a:lnSpc>
              <a:spcBef>
                <a:spcPts val="1910"/>
              </a:spcBef>
              <a:buFont typeface="Arial" panose="020B0604020202020204" pitchFamily="34" charset="0"/>
              <a:buChar char="•"/>
              <a:tabLst>
                <a:tab pos="318120" algn="l"/>
              </a:tabLst>
            </a:pPr>
            <a:r>
              <a:rPr lang="cs-CZ" sz="3298" spc="16" dirty="0">
                <a:latin typeface="Arial"/>
                <a:cs typeface="Arial"/>
              </a:rPr>
              <a:t>předběžný náhled na vývoj ve městě</a:t>
            </a:r>
          </a:p>
          <a:p>
            <a:pPr marL="578141" indent="-565442">
              <a:lnSpc>
                <a:spcPct val="112000"/>
              </a:lnSpc>
              <a:spcBef>
                <a:spcPts val="1910"/>
              </a:spcBef>
              <a:buFont typeface="Arial" panose="020B0604020202020204" pitchFamily="34" charset="0"/>
              <a:buChar char="•"/>
              <a:tabLst>
                <a:tab pos="318120" algn="l"/>
              </a:tabLst>
            </a:pPr>
            <a:r>
              <a:rPr lang="cs-CZ" sz="3298" spc="16" dirty="0">
                <a:latin typeface="Arial"/>
                <a:cs typeface="Arial"/>
              </a:rPr>
              <a:t>první týden omezení</a:t>
            </a:r>
            <a:br>
              <a:rPr lang="cs-CZ" sz="3298" spc="16" dirty="0">
                <a:latin typeface="Arial"/>
                <a:cs typeface="Arial"/>
              </a:rPr>
            </a:br>
            <a:r>
              <a:rPr lang="cs-CZ" sz="2800" spc="16" dirty="0">
                <a:latin typeface="Arial"/>
                <a:cs typeface="Arial"/>
              </a:rPr>
              <a:t>(vůči poslednímu týdnu před omezením)</a:t>
            </a:r>
          </a:p>
          <a:p>
            <a:pPr marL="578141" indent="-565442">
              <a:lnSpc>
                <a:spcPct val="112000"/>
              </a:lnSpc>
              <a:spcBef>
                <a:spcPts val="1910"/>
              </a:spcBef>
              <a:buFont typeface="Arial" panose="020B0604020202020204" pitchFamily="34" charset="0"/>
              <a:buChar char="•"/>
              <a:tabLst>
                <a:tab pos="318120" algn="l"/>
              </a:tabLst>
            </a:pPr>
            <a:r>
              <a:rPr lang="cs-CZ" sz="3298" spc="16" dirty="0">
                <a:latin typeface="Arial"/>
                <a:cs typeface="Arial"/>
              </a:rPr>
              <a:t>porovnání průměrů za úterý až čtvrtek </a:t>
            </a:r>
          </a:p>
          <a:p>
            <a:pPr marL="578141" indent="-565442">
              <a:lnSpc>
                <a:spcPct val="112000"/>
              </a:lnSpc>
              <a:spcBef>
                <a:spcPts val="1910"/>
              </a:spcBef>
              <a:buFont typeface="Arial" panose="020B0604020202020204" pitchFamily="34" charset="0"/>
              <a:buChar char="•"/>
              <a:tabLst>
                <a:tab pos="318120" algn="l"/>
              </a:tabLst>
            </a:pPr>
            <a:endParaRPr lang="cs-CZ" sz="800" spc="16" dirty="0">
              <a:solidFill>
                <a:srgbClr val="878B8E"/>
              </a:solidFill>
              <a:latin typeface="Arial"/>
              <a:cs typeface="Arial"/>
            </a:endParaRPr>
          </a:p>
          <a:p>
            <a:pPr marL="578141" indent="-565442">
              <a:lnSpc>
                <a:spcPct val="112000"/>
              </a:lnSpc>
              <a:spcBef>
                <a:spcPts val="1910"/>
              </a:spcBef>
              <a:buFont typeface="Arial" panose="020B0604020202020204" pitchFamily="34" charset="0"/>
              <a:buChar char="•"/>
              <a:tabLst>
                <a:tab pos="318120" algn="l"/>
              </a:tabLst>
            </a:pPr>
            <a:endParaRPr lang="cs-CZ" sz="800" spc="16" dirty="0">
              <a:solidFill>
                <a:srgbClr val="878B8E"/>
              </a:solidFill>
              <a:latin typeface="Arial"/>
              <a:cs typeface="Arial"/>
            </a:endParaRPr>
          </a:p>
          <a:p>
            <a:pPr marL="578141" indent="-565442">
              <a:lnSpc>
                <a:spcPct val="112000"/>
              </a:lnSpc>
              <a:spcBef>
                <a:spcPts val="1910"/>
              </a:spcBef>
              <a:buFont typeface="Arial" panose="020B0604020202020204" pitchFamily="34" charset="0"/>
              <a:buChar char="•"/>
              <a:tabLst>
                <a:tab pos="318120" algn="l"/>
              </a:tabLst>
            </a:pPr>
            <a:r>
              <a:rPr lang="cs-CZ" sz="3298" spc="16" dirty="0">
                <a:solidFill>
                  <a:srgbClr val="00B050"/>
                </a:solidFill>
                <a:latin typeface="Arial"/>
                <a:cs typeface="Arial"/>
              </a:rPr>
              <a:t>zelená – stagnace (změny do ±2 %)</a:t>
            </a:r>
          </a:p>
          <a:p>
            <a:pPr marL="578141" indent="-565442">
              <a:lnSpc>
                <a:spcPct val="112000"/>
              </a:lnSpc>
              <a:spcBef>
                <a:spcPts val="1910"/>
              </a:spcBef>
              <a:buFont typeface="Arial" panose="020B0604020202020204" pitchFamily="34" charset="0"/>
              <a:buChar char="•"/>
              <a:tabLst>
                <a:tab pos="318120" algn="l"/>
              </a:tabLst>
            </a:pPr>
            <a:r>
              <a:rPr lang="cs-CZ" sz="3298" spc="16" dirty="0">
                <a:solidFill>
                  <a:srgbClr val="FF7C80"/>
                </a:solidFill>
                <a:latin typeface="Arial"/>
                <a:cs typeface="Arial"/>
              </a:rPr>
              <a:t>červená – nárůst (lokálně okolo 3,5 %)</a:t>
            </a:r>
          </a:p>
          <a:p>
            <a:pPr marL="578141" indent="-565442">
              <a:lnSpc>
                <a:spcPct val="112000"/>
              </a:lnSpc>
              <a:spcBef>
                <a:spcPts val="1910"/>
              </a:spcBef>
              <a:buFont typeface="Arial" panose="020B0604020202020204" pitchFamily="34" charset="0"/>
              <a:buChar char="•"/>
              <a:tabLst>
                <a:tab pos="318120" algn="l"/>
              </a:tabLst>
            </a:pPr>
            <a:r>
              <a:rPr lang="cs-CZ" sz="3300" spc="16" dirty="0">
                <a:solidFill>
                  <a:srgbClr val="0070C0"/>
                </a:solidFill>
                <a:latin typeface="Arial"/>
                <a:cs typeface="Arial"/>
              </a:rPr>
              <a:t>modrá – pokles (nejčastěji okolo 7 %)</a:t>
            </a:r>
          </a:p>
        </p:txBody>
      </p:sp>
      <p:pic>
        <p:nvPicPr>
          <p:cNvPr id="16" name="Obrázek 15">
            <a:extLst>
              <a:ext uri="{FF2B5EF4-FFF2-40B4-BE49-F238E27FC236}">
                <a16:creationId xmlns:a16="http://schemas.microsoft.com/office/drawing/2014/main" id="{90B2DE16-3795-50B4-38A7-F0D7EF2A9A39}"/>
              </a:ext>
            </a:extLst>
          </p:cNvPr>
          <p:cNvPicPr>
            <a:picLocks noChangeAspect="1"/>
          </p:cNvPicPr>
          <p:nvPr/>
        </p:nvPicPr>
        <p:blipFill>
          <a:blip r:embed="rId3"/>
          <a:stretch>
            <a:fillRect/>
          </a:stretch>
        </p:blipFill>
        <p:spPr>
          <a:xfrm>
            <a:off x="628914" y="2303831"/>
            <a:ext cx="9213838" cy="7324174"/>
          </a:xfrm>
          <a:prstGeom prst="rect">
            <a:avLst/>
          </a:prstGeom>
        </p:spPr>
      </p:pic>
      <p:sp>
        <p:nvSpPr>
          <p:cNvPr id="6" name="TextovéPole 5">
            <a:extLst>
              <a:ext uri="{FF2B5EF4-FFF2-40B4-BE49-F238E27FC236}">
                <a16:creationId xmlns:a16="http://schemas.microsoft.com/office/drawing/2014/main" id="{D6437A2D-0940-B132-83A1-A5F3ACC2020D}"/>
              </a:ext>
            </a:extLst>
          </p:cNvPr>
          <p:cNvSpPr txBox="1"/>
          <p:nvPr/>
        </p:nvSpPr>
        <p:spPr>
          <a:xfrm>
            <a:off x="5099050" y="9159875"/>
            <a:ext cx="4667502" cy="369332"/>
          </a:xfrm>
          <a:prstGeom prst="rect">
            <a:avLst/>
          </a:prstGeom>
          <a:solidFill>
            <a:srgbClr val="FFFFFF">
              <a:alpha val="69804"/>
            </a:srgbClr>
          </a:solidFill>
        </p:spPr>
        <p:txBody>
          <a:bodyPr wrap="square" rtlCol="0">
            <a:spAutoFit/>
          </a:bodyPr>
          <a:lstStyle/>
          <a:p>
            <a:pPr algn="r"/>
            <a:r>
              <a:rPr lang="cs-CZ" dirty="0"/>
              <a:t>Mapový podklad © 2022 Microsoft </a:t>
            </a:r>
            <a:r>
              <a:rPr lang="cs-CZ" dirty="0" err="1"/>
              <a:t>Corporation</a:t>
            </a:r>
            <a:endParaRPr lang="cs-CZ" dirty="0"/>
          </a:p>
        </p:txBody>
      </p:sp>
    </p:spTree>
    <p:extLst>
      <p:ext uri="{BB962C8B-B14F-4D97-AF65-F5344CB8AC3E}">
        <p14:creationId xmlns:p14="http://schemas.microsoft.com/office/powerpoint/2010/main" val="225484692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616214" y="470547"/>
            <a:ext cx="17360078" cy="773929"/>
          </a:xfrm>
          <a:prstGeom prst="rect">
            <a:avLst/>
          </a:prstGeom>
        </p:spPr>
        <p:txBody>
          <a:bodyPr vert="horz" wrap="square" lIns="0" tIns="12064" rIns="0" bIns="0" rtlCol="0" anchor="ctr">
            <a:spAutoFit/>
          </a:bodyPr>
          <a:lstStyle/>
          <a:p>
            <a:pPr lvl="0"/>
            <a:r>
              <a:rPr lang="cs-CZ" dirty="0"/>
              <a:t>Telematické systémy – intenzity automobilové dopravy</a:t>
            </a:r>
            <a:endParaRPr lang="en-US" dirty="0"/>
          </a:p>
        </p:txBody>
      </p:sp>
      <p:sp>
        <p:nvSpPr>
          <p:cNvPr id="3" name="object 3"/>
          <p:cNvSpPr txBox="1"/>
          <p:nvPr/>
        </p:nvSpPr>
        <p:spPr>
          <a:xfrm>
            <a:off x="616215" y="1179619"/>
            <a:ext cx="17207690" cy="520013"/>
          </a:xfrm>
          <a:prstGeom prst="rect">
            <a:avLst/>
          </a:prstGeom>
        </p:spPr>
        <p:txBody>
          <a:bodyPr vert="horz" wrap="square" lIns="0" tIns="12064" rIns="0" bIns="0" rtlCol="0">
            <a:spAutoFit/>
          </a:bodyPr>
          <a:lstStyle/>
          <a:p>
            <a:pPr marL="12699">
              <a:spcBef>
                <a:spcPts val="96"/>
              </a:spcBef>
            </a:pPr>
            <a:r>
              <a:rPr lang="cs-CZ" sz="3200" b="1" spc="-5" dirty="0">
                <a:solidFill>
                  <a:srgbClr val="878B8E"/>
                </a:solidFill>
                <a:latin typeface="Arial"/>
                <a:cs typeface="Arial"/>
              </a:rPr>
              <a:t>Strakonická (Výpadová – Dostihová), směr Barrandovský most</a:t>
            </a:r>
            <a:endParaRPr sz="3200" dirty="0">
              <a:latin typeface="Arial"/>
              <a:cs typeface="Arial"/>
            </a:endParaRPr>
          </a:p>
        </p:txBody>
      </p:sp>
      <p:sp>
        <p:nvSpPr>
          <p:cNvPr id="4" name="object 4"/>
          <p:cNvSpPr/>
          <p:nvPr/>
        </p:nvSpPr>
        <p:spPr>
          <a:xfrm>
            <a:off x="628915" y="2303831"/>
            <a:ext cx="9213838" cy="7119755"/>
          </a:xfrm>
          <a:custGeom>
            <a:avLst/>
            <a:gdLst/>
            <a:ahLst/>
            <a:cxnLst/>
            <a:rect l="l" t="t" r="r" b="b"/>
            <a:pathLst>
              <a:path w="9214485" h="7120255">
                <a:moveTo>
                  <a:pt x="9214379" y="0"/>
                </a:moveTo>
                <a:lnTo>
                  <a:pt x="0" y="0"/>
                </a:lnTo>
                <a:lnTo>
                  <a:pt x="0" y="7120202"/>
                </a:lnTo>
                <a:lnTo>
                  <a:pt x="9214379" y="7120202"/>
                </a:lnTo>
                <a:lnTo>
                  <a:pt x="9214379" y="0"/>
                </a:lnTo>
                <a:close/>
              </a:path>
            </a:pathLst>
          </a:custGeom>
          <a:noFill/>
        </p:spPr>
        <p:txBody>
          <a:bodyPr wrap="square" lIns="0" tIns="0" rIns="0" bIns="0" rtlCol="0"/>
          <a:lstStyle/>
          <a:p>
            <a:endParaRPr sz="1801"/>
          </a:p>
        </p:txBody>
      </p:sp>
      <p:pic>
        <p:nvPicPr>
          <p:cNvPr id="15" name="Obrázek 14">
            <a:extLst>
              <a:ext uri="{FF2B5EF4-FFF2-40B4-BE49-F238E27FC236}">
                <a16:creationId xmlns:a16="http://schemas.microsoft.com/office/drawing/2014/main" id="{9F28A603-677C-3682-FA08-44EA06542BCD}"/>
              </a:ext>
            </a:extLst>
          </p:cNvPr>
          <p:cNvPicPr>
            <a:picLocks noChangeAspect="1"/>
          </p:cNvPicPr>
          <p:nvPr/>
        </p:nvPicPr>
        <p:blipFill>
          <a:blip r:embed="rId3"/>
          <a:stretch>
            <a:fillRect/>
          </a:stretch>
        </p:blipFill>
        <p:spPr>
          <a:xfrm>
            <a:off x="4056934" y="2149476"/>
            <a:ext cx="10478638" cy="2655874"/>
          </a:xfrm>
          <a:prstGeom prst="rect">
            <a:avLst/>
          </a:prstGeom>
        </p:spPr>
      </p:pic>
      <p:pic>
        <p:nvPicPr>
          <p:cNvPr id="18" name="Obrázek 17">
            <a:extLst>
              <a:ext uri="{FF2B5EF4-FFF2-40B4-BE49-F238E27FC236}">
                <a16:creationId xmlns:a16="http://schemas.microsoft.com/office/drawing/2014/main" id="{8B84D244-68CE-17F0-74C6-F4FE9CD1E9BA}"/>
              </a:ext>
            </a:extLst>
          </p:cNvPr>
          <p:cNvPicPr>
            <a:picLocks noChangeAspect="1"/>
          </p:cNvPicPr>
          <p:nvPr/>
        </p:nvPicPr>
        <p:blipFill>
          <a:blip r:embed="rId4"/>
          <a:stretch>
            <a:fillRect/>
          </a:stretch>
        </p:blipFill>
        <p:spPr>
          <a:xfrm>
            <a:off x="4665939" y="5121275"/>
            <a:ext cx="9260627" cy="4694327"/>
          </a:xfrm>
          <a:prstGeom prst="rect">
            <a:avLst/>
          </a:prstGeom>
        </p:spPr>
      </p:pic>
    </p:spTree>
    <p:extLst>
      <p:ext uri="{BB962C8B-B14F-4D97-AF65-F5344CB8AC3E}">
        <p14:creationId xmlns:p14="http://schemas.microsoft.com/office/powerpoint/2010/main" val="333206743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616214" y="470547"/>
            <a:ext cx="17360078" cy="773929"/>
          </a:xfrm>
          <a:prstGeom prst="rect">
            <a:avLst/>
          </a:prstGeom>
        </p:spPr>
        <p:txBody>
          <a:bodyPr vert="horz" wrap="square" lIns="0" tIns="12064" rIns="0" bIns="0" rtlCol="0" anchor="ctr">
            <a:spAutoFit/>
          </a:bodyPr>
          <a:lstStyle/>
          <a:p>
            <a:pPr lvl="0"/>
            <a:r>
              <a:rPr lang="cs-CZ" dirty="0"/>
              <a:t>Telematické systémy – intenzity automobilové dopravy</a:t>
            </a:r>
            <a:endParaRPr lang="en-US" dirty="0"/>
          </a:p>
        </p:txBody>
      </p:sp>
      <p:sp>
        <p:nvSpPr>
          <p:cNvPr id="3" name="object 3"/>
          <p:cNvSpPr txBox="1"/>
          <p:nvPr/>
        </p:nvSpPr>
        <p:spPr>
          <a:xfrm>
            <a:off x="616215" y="1179619"/>
            <a:ext cx="17207690" cy="504624"/>
          </a:xfrm>
          <a:prstGeom prst="rect">
            <a:avLst/>
          </a:prstGeom>
        </p:spPr>
        <p:txBody>
          <a:bodyPr vert="horz" wrap="square" lIns="0" tIns="12064" rIns="0" bIns="0" rtlCol="0">
            <a:spAutoFit/>
          </a:bodyPr>
          <a:lstStyle/>
          <a:p>
            <a:pPr marL="12699">
              <a:spcBef>
                <a:spcPts val="96"/>
              </a:spcBef>
            </a:pPr>
            <a:r>
              <a:rPr lang="cs-CZ" sz="3200" b="1" spc="-5" dirty="0">
                <a:solidFill>
                  <a:srgbClr val="878B8E"/>
                </a:solidFill>
                <a:latin typeface="Arial"/>
                <a:cs typeface="Arial"/>
              </a:rPr>
              <a:t>Městský okruh, ul. Dobříšská (T. Mrázovka – Zlíchovský tunel), směr Barrandovský most</a:t>
            </a:r>
            <a:endParaRPr sz="3200" dirty="0">
              <a:latin typeface="Arial"/>
              <a:cs typeface="Arial"/>
            </a:endParaRPr>
          </a:p>
        </p:txBody>
      </p:sp>
      <p:sp>
        <p:nvSpPr>
          <p:cNvPr id="4" name="object 4"/>
          <p:cNvSpPr/>
          <p:nvPr/>
        </p:nvSpPr>
        <p:spPr>
          <a:xfrm>
            <a:off x="628915" y="2303831"/>
            <a:ext cx="9213838" cy="7119755"/>
          </a:xfrm>
          <a:custGeom>
            <a:avLst/>
            <a:gdLst/>
            <a:ahLst/>
            <a:cxnLst/>
            <a:rect l="l" t="t" r="r" b="b"/>
            <a:pathLst>
              <a:path w="9214485" h="7120255">
                <a:moveTo>
                  <a:pt x="9214379" y="0"/>
                </a:moveTo>
                <a:lnTo>
                  <a:pt x="0" y="0"/>
                </a:lnTo>
                <a:lnTo>
                  <a:pt x="0" y="7120202"/>
                </a:lnTo>
                <a:lnTo>
                  <a:pt x="9214379" y="7120202"/>
                </a:lnTo>
                <a:lnTo>
                  <a:pt x="9214379" y="0"/>
                </a:lnTo>
                <a:close/>
              </a:path>
            </a:pathLst>
          </a:custGeom>
          <a:noFill/>
        </p:spPr>
        <p:txBody>
          <a:bodyPr wrap="square" lIns="0" tIns="0" rIns="0" bIns="0" rtlCol="0"/>
          <a:lstStyle/>
          <a:p>
            <a:endParaRPr sz="1801"/>
          </a:p>
        </p:txBody>
      </p:sp>
      <p:pic>
        <p:nvPicPr>
          <p:cNvPr id="9" name="Obrázek 8">
            <a:extLst>
              <a:ext uri="{FF2B5EF4-FFF2-40B4-BE49-F238E27FC236}">
                <a16:creationId xmlns:a16="http://schemas.microsoft.com/office/drawing/2014/main" id="{855A3A1F-476D-AF86-8569-D306674445F1}"/>
              </a:ext>
            </a:extLst>
          </p:cNvPr>
          <p:cNvPicPr>
            <a:picLocks noChangeAspect="1"/>
          </p:cNvPicPr>
          <p:nvPr/>
        </p:nvPicPr>
        <p:blipFill>
          <a:blip r:embed="rId3"/>
          <a:stretch>
            <a:fillRect/>
          </a:stretch>
        </p:blipFill>
        <p:spPr>
          <a:xfrm>
            <a:off x="3978917" y="2154681"/>
            <a:ext cx="10482286" cy="2656800"/>
          </a:xfrm>
          <a:prstGeom prst="rect">
            <a:avLst/>
          </a:prstGeom>
        </p:spPr>
      </p:pic>
      <p:pic>
        <p:nvPicPr>
          <p:cNvPr id="12" name="Obrázek 11">
            <a:extLst>
              <a:ext uri="{FF2B5EF4-FFF2-40B4-BE49-F238E27FC236}">
                <a16:creationId xmlns:a16="http://schemas.microsoft.com/office/drawing/2014/main" id="{139CCAB8-8B0F-0F6E-C5C4-93C98E4ECE31}"/>
              </a:ext>
            </a:extLst>
          </p:cNvPr>
          <p:cNvPicPr>
            <a:picLocks noChangeAspect="1"/>
          </p:cNvPicPr>
          <p:nvPr/>
        </p:nvPicPr>
        <p:blipFill>
          <a:blip r:embed="rId4"/>
          <a:stretch>
            <a:fillRect/>
          </a:stretch>
        </p:blipFill>
        <p:spPr>
          <a:xfrm>
            <a:off x="4665939" y="5121275"/>
            <a:ext cx="9260627" cy="4694327"/>
          </a:xfrm>
          <a:prstGeom prst="rect">
            <a:avLst/>
          </a:prstGeom>
        </p:spPr>
      </p:pic>
    </p:spTree>
    <p:extLst>
      <p:ext uri="{BB962C8B-B14F-4D97-AF65-F5344CB8AC3E}">
        <p14:creationId xmlns:p14="http://schemas.microsoft.com/office/powerpoint/2010/main" val="116211280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616214" y="470547"/>
            <a:ext cx="17360078" cy="773929"/>
          </a:xfrm>
          <a:prstGeom prst="rect">
            <a:avLst/>
          </a:prstGeom>
        </p:spPr>
        <p:txBody>
          <a:bodyPr vert="horz" wrap="square" lIns="0" tIns="12064" rIns="0" bIns="0" rtlCol="0" anchor="ctr">
            <a:spAutoFit/>
          </a:bodyPr>
          <a:lstStyle/>
          <a:p>
            <a:pPr lvl="0"/>
            <a:r>
              <a:rPr lang="cs-CZ" dirty="0"/>
              <a:t>Telematické systémy – intenzity automobilové dopravy</a:t>
            </a:r>
            <a:endParaRPr lang="en-US" dirty="0"/>
          </a:p>
        </p:txBody>
      </p:sp>
      <p:sp>
        <p:nvSpPr>
          <p:cNvPr id="3" name="object 3"/>
          <p:cNvSpPr txBox="1"/>
          <p:nvPr/>
        </p:nvSpPr>
        <p:spPr>
          <a:xfrm>
            <a:off x="616215" y="1179619"/>
            <a:ext cx="17207690" cy="520013"/>
          </a:xfrm>
          <a:prstGeom prst="rect">
            <a:avLst/>
          </a:prstGeom>
        </p:spPr>
        <p:txBody>
          <a:bodyPr vert="horz" wrap="square" lIns="0" tIns="12064" rIns="0" bIns="0" rtlCol="0">
            <a:spAutoFit/>
          </a:bodyPr>
          <a:lstStyle/>
          <a:p>
            <a:pPr marL="12699">
              <a:spcBef>
                <a:spcPts val="96"/>
              </a:spcBef>
            </a:pPr>
            <a:r>
              <a:rPr lang="cs-CZ" sz="3200" b="1" spc="-5" dirty="0">
                <a:solidFill>
                  <a:srgbClr val="878B8E"/>
                </a:solidFill>
                <a:latin typeface="Arial"/>
                <a:cs typeface="Arial"/>
              </a:rPr>
              <a:t>K Barrandovu (Lamačova - Geologická), směr Barrandovský most</a:t>
            </a:r>
            <a:endParaRPr sz="3200" dirty="0">
              <a:latin typeface="Arial"/>
              <a:cs typeface="Arial"/>
            </a:endParaRPr>
          </a:p>
        </p:txBody>
      </p:sp>
      <p:sp>
        <p:nvSpPr>
          <p:cNvPr id="4" name="object 4"/>
          <p:cNvSpPr/>
          <p:nvPr/>
        </p:nvSpPr>
        <p:spPr>
          <a:xfrm>
            <a:off x="628915" y="2303831"/>
            <a:ext cx="9213838" cy="7119755"/>
          </a:xfrm>
          <a:custGeom>
            <a:avLst/>
            <a:gdLst/>
            <a:ahLst/>
            <a:cxnLst/>
            <a:rect l="l" t="t" r="r" b="b"/>
            <a:pathLst>
              <a:path w="9214485" h="7120255">
                <a:moveTo>
                  <a:pt x="9214379" y="0"/>
                </a:moveTo>
                <a:lnTo>
                  <a:pt x="0" y="0"/>
                </a:lnTo>
                <a:lnTo>
                  <a:pt x="0" y="7120202"/>
                </a:lnTo>
                <a:lnTo>
                  <a:pt x="9214379" y="7120202"/>
                </a:lnTo>
                <a:lnTo>
                  <a:pt x="9214379" y="0"/>
                </a:lnTo>
                <a:close/>
              </a:path>
            </a:pathLst>
          </a:custGeom>
          <a:noFill/>
        </p:spPr>
        <p:txBody>
          <a:bodyPr wrap="square" lIns="0" tIns="0" rIns="0" bIns="0" rtlCol="0"/>
          <a:lstStyle/>
          <a:p>
            <a:endParaRPr sz="1801"/>
          </a:p>
        </p:txBody>
      </p:sp>
      <p:pic>
        <p:nvPicPr>
          <p:cNvPr id="10" name="Obrázek 9">
            <a:extLst>
              <a:ext uri="{FF2B5EF4-FFF2-40B4-BE49-F238E27FC236}">
                <a16:creationId xmlns:a16="http://schemas.microsoft.com/office/drawing/2014/main" id="{7D5F4D4E-83C7-1434-26E6-965CFD8738ED}"/>
              </a:ext>
            </a:extLst>
          </p:cNvPr>
          <p:cNvPicPr>
            <a:picLocks noChangeAspect="1"/>
          </p:cNvPicPr>
          <p:nvPr/>
        </p:nvPicPr>
        <p:blipFill>
          <a:blip r:embed="rId3"/>
          <a:stretch>
            <a:fillRect/>
          </a:stretch>
        </p:blipFill>
        <p:spPr>
          <a:xfrm>
            <a:off x="4055109" y="2096109"/>
            <a:ext cx="10482286" cy="2656800"/>
          </a:xfrm>
          <a:prstGeom prst="rect">
            <a:avLst/>
          </a:prstGeom>
        </p:spPr>
      </p:pic>
      <p:pic>
        <p:nvPicPr>
          <p:cNvPr id="12" name="Obrázek 11">
            <a:extLst>
              <a:ext uri="{FF2B5EF4-FFF2-40B4-BE49-F238E27FC236}">
                <a16:creationId xmlns:a16="http://schemas.microsoft.com/office/drawing/2014/main" id="{882D4181-F7C1-55AA-4729-DCC1C2BEA24C}"/>
              </a:ext>
            </a:extLst>
          </p:cNvPr>
          <p:cNvPicPr>
            <a:picLocks noChangeAspect="1"/>
          </p:cNvPicPr>
          <p:nvPr/>
        </p:nvPicPr>
        <p:blipFill>
          <a:blip r:embed="rId4"/>
          <a:stretch>
            <a:fillRect/>
          </a:stretch>
        </p:blipFill>
        <p:spPr>
          <a:xfrm>
            <a:off x="4665939" y="5055008"/>
            <a:ext cx="9260627" cy="4694327"/>
          </a:xfrm>
          <a:prstGeom prst="rect">
            <a:avLst/>
          </a:prstGeom>
        </p:spPr>
      </p:pic>
    </p:spTree>
    <p:extLst>
      <p:ext uri="{BB962C8B-B14F-4D97-AF65-F5344CB8AC3E}">
        <p14:creationId xmlns:p14="http://schemas.microsoft.com/office/powerpoint/2010/main" val="348372932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616214" y="470547"/>
            <a:ext cx="17360078" cy="773929"/>
          </a:xfrm>
          <a:prstGeom prst="rect">
            <a:avLst/>
          </a:prstGeom>
        </p:spPr>
        <p:txBody>
          <a:bodyPr vert="horz" wrap="square" lIns="0" tIns="12064" rIns="0" bIns="0" rtlCol="0" anchor="ctr">
            <a:spAutoFit/>
          </a:bodyPr>
          <a:lstStyle/>
          <a:p>
            <a:pPr lvl="0"/>
            <a:r>
              <a:rPr lang="cs-CZ" dirty="0"/>
              <a:t>Telematické systémy – intenzity automobilové dopravy</a:t>
            </a:r>
            <a:endParaRPr lang="en-US" dirty="0"/>
          </a:p>
        </p:txBody>
      </p:sp>
      <p:sp>
        <p:nvSpPr>
          <p:cNvPr id="3" name="object 3"/>
          <p:cNvSpPr txBox="1"/>
          <p:nvPr/>
        </p:nvSpPr>
        <p:spPr>
          <a:xfrm>
            <a:off x="616215" y="1179619"/>
            <a:ext cx="17207690" cy="520013"/>
          </a:xfrm>
          <a:prstGeom prst="rect">
            <a:avLst/>
          </a:prstGeom>
        </p:spPr>
        <p:txBody>
          <a:bodyPr vert="horz" wrap="square" lIns="0" tIns="12064" rIns="0" bIns="0" rtlCol="0">
            <a:spAutoFit/>
          </a:bodyPr>
          <a:lstStyle/>
          <a:p>
            <a:pPr marL="12699">
              <a:spcBef>
                <a:spcPts val="96"/>
              </a:spcBef>
            </a:pPr>
            <a:r>
              <a:rPr lang="cs-CZ" sz="3200" b="1" spc="-5" dirty="0">
                <a:solidFill>
                  <a:srgbClr val="878B8E"/>
                </a:solidFill>
                <a:latin typeface="Arial"/>
                <a:cs typeface="Arial"/>
              </a:rPr>
              <a:t>Strakonická (Hořejší nábř. – U Královské louky), směr Barrandovský most</a:t>
            </a:r>
            <a:endParaRPr sz="3200" dirty="0">
              <a:latin typeface="Arial"/>
              <a:cs typeface="Arial"/>
            </a:endParaRPr>
          </a:p>
        </p:txBody>
      </p:sp>
      <p:sp>
        <p:nvSpPr>
          <p:cNvPr id="4" name="object 4"/>
          <p:cNvSpPr/>
          <p:nvPr/>
        </p:nvSpPr>
        <p:spPr>
          <a:xfrm>
            <a:off x="628915" y="2303831"/>
            <a:ext cx="9213838" cy="7119755"/>
          </a:xfrm>
          <a:custGeom>
            <a:avLst/>
            <a:gdLst/>
            <a:ahLst/>
            <a:cxnLst/>
            <a:rect l="l" t="t" r="r" b="b"/>
            <a:pathLst>
              <a:path w="9214485" h="7120255">
                <a:moveTo>
                  <a:pt x="9214379" y="0"/>
                </a:moveTo>
                <a:lnTo>
                  <a:pt x="0" y="0"/>
                </a:lnTo>
                <a:lnTo>
                  <a:pt x="0" y="7120202"/>
                </a:lnTo>
                <a:lnTo>
                  <a:pt x="9214379" y="7120202"/>
                </a:lnTo>
                <a:lnTo>
                  <a:pt x="9214379" y="0"/>
                </a:lnTo>
                <a:close/>
              </a:path>
            </a:pathLst>
          </a:custGeom>
          <a:noFill/>
        </p:spPr>
        <p:txBody>
          <a:bodyPr wrap="square" lIns="0" tIns="0" rIns="0" bIns="0" rtlCol="0"/>
          <a:lstStyle/>
          <a:p>
            <a:endParaRPr sz="1801"/>
          </a:p>
        </p:txBody>
      </p:sp>
      <p:pic>
        <p:nvPicPr>
          <p:cNvPr id="10" name="Obrázek 9">
            <a:extLst>
              <a:ext uri="{FF2B5EF4-FFF2-40B4-BE49-F238E27FC236}">
                <a16:creationId xmlns:a16="http://schemas.microsoft.com/office/drawing/2014/main" id="{C53998DF-1B5F-756B-4616-DF5BADD06D95}"/>
              </a:ext>
            </a:extLst>
          </p:cNvPr>
          <p:cNvPicPr>
            <a:picLocks noChangeAspect="1"/>
          </p:cNvPicPr>
          <p:nvPr/>
        </p:nvPicPr>
        <p:blipFill>
          <a:blip r:embed="rId3"/>
          <a:stretch>
            <a:fillRect/>
          </a:stretch>
        </p:blipFill>
        <p:spPr>
          <a:xfrm>
            <a:off x="4054653" y="2205339"/>
            <a:ext cx="10483200" cy="2657032"/>
          </a:xfrm>
          <a:prstGeom prst="rect">
            <a:avLst/>
          </a:prstGeom>
        </p:spPr>
      </p:pic>
      <p:pic>
        <p:nvPicPr>
          <p:cNvPr id="11" name="Obrázek 10">
            <a:extLst>
              <a:ext uri="{FF2B5EF4-FFF2-40B4-BE49-F238E27FC236}">
                <a16:creationId xmlns:a16="http://schemas.microsoft.com/office/drawing/2014/main" id="{2DB596A0-4368-9EF8-F12B-312010E99699}"/>
              </a:ext>
            </a:extLst>
          </p:cNvPr>
          <p:cNvPicPr>
            <a:picLocks noChangeAspect="1"/>
          </p:cNvPicPr>
          <p:nvPr/>
        </p:nvPicPr>
        <p:blipFill>
          <a:blip r:embed="rId4"/>
          <a:stretch>
            <a:fillRect/>
          </a:stretch>
        </p:blipFill>
        <p:spPr>
          <a:xfrm>
            <a:off x="4665939" y="5121275"/>
            <a:ext cx="9260627" cy="4694327"/>
          </a:xfrm>
          <a:prstGeom prst="rect">
            <a:avLst/>
          </a:prstGeom>
        </p:spPr>
      </p:pic>
    </p:spTree>
    <p:extLst>
      <p:ext uri="{BB962C8B-B14F-4D97-AF65-F5344CB8AC3E}">
        <p14:creationId xmlns:p14="http://schemas.microsoft.com/office/powerpoint/2010/main" val="84285165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615552" y="467285"/>
            <a:ext cx="16142097" cy="779780"/>
          </a:xfrm>
          <a:prstGeom prst="rect">
            <a:avLst/>
          </a:prstGeom>
        </p:spPr>
        <p:txBody>
          <a:bodyPr vert="horz" wrap="square" lIns="0" tIns="12065" rIns="0" bIns="0" rtlCol="0">
            <a:spAutoFit/>
          </a:bodyPr>
          <a:lstStyle/>
          <a:p>
            <a:pPr marL="12700">
              <a:lnSpc>
                <a:spcPct val="100000"/>
              </a:lnSpc>
              <a:spcBef>
                <a:spcPts val="95"/>
              </a:spcBef>
            </a:pPr>
            <a:r>
              <a:rPr lang="cs-CZ" spc="35" dirty="0"/>
              <a:t>Obecné informace o rekonstrukci</a:t>
            </a:r>
            <a:endParaRPr spc="-35" dirty="0"/>
          </a:p>
        </p:txBody>
      </p:sp>
      <p:sp>
        <p:nvSpPr>
          <p:cNvPr id="5" name="TextovéPole 4"/>
          <p:cNvSpPr txBox="1"/>
          <p:nvPr/>
        </p:nvSpPr>
        <p:spPr>
          <a:xfrm>
            <a:off x="600902" y="1650860"/>
            <a:ext cx="17973033" cy="2308324"/>
          </a:xfrm>
          <a:prstGeom prst="rect">
            <a:avLst/>
          </a:prstGeom>
          <a:noFill/>
        </p:spPr>
        <p:txBody>
          <a:bodyPr wrap="square" rtlCol="0">
            <a:spAutoFit/>
          </a:bodyPr>
          <a:lstStyle/>
          <a:p>
            <a:pPr marL="285750" indent="-285750">
              <a:buFont typeface="Arial" panose="020B0604020202020204" pitchFamily="34" charset="0"/>
              <a:buChar char="•"/>
            </a:pPr>
            <a:r>
              <a:rPr lang="cs-CZ" sz="3600" dirty="0"/>
              <a:t>Rekonstrukce mostu rozdělena do čtyř let</a:t>
            </a:r>
          </a:p>
          <a:p>
            <a:pPr marL="285750" indent="-285750">
              <a:buFont typeface="Arial" panose="020B0604020202020204" pitchFamily="34" charset="0"/>
              <a:buChar char="•"/>
            </a:pPr>
            <a:r>
              <a:rPr lang="cs-CZ" sz="3600" dirty="0"/>
              <a:t>První etapa realizována od 16. května do 2. září</a:t>
            </a:r>
          </a:p>
          <a:p>
            <a:pPr marL="285750" indent="-285750">
              <a:buFont typeface="Arial" panose="020B0604020202020204" pitchFamily="34" charset="0"/>
              <a:buChar char="•"/>
            </a:pPr>
            <a:r>
              <a:rPr lang="cs-CZ" sz="3600" dirty="0"/>
              <a:t>Uzavřena rampa ze Strakonické ulice na jižní části jižního mostu</a:t>
            </a:r>
          </a:p>
          <a:p>
            <a:pPr marL="285750" indent="-285750">
              <a:buFont typeface="Arial" panose="020B0604020202020204" pitchFamily="34" charset="0"/>
              <a:buChar char="•"/>
            </a:pPr>
            <a:r>
              <a:rPr lang="cs-CZ" sz="3600" dirty="0"/>
              <a:t>Jeden jízdní pruh ze Smíchova do Braníku převeden do protisměru</a:t>
            </a:r>
          </a:p>
        </p:txBody>
      </p:sp>
      <p:pic>
        <p:nvPicPr>
          <p:cNvPr id="1026" name="Picture 2">
            <a:extLst>
              <a:ext uri="{FF2B5EF4-FFF2-40B4-BE49-F238E27FC236}">
                <a16:creationId xmlns:a16="http://schemas.microsoft.com/office/drawing/2014/main" id="{E62F7BAD-66CB-7BD4-FDCF-8A646ADABC16}"/>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4690843" y="4260812"/>
            <a:ext cx="9793149" cy="5510722"/>
          </a:xfrm>
          <a:prstGeom prst="rect">
            <a:avLst/>
          </a:prstGeom>
          <a:noFill/>
          <a:extLst>
            <a:ext uri="{909E8E84-426E-40DD-AFC4-6F175D3DCCD1}">
              <a14:hiddenFill xmlns:a14="http://schemas.microsoft.com/office/drawing/2010/main">
                <a:solidFill>
                  <a:srgbClr val="FFFFFF"/>
                </a:solidFill>
              </a14:hiddenFill>
            </a:ext>
          </a:extLst>
        </p:spPr>
      </p:pic>
      <p:sp>
        <p:nvSpPr>
          <p:cNvPr id="3" name="TextovéPole 2">
            <a:extLst>
              <a:ext uri="{FF2B5EF4-FFF2-40B4-BE49-F238E27FC236}">
                <a16:creationId xmlns:a16="http://schemas.microsoft.com/office/drawing/2014/main" id="{3F4DA8BA-E1F6-83B5-339B-0E58812D5588}"/>
              </a:ext>
            </a:extLst>
          </p:cNvPr>
          <p:cNvSpPr txBox="1"/>
          <p:nvPr/>
        </p:nvSpPr>
        <p:spPr>
          <a:xfrm>
            <a:off x="615552" y="10842065"/>
            <a:ext cx="11506200" cy="369332"/>
          </a:xfrm>
          <a:prstGeom prst="rect">
            <a:avLst/>
          </a:prstGeom>
          <a:noFill/>
        </p:spPr>
        <p:txBody>
          <a:bodyPr wrap="square" rtlCol="0">
            <a:spAutoFit/>
          </a:bodyPr>
          <a:lstStyle/>
          <a:p>
            <a:r>
              <a:rPr lang="cs-CZ" dirty="0"/>
              <a:t>Zdroj obrázku: https://ct24.ceskatelevize.cz/sites/default/files/styles/scale_1180/public/2646626-220513reko1.jpg </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66672B7C-7329-713A-B22A-FDDF94FF8BEB}"/>
              </a:ext>
            </a:extLst>
          </p:cNvPr>
          <p:cNvSpPr>
            <a:spLocks noGrp="1"/>
          </p:cNvSpPr>
          <p:nvPr>
            <p:ph type="title"/>
          </p:nvPr>
        </p:nvSpPr>
        <p:spPr>
          <a:xfrm>
            <a:off x="615552" y="467285"/>
            <a:ext cx="15075297" cy="779780"/>
          </a:xfrm>
        </p:spPr>
        <p:txBody>
          <a:bodyPr/>
          <a:lstStyle/>
          <a:p>
            <a:r>
              <a:rPr lang="cs-CZ" dirty="0"/>
              <a:t>Závěr</a:t>
            </a:r>
          </a:p>
        </p:txBody>
      </p:sp>
      <p:sp>
        <p:nvSpPr>
          <p:cNvPr id="3" name="Zástupný obsah 2">
            <a:extLst>
              <a:ext uri="{FF2B5EF4-FFF2-40B4-BE49-F238E27FC236}">
                <a16:creationId xmlns:a16="http://schemas.microsoft.com/office/drawing/2014/main" id="{2F80F79C-59EE-2DF1-1C45-89A88A3C177B}"/>
              </a:ext>
            </a:extLst>
          </p:cNvPr>
          <p:cNvSpPr>
            <a:spLocks noGrp="1"/>
          </p:cNvSpPr>
          <p:nvPr>
            <p:ph sz="half" idx="2"/>
          </p:nvPr>
        </p:nvSpPr>
        <p:spPr>
          <a:xfrm>
            <a:off x="984250" y="1345803"/>
            <a:ext cx="18495645" cy="8617744"/>
          </a:xfrm>
        </p:spPr>
        <p:txBody>
          <a:bodyPr/>
          <a:lstStyle/>
          <a:p>
            <a:r>
              <a:rPr lang="cs-CZ" sz="3600" b="1" kern="1200" dirty="0">
                <a:solidFill>
                  <a:schemeClr val="accent2"/>
                </a:solidFill>
              </a:rPr>
              <a:t>Data z aplikace WAZE</a:t>
            </a:r>
          </a:p>
          <a:p>
            <a:pPr marL="457200" indent="-457200">
              <a:buFont typeface="Arial" panose="020B0604020202020204" pitchFamily="34" charset="0"/>
              <a:buChar char="•"/>
            </a:pPr>
            <a:r>
              <a:rPr lang="cs-CZ" sz="3200" dirty="0"/>
              <a:t>Poskytovány v reálném čase</a:t>
            </a:r>
          </a:p>
          <a:p>
            <a:pPr marL="457200" indent="-457200">
              <a:buFont typeface="Arial" panose="020B0604020202020204" pitchFamily="34" charset="0"/>
              <a:buChar char="•"/>
            </a:pPr>
            <a:r>
              <a:rPr lang="cs-CZ" sz="3200" dirty="0"/>
              <a:t>Od zahájení rekonstrukce BM dochází ke zdržení přibližně 1 minutu oproti obvyklému stavu</a:t>
            </a:r>
          </a:p>
          <a:p>
            <a:pPr marL="457200" indent="-457200">
              <a:buFont typeface="Arial" panose="020B0604020202020204" pitchFamily="34" charset="0"/>
              <a:buChar char="•"/>
            </a:pPr>
            <a:r>
              <a:rPr lang="cs-CZ" sz="3200" dirty="0"/>
              <a:t>Z posuzovaných míst vykazuje největší nárusty jízdní doby komunikace Komořanská, kde je průměrné zdržení přibližně o 5 minut vyšší</a:t>
            </a:r>
          </a:p>
          <a:p>
            <a:pPr marL="285750" indent="-285750">
              <a:buFont typeface="Arial" panose="020B0604020202020204" pitchFamily="34" charset="0"/>
              <a:buChar char="•"/>
            </a:pPr>
            <a:endParaRPr lang="cs-CZ" sz="3200" dirty="0"/>
          </a:p>
          <a:p>
            <a:r>
              <a:rPr lang="cs-CZ" sz="3600" b="1" kern="1200" dirty="0">
                <a:solidFill>
                  <a:schemeClr val="accent2"/>
                </a:solidFill>
              </a:rPr>
              <a:t>Data z měřicího vozidla</a:t>
            </a:r>
          </a:p>
          <a:p>
            <a:pPr marL="457200" indent="-457200">
              <a:buFont typeface="Arial" panose="020B0604020202020204" pitchFamily="34" charset="0"/>
              <a:buChar char="•"/>
            </a:pPr>
            <a:r>
              <a:rPr lang="cs-CZ" sz="3200" dirty="0"/>
              <a:t>Z vyznačených objízdných tras, které byly prověřovány měřicím vozidlem, vykazuje vyšší hodnoty cestovní doby jízda po komunikacích: Strakonická od Zbraslavi – PO Lahovice – PO Modletice – D1 – Jižní spojka</a:t>
            </a:r>
          </a:p>
          <a:p>
            <a:pPr marL="285750" indent="-285750">
              <a:buFont typeface="Arial" panose="020B0604020202020204" pitchFamily="34" charset="0"/>
              <a:buChar char="•"/>
            </a:pPr>
            <a:endParaRPr lang="cs-CZ" sz="3200" dirty="0"/>
          </a:p>
          <a:p>
            <a:r>
              <a:rPr lang="cs-CZ" sz="3600" b="1" dirty="0">
                <a:solidFill>
                  <a:schemeClr val="accent2"/>
                </a:solidFill>
              </a:rPr>
              <a:t>Telematické systémy – intenzity automobilové dopravy</a:t>
            </a:r>
            <a:endParaRPr lang="en-US" sz="3600" b="1" dirty="0">
              <a:solidFill>
                <a:schemeClr val="accent2"/>
              </a:solidFill>
            </a:endParaRPr>
          </a:p>
          <a:p>
            <a:pPr marL="457200" indent="-457200">
              <a:buFont typeface="Arial" panose="020B0604020202020204" pitchFamily="34" charset="0"/>
              <a:buChar char="•"/>
            </a:pPr>
            <a:r>
              <a:rPr lang="cs-CZ" sz="3200" dirty="0"/>
              <a:t>Stále je zjevná příznivá reakce řidičů (změny tras, času uskuteční jízd a další změny dopravního chování).</a:t>
            </a:r>
            <a:br>
              <a:rPr lang="cs-CZ" sz="3200" dirty="0"/>
            </a:br>
            <a:r>
              <a:rPr lang="cs-CZ" sz="3200" dirty="0"/>
              <a:t>Proto právě ŘIDIČŮM patří to největší poděkování, že nutná omezení respektují a svou ohleduplností</a:t>
            </a:r>
            <a:br>
              <a:rPr lang="cs-CZ" sz="3200" dirty="0"/>
            </a:br>
            <a:r>
              <a:rPr lang="cs-CZ" sz="3200" dirty="0"/>
              <a:t>aktivně pomáhají zachovat plynulost provozu pro IZS, hromadnou dopravu a zásobování města.</a:t>
            </a:r>
          </a:p>
          <a:p>
            <a:pPr marL="285750" indent="-285750">
              <a:buFont typeface="Arial" panose="020B0604020202020204" pitchFamily="34" charset="0"/>
              <a:buChar char="•"/>
            </a:pPr>
            <a:endParaRPr lang="cs-CZ" sz="3200" dirty="0"/>
          </a:p>
          <a:p>
            <a:r>
              <a:rPr lang="cs-CZ" sz="3600" b="1" dirty="0">
                <a:solidFill>
                  <a:schemeClr val="accent1"/>
                </a:solidFill>
              </a:rPr>
              <a:t>Sběr dat o intenzitách automobilové dopravy</a:t>
            </a:r>
          </a:p>
          <a:p>
            <a:pPr marL="457200" indent="-457200">
              <a:buFont typeface="Arial" panose="020B0604020202020204" pitchFamily="34" charset="0"/>
              <a:buChar char="•"/>
            </a:pPr>
            <a:r>
              <a:rPr lang="cs-CZ" sz="3200" dirty="0"/>
              <a:t>Vyhodnocení profilových dopravních průzkumů bude dostupné na konci června</a:t>
            </a:r>
          </a:p>
        </p:txBody>
      </p:sp>
    </p:spTree>
    <p:extLst>
      <p:ext uri="{BB962C8B-B14F-4D97-AF65-F5344CB8AC3E}">
        <p14:creationId xmlns:p14="http://schemas.microsoft.com/office/powerpoint/2010/main" val="354002080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628253" y="628253"/>
            <a:ext cx="2094230" cy="2094230"/>
            <a:chOff x="628253" y="628253"/>
            <a:chExt cx="2094230" cy="2094230"/>
          </a:xfrm>
        </p:grpSpPr>
        <p:sp>
          <p:nvSpPr>
            <p:cNvPr id="3" name="object 3"/>
            <p:cNvSpPr/>
            <p:nvPr/>
          </p:nvSpPr>
          <p:spPr>
            <a:xfrm>
              <a:off x="628253" y="628253"/>
              <a:ext cx="1163955" cy="2094230"/>
            </a:xfrm>
            <a:custGeom>
              <a:avLst/>
              <a:gdLst/>
              <a:ahLst/>
              <a:cxnLst/>
              <a:rect l="l" t="t" r="r" b="b"/>
              <a:pathLst>
                <a:path w="1163955" h="2094230">
                  <a:moveTo>
                    <a:pt x="1026764" y="0"/>
                  </a:moveTo>
                  <a:lnTo>
                    <a:pt x="0" y="0"/>
                  </a:lnTo>
                  <a:lnTo>
                    <a:pt x="0" y="2094177"/>
                  </a:lnTo>
                  <a:lnTo>
                    <a:pt x="1026764" y="2094177"/>
                  </a:lnTo>
                  <a:lnTo>
                    <a:pt x="1026764" y="1387633"/>
                  </a:lnTo>
                  <a:lnTo>
                    <a:pt x="970949" y="1381099"/>
                  </a:lnTo>
                  <a:lnTo>
                    <a:pt x="938986" y="1372984"/>
                  </a:lnTo>
                  <a:lnTo>
                    <a:pt x="382606" y="1372984"/>
                  </a:lnTo>
                  <a:lnTo>
                    <a:pt x="382606" y="855021"/>
                  </a:lnTo>
                  <a:lnTo>
                    <a:pt x="191920" y="855021"/>
                  </a:lnTo>
                  <a:lnTo>
                    <a:pt x="191920" y="717496"/>
                  </a:lnTo>
                  <a:lnTo>
                    <a:pt x="947247" y="717496"/>
                  </a:lnTo>
                  <a:lnTo>
                    <a:pt x="977200" y="710785"/>
                  </a:lnTo>
                  <a:lnTo>
                    <a:pt x="1026764" y="706041"/>
                  </a:lnTo>
                  <a:lnTo>
                    <a:pt x="1026764" y="0"/>
                  </a:lnTo>
                  <a:close/>
                </a:path>
                <a:path w="1163955" h="2094230">
                  <a:moveTo>
                    <a:pt x="947247" y="717496"/>
                  </a:moveTo>
                  <a:lnTo>
                    <a:pt x="737391" y="717496"/>
                  </a:lnTo>
                  <a:lnTo>
                    <a:pt x="737391" y="855021"/>
                  </a:lnTo>
                  <a:lnTo>
                    <a:pt x="544873" y="855021"/>
                  </a:lnTo>
                  <a:lnTo>
                    <a:pt x="544873" y="1372984"/>
                  </a:lnTo>
                  <a:lnTo>
                    <a:pt x="938986" y="1372984"/>
                  </a:lnTo>
                  <a:lnTo>
                    <a:pt x="920799" y="1368366"/>
                  </a:lnTo>
                  <a:lnTo>
                    <a:pt x="876809" y="1349521"/>
                  </a:lnTo>
                  <a:lnTo>
                    <a:pt x="839474" y="1324653"/>
                  </a:lnTo>
                  <a:lnTo>
                    <a:pt x="809288" y="1293848"/>
                  </a:lnTo>
                  <a:lnTo>
                    <a:pt x="786746" y="1257196"/>
                  </a:lnTo>
                  <a:lnTo>
                    <a:pt x="772343" y="1214782"/>
                  </a:lnTo>
                  <a:lnTo>
                    <a:pt x="766573" y="1166697"/>
                  </a:lnTo>
                  <a:lnTo>
                    <a:pt x="1156072" y="1166697"/>
                  </a:lnTo>
                  <a:lnTo>
                    <a:pt x="1153813" y="1159190"/>
                  </a:lnTo>
                  <a:lnTo>
                    <a:pt x="1125709" y="1137491"/>
                  </a:lnTo>
                  <a:lnTo>
                    <a:pt x="1080760" y="1121458"/>
                  </a:lnTo>
                  <a:lnTo>
                    <a:pt x="971768" y="1094019"/>
                  </a:lnTo>
                  <a:lnTo>
                    <a:pt x="924452" y="1079181"/>
                  </a:lnTo>
                  <a:lnTo>
                    <a:pt x="880776" y="1060032"/>
                  </a:lnTo>
                  <a:lnTo>
                    <a:pt x="842955" y="1034920"/>
                  </a:lnTo>
                  <a:lnTo>
                    <a:pt x="813199" y="1002192"/>
                  </a:lnTo>
                  <a:lnTo>
                    <a:pt x="793724" y="960196"/>
                  </a:lnTo>
                  <a:lnTo>
                    <a:pt x="786740" y="907281"/>
                  </a:lnTo>
                  <a:lnTo>
                    <a:pt x="791446" y="860469"/>
                  </a:lnTo>
                  <a:lnTo>
                    <a:pt x="805019" y="820201"/>
                  </a:lnTo>
                  <a:lnTo>
                    <a:pt x="826639" y="786299"/>
                  </a:lnTo>
                  <a:lnTo>
                    <a:pt x="855487" y="758584"/>
                  </a:lnTo>
                  <a:lnTo>
                    <a:pt x="890742" y="736878"/>
                  </a:lnTo>
                  <a:lnTo>
                    <a:pt x="931587" y="721005"/>
                  </a:lnTo>
                  <a:lnTo>
                    <a:pt x="947247" y="717496"/>
                  </a:lnTo>
                  <a:close/>
                </a:path>
                <a:path w="1163955" h="2094230">
                  <a:moveTo>
                    <a:pt x="1156072" y="1166697"/>
                  </a:moveTo>
                  <a:lnTo>
                    <a:pt x="929751" y="1166697"/>
                  </a:lnTo>
                  <a:lnTo>
                    <a:pt x="941939" y="1209158"/>
                  </a:lnTo>
                  <a:lnTo>
                    <a:pt x="967449" y="1238213"/>
                  </a:lnTo>
                  <a:lnTo>
                    <a:pt x="1006196" y="1254892"/>
                  </a:lnTo>
                  <a:lnTo>
                    <a:pt x="1058093" y="1260223"/>
                  </a:lnTo>
                  <a:lnTo>
                    <a:pt x="1096998" y="1256438"/>
                  </a:lnTo>
                  <a:lnTo>
                    <a:pt x="1130748" y="1244397"/>
                  </a:lnTo>
                  <a:lnTo>
                    <a:pt x="1154528" y="1223077"/>
                  </a:lnTo>
                  <a:lnTo>
                    <a:pt x="1163524" y="1191450"/>
                  </a:lnTo>
                  <a:lnTo>
                    <a:pt x="1156072" y="1166697"/>
                  </a:lnTo>
                  <a:close/>
                </a:path>
              </a:pathLst>
            </a:custGeom>
            <a:solidFill>
              <a:srgbClr val="E90B23"/>
            </a:solidFill>
          </p:spPr>
          <p:txBody>
            <a:bodyPr wrap="square" lIns="0" tIns="0" rIns="0" bIns="0" rtlCol="0"/>
            <a:lstStyle/>
            <a:p>
              <a:endParaRPr/>
            </a:p>
          </p:txBody>
        </p:sp>
        <p:sp>
          <p:nvSpPr>
            <p:cNvPr id="4" name="object 4"/>
            <p:cNvSpPr/>
            <p:nvPr/>
          </p:nvSpPr>
          <p:spPr>
            <a:xfrm>
              <a:off x="1575417" y="628253"/>
              <a:ext cx="1147445" cy="2094230"/>
            </a:xfrm>
            <a:custGeom>
              <a:avLst/>
              <a:gdLst/>
              <a:ahLst/>
              <a:cxnLst/>
              <a:rect l="l" t="t" r="r" b="b"/>
              <a:pathLst>
                <a:path w="1147445" h="2094230">
                  <a:moveTo>
                    <a:pt x="94426" y="828445"/>
                  </a:moveTo>
                  <a:lnTo>
                    <a:pt x="55690" y="832886"/>
                  </a:lnTo>
                  <a:lnTo>
                    <a:pt x="25895" y="845407"/>
                  </a:lnTo>
                  <a:lnTo>
                    <a:pt x="6760" y="864805"/>
                  </a:lnTo>
                  <a:lnTo>
                    <a:pt x="0" y="889878"/>
                  </a:lnTo>
                  <a:lnTo>
                    <a:pt x="9410" y="918426"/>
                  </a:lnTo>
                  <a:lnTo>
                    <a:pt x="37470" y="938216"/>
                  </a:lnTo>
                  <a:lnTo>
                    <a:pt x="83921" y="953543"/>
                  </a:lnTo>
                  <a:lnTo>
                    <a:pt x="148508" y="968703"/>
                  </a:lnTo>
                  <a:lnTo>
                    <a:pt x="193479" y="979969"/>
                  </a:lnTo>
                  <a:lnTo>
                    <a:pt x="236185" y="993193"/>
                  </a:lnTo>
                  <a:lnTo>
                    <a:pt x="275475" y="1009469"/>
                  </a:lnTo>
                  <a:lnTo>
                    <a:pt x="310199" y="1029892"/>
                  </a:lnTo>
                  <a:lnTo>
                    <a:pt x="339209" y="1055559"/>
                  </a:lnTo>
                  <a:lnTo>
                    <a:pt x="361353" y="1087564"/>
                  </a:lnTo>
                  <a:lnTo>
                    <a:pt x="375483" y="1127002"/>
                  </a:lnTo>
                  <a:lnTo>
                    <a:pt x="380449" y="1174969"/>
                  </a:lnTo>
                  <a:lnTo>
                    <a:pt x="375305" y="1222765"/>
                  </a:lnTo>
                  <a:lnTo>
                    <a:pt x="360491" y="1264852"/>
                  </a:lnTo>
                  <a:lnTo>
                    <a:pt x="336931" y="1301066"/>
                  </a:lnTo>
                  <a:lnTo>
                    <a:pt x="305549" y="1331248"/>
                  </a:lnTo>
                  <a:lnTo>
                    <a:pt x="267270" y="1355237"/>
                  </a:lnTo>
                  <a:lnTo>
                    <a:pt x="223017" y="1372870"/>
                  </a:lnTo>
                  <a:lnTo>
                    <a:pt x="173715" y="1383988"/>
                  </a:lnTo>
                  <a:lnTo>
                    <a:pt x="120289" y="1388428"/>
                  </a:lnTo>
                  <a:lnTo>
                    <a:pt x="120289" y="2094177"/>
                  </a:lnTo>
                  <a:lnTo>
                    <a:pt x="1147012" y="2094177"/>
                  </a:lnTo>
                  <a:lnTo>
                    <a:pt x="1147012" y="1372994"/>
                  </a:lnTo>
                  <a:lnTo>
                    <a:pt x="446499" y="1372994"/>
                  </a:lnTo>
                  <a:lnTo>
                    <a:pt x="446499" y="907270"/>
                  </a:lnTo>
                  <a:lnTo>
                    <a:pt x="199847" y="907270"/>
                  </a:lnTo>
                  <a:lnTo>
                    <a:pt x="189175" y="873684"/>
                  </a:lnTo>
                  <a:lnTo>
                    <a:pt x="167417" y="848951"/>
                  </a:lnTo>
                  <a:lnTo>
                    <a:pt x="135519" y="833672"/>
                  </a:lnTo>
                  <a:lnTo>
                    <a:pt x="94426" y="828445"/>
                  </a:lnTo>
                  <a:close/>
                </a:path>
                <a:path w="1147445" h="2094230">
                  <a:moveTo>
                    <a:pt x="608630" y="1064491"/>
                  </a:moveTo>
                  <a:lnTo>
                    <a:pt x="608630" y="1372994"/>
                  </a:lnTo>
                  <a:lnTo>
                    <a:pt x="811221" y="1372994"/>
                  </a:lnTo>
                  <a:lnTo>
                    <a:pt x="608630" y="1064491"/>
                  </a:lnTo>
                  <a:close/>
                </a:path>
                <a:path w="1147445" h="2094230">
                  <a:moveTo>
                    <a:pt x="1147012" y="720030"/>
                  </a:moveTo>
                  <a:lnTo>
                    <a:pt x="995027" y="720030"/>
                  </a:lnTo>
                  <a:lnTo>
                    <a:pt x="771945" y="1046523"/>
                  </a:lnTo>
                  <a:lnTo>
                    <a:pt x="995027" y="1372994"/>
                  </a:lnTo>
                  <a:lnTo>
                    <a:pt x="1147012" y="1372994"/>
                  </a:lnTo>
                  <a:lnTo>
                    <a:pt x="1147012" y="720030"/>
                  </a:lnTo>
                  <a:close/>
                </a:path>
                <a:path w="1147445" h="2094230">
                  <a:moveTo>
                    <a:pt x="1147012" y="718030"/>
                  </a:moveTo>
                  <a:lnTo>
                    <a:pt x="608630" y="718030"/>
                  </a:lnTo>
                  <a:lnTo>
                    <a:pt x="608630" y="1028555"/>
                  </a:lnTo>
                  <a:lnTo>
                    <a:pt x="811221" y="720030"/>
                  </a:lnTo>
                  <a:lnTo>
                    <a:pt x="1147012" y="720030"/>
                  </a:lnTo>
                  <a:lnTo>
                    <a:pt x="1147012" y="718030"/>
                  </a:lnTo>
                  <a:close/>
                </a:path>
                <a:path w="1147445" h="2094230">
                  <a:moveTo>
                    <a:pt x="1147012" y="0"/>
                  </a:moveTo>
                  <a:lnTo>
                    <a:pt x="120289" y="0"/>
                  </a:lnTo>
                  <a:lnTo>
                    <a:pt x="120289" y="706104"/>
                  </a:lnTo>
                  <a:lnTo>
                    <a:pt x="168199" y="711079"/>
                  </a:lnTo>
                  <a:lnTo>
                    <a:pt x="212372" y="721630"/>
                  </a:lnTo>
                  <a:lnTo>
                    <a:pt x="252084" y="737851"/>
                  </a:lnTo>
                  <a:lnTo>
                    <a:pt x="286614" y="759835"/>
                  </a:lnTo>
                  <a:lnTo>
                    <a:pt x="315238" y="787675"/>
                  </a:lnTo>
                  <a:lnTo>
                    <a:pt x="337234" y="821466"/>
                  </a:lnTo>
                  <a:lnTo>
                    <a:pt x="351878" y="861299"/>
                  </a:lnTo>
                  <a:lnTo>
                    <a:pt x="358449" y="907270"/>
                  </a:lnTo>
                  <a:lnTo>
                    <a:pt x="446499" y="907270"/>
                  </a:lnTo>
                  <a:lnTo>
                    <a:pt x="446499" y="718030"/>
                  </a:lnTo>
                  <a:lnTo>
                    <a:pt x="1147012" y="718030"/>
                  </a:lnTo>
                  <a:lnTo>
                    <a:pt x="1147012" y="0"/>
                  </a:lnTo>
                  <a:close/>
                </a:path>
              </a:pathLst>
            </a:custGeom>
            <a:solidFill>
              <a:srgbClr val="878B8E"/>
            </a:solidFill>
          </p:spPr>
          <p:txBody>
            <a:bodyPr wrap="square" lIns="0" tIns="0" rIns="0" bIns="0" rtlCol="0"/>
            <a:lstStyle/>
            <a:p>
              <a:endParaRPr/>
            </a:p>
          </p:txBody>
        </p:sp>
      </p:grpSp>
      <p:sp>
        <p:nvSpPr>
          <p:cNvPr id="5" name="object 5"/>
          <p:cNvSpPr txBox="1">
            <a:spLocks noGrp="1"/>
          </p:cNvSpPr>
          <p:nvPr>
            <p:ph type="title"/>
          </p:nvPr>
        </p:nvSpPr>
        <p:spPr>
          <a:xfrm>
            <a:off x="615553" y="3749939"/>
            <a:ext cx="4832350" cy="1231900"/>
          </a:xfrm>
          <a:prstGeom prst="rect">
            <a:avLst/>
          </a:prstGeom>
        </p:spPr>
        <p:txBody>
          <a:bodyPr vert="horz" wrap="square" lIns="0" tIns="14605" rIns="0" bIns="0" rtlCol="0">
            <a:spAutoFit/>
          </a:bodyPr>
          <a:lstStyle/>
          <a:p>
            <a:pPr marL="12700">
              <a:lnSpc>
                <a:spcPct val="100000"/>
              </a:lnSpc>
              <a:spcBef>
                <a:spcPts val="115"/>
              </a:spcBef>
            </a:pPr>
            <a:r>
              <a:rPr sz="7900" spc="60" dirty="0"/>
              <a:t>Děkujeme</a:t>
            </a:r>
            <a:endParaRPr sz="7900"/>
          </a:p>
        </p:txBody>
      </p:sp>
      <p:sp>
        <p:nvSpPr>
          <p:cNvPr id="6" name="object 6"/>
          <p:cNvSpPr txBox="1"/>
          <p:nvPr/>
        </p:nvSpPr>
        <p:spPr>
          <a:xfrm>
            <a:off x="615553" y="10098196"/>
            <a:ext cx="3496945" cy="656590"/>
          </a:xfrm>
          <a:prstGeom prst="rect">
            <a:avLst/>
          </a:prstGeom>
        </p:spPr>
        <p:txBody>
          <a:bodyPr vert="horz" wrap="square" lIns="0" tIns="81915" rIns="0" bIns="0" rtlCol="0">
            <a:spAutoFit/>
          </a:bodyPr>
          <a:lstStyle/>
          <a:p>
            <a:pPr marL="12700">
              <a:lnSpc>
                <a:spcPct val="100000"/>
              </a:lnSpc>
              <a:spcBef>
                <a:spcPts val="645"/>
              </a:spcBef>
            </a:pPr>
            <a:r>
              <a:rPr sz="3300" b="1" spc="100" dirty="0">
                <a:solidFill>
                  <a:srgbClr val="878B8E"/>
                </a:solidFill>
                <a:latin typeface="Arial"/>
                <a:cs typeface="Arial"/>
                <a:hlinkClick r:id="rId3"/>
              </a:rPr>
              <a:t>ww</a:t>
            </a:r>
            <a:r>
              <a:rPr sz="3300" b="1" spc="-35" dirty="0">
                <a:solidFill>
                  <a:srgbClr val="878B8E"/>
                </a:solidFill>
                <a:latin typeface="Arial"/>
                <a:cs typeface="Arial"/>
                <a:hlinkClick r:id="rId3"/>
              </a:rPr>
              <a:t>w</a:t>
            </a:r>
            <a:r>
              <a:rPr sz="3300" b="1" spc="-235" dirty="0">
                <a:solidFill>
                  <a:srgbClr val="878B8E"/>
                </a:solidFill>
                <a:latin typeface="Arial"/>
                <a:cs typeface="Arial"/>
                <a:hlinkClick r:id="rId3"/>
              </a:rPr>
              <a:t>.</a:t>
            </a:r>
            <a:r>
              <a:rPr sz="3300" b="1" spc="-25" dirty="0">
                <a:solidFill>
                  <a:srgbClr val="878B8E"/>
                </a:solidFill>
                <a:latin typeface="Arial"/>
                <a:cs typeface="Arial"/>
                <a:hlinkClick r:id="rId3"/>
              </a:rPr>
              <a:t>ts</a:t>
            </a:r>
            <a:r>
              <a:rPr sz="3300" b="1" spc="-100" dirty="0">
                <a:solidFill>
                  <a:srgbClr val="878B8E"/>
                </a:solidFill>
                <a:latin typeface="Arial"/>
                <a:cs typeface="Arial"/>
                <a:hlinkClick r:id="rId3"/>
              </a:rPr>
              <a:t>k</a:t>
            </a:r>
            <a:r>
              <a:rPr sz="3300" b="1" spc="-30" dirty="0">
                <a:solidFill>
                  <a:srgbClr val="878B8E"/>
                </a:solidFill>
                <a:latin typeface="Arial"/>
                <a:cs typeface="Arial"/>
                <a:hlinkClick r:id="rId3"/>
              </a:rPr>
              <a:t>-p</a:t>
            </a:r>
            <a:r>
              <a:rPr sz="3300" b="1" spc="-85" dirty="0">
                <a:solidFill>
                  <a:srgbClr val="878B8E"/>
                </a:solidFill>
                <a:latin typeface="Arial"/>
                <a:cs typeface="Arial"/>
                <a:hlinkClick r:id="rId3"/>
              </a:rPr>
              <a:t>r</a:t>
            </a:r>
            <a:r>
              <a:rPr sz="3300" b="1" spc="-30" dirty="0">
                <a:solidFill>
                  <a:srgbClr val="878B8E"/>
                </a:solidFill>
                <a:latin typeface="Arial"/>
                <a:cs typeface="Arial"/>
                <a:hlinkClick r:id="rId3"/>
              </a:rPr>
              <a:t>aha.</a:t>
            </a:r>
            <a:r>
              <a:rPr sz="3300" b="1" spc="-50" dirty="0">
                <a:solidFill>
                  <a:srgbClr val="878B8E"/>
                </a:solidFill>
                <a:latin typeface="Arial"/>
                <a:cs typeface="Arial"/>
                <a:hlinkClick r:id="rId3"/>
              </a:rPr>
              <a:t>c</a:t>
            </a:r>
            <a:r>
              <a:rPr sz="3300" b="1" spc="-55" dirty="0">
                <a:solidFill>
                  <a:srgbClr val="878B8E"/>
                </a:solidFill>
                <a:latin typeface="Arial"/>
                <a:cs typeface="Arial"/>
                <a:hlinkClick r:id="rId3"/>
              </a:rPr>
              <a:t>z</a:t>
            </a:r>
            <a:endParaRPr sz="3300">
              <a:latin typeface="Arial"/>
              <a:cs typeface="Aria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a:spLocks noGrp="1"/>
          </p:cNvSpPr>
          <p:nvPr>
            <p:ph type="title"/>
          </p:nvPr>
        </p:nvSpPr>
        <p:spPr>
          <a:xfrm>
            <a:off x="615552" y="467285"/>
            <a:ext cx="17894697" cy="779780"/>
          </a:xfrm>
        </p:spPr>
        <p:txBody>
          <a:bodyPr vert="horz" wrap="square" lIns="0" tIns="0" rIns="0" bIns="0" rtlCol="0">
            <a:noAutofit/>
          </a:bodyPr>
          <a:lstStyle/>
          <a:p>
            <a:pPr marL="12700">
              <a:spcBef>
                <a:spcPts val="95"/>
              </a:spcBef>
            </a:pPr>
            <a:r>
              <a:rPr lang="cs-CZ" spc="35" dirty="0"/>
              <a:t>Zdroje dat pro potřeby analytických činností k vyhodnocení dopravy během rekonstrukce</a:t>
            </a:r>
          </a:p>
        </p:txBody>
      </p:sp>
      <p:sp>
        <p:nvSpPr>
          <p:cNvPr id="5" name="object 5" hidden="1"/>
          <p:cNvSpPr txBox="1">
            <a:spLocks noGrp="1"/>
          </p:cNvSpPr>
          <p:nvPr>
            <p:ph type="sldNum" sz="quarter" idx="7"/>
          </p:nvPr>
        </p:nvSpPr>
        <p:spPr>
          <a:xfrm>
            <a:off x="18588034" y="10305239"/>
            <a:ext cx="901065" cy="445635"/>
          </a:xfrm>
          <a:prstGeom prst="rect">
            <a:avLst/>
          </a:prstGeom>
        </p:spPr>
        <p:txBody>
          <a:bodyPr vert="horz" wrap="square" lIns="0" tIns="67945" rIns="0" bIns="0" rtlCol="0">
            <a:spAutoFit/>
          </a:bodyPr>
          <a:lstStyle/>
          <a:p>
            <a:pPr marL="214629">
              <a:spcBef>
                <a:spcPts val="535"/>
              </a:spcBef>
            </a:pPr>
            <a:fld id="{81D60167-4931-47E6-BA6A-407CBD079E47}" type="slidenum">
              <a:rPr spc="25" dirty="0"/>
              <a:pPr marL="214629">
                <a:spcBef>
                  <a:spcPts val="535"/>
                </a:spcBef>
              </a:pPr>
              <a:t>3</a:t>
            </a:fld>
            <a:r>
              <a:rPr spc="165" dirty="0"/>
              <a:t>/24</a:t>
            </a:r>
            <a:endParaRPr lang="cs-CZ" spc="165"/>
          </a:p>
        </p:txBody>
      </p:sp>
      <p:graphicFrame>
        <p:nvGraphicFramePr>
          <p:cNvPr id="8" name="TextovéPole 5">
            <a:extLst>
              <a:ext uri="{FF2B5EF4-FFF2-40B4-BE49-F238E27FC236}">
                <a16:creationId xmlns:a16="http://schemas.microsoft.com/office/drawing/2014/main" id="{8B00DBD3-4225-868A-238D-12914D3C0234}"/>
              </a:ext>
            </a:extLst>
          </p:cNvPr>
          <p:cNvGraphicFramePr/>
          <p:nvPr>
            <p:extLst>
              <p:ext uri="{D42A27DB-BD31-4B8C-83A1-F6EECF244321}">
                <p14:modId xmlns:p14="http://schemas.microsoft.com/office/powerpoint/2010/main" val="1149769361"/>
              </p:ext>
            </p:extLst>
          </p:nvPr>
        </p:nvGraphicFramePr>
        <p:xfrm>
          <a:off x="1441450" y="2073275"/>
          <a:ext cx="17449800" cy="776897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D90BD86F-6240-AC7C-EC19-414728B14133}"/>
              </a:ext>
            </a:extLst>
          </p:cNvPr>
          <p:cNvSpPr>
            <a:spLocks noGrp="1"/>
          </p:cNvSpPr>
          <p:nvPr>
            <p:ph type="title"/>
          </p:nvPr>
        </p:nvSpPr>
        <p:spPr>
          <a:xfrm>
            <a:off x="615552" y="467285"/>
            <a:ext cx="16980297" cy="1523494"/>
          </a:xfrm>
        </p:spPr>
        <p:txBody>
          <a:bodyPr/>
          <a:lstStyle/>
          <a:p>
            <a:r>
              <a:rPr lang="cs-CZ" dirty="0"/>
              <a:t>Data z aplikace WAZE</a:t>
            </a:r>
            <a:br>
              <a:rPr lang="cs-CZ" dirty="0"/>
            </a:br>
            <a:r>
              <a:rPr lang="cs-CZ" dirty="0"/>
              <a:t>sledované komunikace</a:t>
            </a:r>
          </a:p>
        </p:txBody>
      </p:sp>
      <p:graphicFrame>
        <p:nvGraphicFramePr>
          <p:cNvPr id="9" name="Tabulka 9">
            <a:extLst>
              <a:ext uri="{FF2B5EF4-FFF2-40B4-BE49-F238E27FC236}">
                <a16:creationId xmlns:a16="http://schemas.microsoft.com/office/drawing/2014/main" id="{E05F7795-82D5-0508-CC8F-D36E12779BD6}"/>
              </a:ext>
            </a:extLst>
          </p:cNvPr>
          <p:cNvGraphicFramePr>
            <a:graphicFrameLocks noGrp="1"/>
          </p:cNvGraphicFramePr>
          <p:nvPr>
            <p:ph sz="half" idx="2"/>
            <p:extLst>
              <p:ext uri="{D42A27DB-BD31-4B8C-83A1-F6EECF244321}">
                <p14:modId xmlns:p14="http://schemas.microsoft.com/office/powerpoint/2010/main" val="1023197354"/>
              </p:ext>
            </p:extLst>
          </p:nvPr>
        </p:nvGraphicFramePr>
        <p:xfrm>
          <a:off x="2393950" y="2679473"/>
          <a:ext cx="15316199" cy="5950403"/>
        </p:xfrm>
        <a:graphic>
          <a:graphicData uri="http://schemas.openxmlformats.org/drawingml/2006/table">
            <a:tbl>
              <a:tblPr firstRow="1" bandRow="1">
                <a:tableStyleId>{72833802-FEF1-4C79-8D5D-14CF1EAF98D9}</a:tableStyleId>
              </a:tblPr>
              <a:tblGrid>
                <a:gridCol w="1326692">
                  <a:extLst>
                    <a:ext uri="{9D8B030D-6E8A-4147-A177-3AD203B41FA5}">
                      <a16:colId xmlns:a16="http://schemas.microsoft.com/office/drawing/2014/main" val="292808253"/>
                    </a:ext>
                  </a:extLst>
                </a:gridCol>
                <a:gridCol w="3283081">
                  <a:extLst>
                    <a:ext uri="{9D8B030D-6E8A-4147-A177-3AD203B41FA5}">
                      <a16:colId xmlns:a16="http://schemas.microsoft.com/office/drawing/2014/main" val="129463068"/>
                    </a:ext>
                  </a:extLst>
                </a:gridCol>
                <a:gridCol w="5353213">
                  <a:extLst>
                    <a:ext uri="{9D8B030D-6E8A-4147-A177-3AD203B41FA5}">
                      <a16:colId xmlns:a16="http://schemas.microsoft.com/office/drawing/2014/main" val="3609733237"/>
                    </a:ext>
                  </a:extLst>
                </a:gridCol>
                <a:gridCol w="5353213">
                  <a:extLst>
                    <a:ext uri="{9D8B030D-6E8A-4147-A177-3AD203B41FA5}">
                      <a16:colId xmlns:a16="http://schemas.microsoft.com/office/drawing/2014/main" val="3967703572"/>
                    </a:ext>
                  </a:extLst>
                </a:gridCol>
              </a:tblGrid>
              <a:tr h="638134">
                <a:tc>
                  <a:txBody>
                    <a:bodyPr/>
                    <a:lstStyle/>
                    <a:p>
                      <a:pPr algn="ctr"/>
                      <a:r>
                        <a:rPr lang="cs-CZ" sz="2800" dirty="0"/>
                        <a:t>Pořadí</a:t>
                      </a:r>
                    </a:p>
                  </a:txBody>
                  <a:tcPr anchor="ctr"/>
                </a:tc>
                <a:tc>
                  <a:txBody>
                    <a:bodyPr/>
                    <a:lstStyle/>
                    <a:p>
                      <a:pPr algn="ctr"/>
                      <a:r>
                        <a:rPr lang="cs-CZ" sz="2800" dirty="0"/>
                        <a:t>Ulice</a:t>
                      </a:r>
                    </a:p>
                  </a:txBody>
                  <a:tcPr anchor="ctr"/>
                </a:tc>
                <a:tc>
                  <a:txBody>
                    <a:bodyPr/>
                    <a:lstStyle/>
                    <a:p>
                      <a:pPr algn="ctr"/>
                      <a:r>
                        <a:rPr lang="cs-CZ" sz="2800" dirty="0"/>
                        <a:t>Od</a:t>
                      </a:r>
                    </a:p>
                  </a:txBody>
                  <a:tcPr anchor="ctr"/>
                </a:tc>
                <a:tc>
                  <a:txBody>
                    <a:bodyPr/>
                    <a:lstStyle/>
                    <a:p>
                      <a:pPr algn="ctr"/>
                      <a:r>
                        <a:rPr lang="cs-CZ" sz="2800" dirty="0"/>
                        <a:t>Do</a:t>
                      </a:r>
                    </a:p>
                  </a:txBody>
                  <a:tcPr anchor="ctr"/>
                </a:tc>
                <a:extLst>
                  <a:ext uri="{0D108BD9-81ED-4DB2-BD59-A6C34878D82A}">
                    <a16:rowId xmlns:a16="http://schemas.microsoft.com/office/drawing/2014/main" val="2357337273"/>
                  </a:ext>
                </a:extLst>
              </a:tr>
              <a:tr h="630256">
                <a:tc>
                  <a:txBody>
                    <a:bodyPr/>
                    <a:lstStyle/>
                    <a:p>
                      <a:pPr algn="ctr"/>
                      <a:r>
                        <a:rPr lang="cs-CZ" sz="2800" dirty="0"/>
                        <a:t>1</a:t>
                      </a:r>
                    </a:p>
                  </a:txBody>
                  <a:tcPr anchor="ctr"/>
                </a:tc>
                <a:tc>
                  <a:txBody>
                    <a:bodyPr/>
                    <a:lstStyle/>
                    <a:p>
                      <a:pPr algn="ctr" fontAlgn="b"/>
                      <a:r>
                        <a:rPr lang="en-US" sz="1600" b="0" i="0" u="none" strike="noStrike" dirty="0">
                          <a:solidFill>
                            <a:srgbClr val="000000"/>
                          </a:solidFill>
                          <a:effectLst/>
                          <a:latin typeface="Calibri" panose="020F0502020204030204" pitchFamily="34" charset="0"/>
                        </a:rPr>
                        <a:t> </a:t>
                      </a:r>
                      <a:r>
                        <a:rPr lang="cs-CZ" sz="2800" b="0" i="0" u="none" strike="noStrike" dirty="0">
                          <a:solidFill>
                            <a:srgbClr val="000000"/>
                          </a:solidFill>
                          <a:effectLst/>
                          <a:latin typeface="Calibri" panose="020F0502020204030204" pitchFamily="34" charset="0"/>
                        </a:rPr>
                        <a:t>K</a:t>
                      </a:r>
                      <a:r>
                        <a:rPr lang="cs-CZ" sz="1600" b="0" i="0" u="none" strike="noStrike" dirty="0">
                          <a:solidFill>
                            <a:srgbClr val="000000"/>
                          </a:solidFill>
                          <a:effectLst/>
                          <a:latin typeface="Calibri" panose="020F0502020204030204" pitchFamily="34" charset="0"/>
                        </a:rPr>
                        <a:t> </a:t>
                      </a:r>
                      <a:r>
                        <a:rPr lang="en-US" sz="2800" dirty="0" err="1">
                          <a:solidFill>
                            <a:schemeClr val="tx1"/>
                          </a:solidFill>
                          <a:latin typeface="+mn-lt"/>
                          <a:ea typeface="+mn-ea"/>
                          <a:cs typeface="+mn-cs"/>
                        </a:rPr>
                        <a:t>Barrandovu</a:t>
                      </a:r>
                      <a:endParaRPr lang="en-US" sz="2800" dirty="0">
                        <a:solidFill>
                          <a:schemeClr val="tx1"/>
                        </a:solidFill>
                        <a:latin typeface="+mn-lt"/>
                        <a:ea typeface="+mn-ea"/>
                        <a:cs typeface="+mn-cs"/>
                      </a:endParaRPr>
                    </a:p>
                  </a:txBody>
                  <a:tcPr marL="6350" marR="6350" marT="6350" marB="0" anchor="ctr"/>
                </a:tc>
                <a:tc>
                  <a:txBody>
                    <a:bodyPr/>
                    <a:lstStyle/>
                    <a:p>
                      <a:pPr algn="ctr" fontAlgn="b"/>
                      <a:r>
                        <a:rPr lang="cs-CZ" sz="2800" b="0" i="0" u="none" strike="noStrike" dirty="0">
                          <a:solidFill>
                            <a:srgbClr val="000000"/>
                          </a:solidFill>
                          <a:effectLst/>
                          <a:latin typeface="Calibri" panose="020F0502020204030204" pitchFamily="34" charset="0"/>
                        </a:rPr>
                        <a:t>K Holyni</a:t>
                      </a:r>
                      <a:endParaRPr lang="en-US" sz="2800" b="0" i="0" u="none" strike="noStrike" dirty="0">
                        <a:solidFill>
                          <a:srgbClr val="000000"/>
                        </a:solidFill>
                        <a:effectLst/>
                        <a:latin typeface="Calibri" panose="020F0502020204030204" pitchFamily="34" charset="0"/>
                      </a:endParaRPr>
                    </a:p>
                  </a:txBody>
                  <a:tcPr marL="6350" marR="6350" marT="6350" marB="0" anchor="ctr"/>
                </a:tc>
                <a:tc>
                  <a:txBody>
                    <a:bodyPr/>
                    <a:lstStyle/>
                    <a:p>
                      <a:pPr algn="ctr"/>
                      <a:r>
                        <a:rPr lang="cs-CZ" sz="2800" dirty="0"/>
                        <a:t>Barrandovský most</a:t>
                      </a:r>
                    </a:p>
                  </a:txBody>
                  <a:tcPr anchor="ctr"/>
                </a:tc>
                <a:extLst>
                  <a:ext uri="{0D108BD9-81ED-4DB2-BD59-A6C34878D82A}">
                    <a16:rowId xmlns:a16="http://schemas.microsoft.com/office/drawing/2014/main" val="3497803612"/>
                  </a:ext>
                </a:extLst>
              </a:tr>
              <a:tr h="668859">
                <a:tc>
                  <a:txBody>
                    <a:bodyPr/>
                    <a:lstStyle/>
                    <a:p>
                      <a:pPr algn="ctr"/>
                      <a:r>
                        <a:rPr lang="cs-CZ" sz="2800" dirty="0"/>
                        <a:t>2</a:t>
                      </a:r>
                    </a:p>
                  </a:txBody>
                  <a:tcPr anchor="ctr"/>
                </a:tc>
                <a:tc>
                  <a:txBody>
                    <a:bodyPr/>
                    <a:lstStyle/>
                    <a:p>
                      <a:pPr algn="ctr"/>
                      <a:r>
                        <a:rPr lang="cs-CZ" sz="2800" dirty="0"/>
                        <a:t>Strakonická</a:t>
                      </a:r>
                    </a:p>
                  </a:txBody>
                  <a:tcPr anchor="ctr"/>
                </a:tc>
                <a:tc>
                  <a:txBody>
                    <a:bodyPr/>
                    <a:lstStyle/>
                    <a:p>
                      <a:pPr algn="ctr"/>
                      <a:r>
                        <a:rPr lang="cs-CZ" sz="2800" dirty="0"/>
                        <a:t>Výpadová</a:t>
                      </a:r>
                    </a:p>
                  </a:txBody>
                  <a:tcPr anchor="ctr"/>
                </a:tc>
                <a:tc>
                  <a:txBody>
                    <a:bodyPr/>
                    <a:lstStyle/>
                    <a:p>
                      <a:pPr algn="ctr"/>
                      <a:r>
                        <a:rPr lang="cs-CZ" sz="2800" dirty="0"/>
                        <a:t>Barrandovský most</a:t>
                      </a:r>
                    </a:p>
                  </a:txBody>
                  <a:tcPr anchor="ctr"/>
                </a:tc>
                <a:extLst>
                  <a:ext uri="{0D108BD9-81ED-4DB2-BD59-A6C34878D82A}">
                    <a16:rowId xmlns:a16="http://schemas.microsoft.com/office/drawing/2014/main" val="554502613"/>
                  </a:ext>
                </a:extLst>
              </a:tr>
              <a:tr h="668859">
                <a:tc>
                  <a:txBody>
                    <a:bodyPr/>
                    <a:lstStyle/>
                    <a:p>
                      <a:pPr algn="ctr"/>
                      <a:r>
                        <a:rPr lang="cs-CZ" sz="2800" dirty="0"/>
                        <a:t>3</a:t>
                      </a:r>
                    </a:p>
                  </a:txBody>
                  <a:tcPr anchor="ctr"/>
                </a:tc>
                <a:tc>
                  <a:txBody>
                    <a:bodyPr/>
                    <a:lstStyle/>
                    <a:p>
                      <a:pPr algn="ctr"/>
                      <a:r>
                        <a:rPr lang="cs-CZ" sz="2800" dirty="0"/>
                        <a:t>Komořanská</a:t>
                      </a:r>
                    </a:p>
                  </a:txBody>
                  <a:tcPr anchor="ctr"/>
                </a:tc>
                <a:tc>
                  <a:txBody>
                    <a:bodyPr/>
                    <a:lstStyle/>
                    <a:p>
                      <a:pPr algn="ctr"/>
                      <a:r>
                        <a:rPr lang="cs-CZ" sz="2800" dirty="0"/>
                        <a:t>Most Závodu míru</a:t>
                      </a:r>
                    </a:p>
                  </a:txBody>
                  <a:tcPr anchor="ctr"/>
                </a:tc>
                <a:tc>
                  <a:txBody>
                    <a:bodyPr/>
                    <a:lstStyle/>
                    <a:p>
                      <a:pPr algn="ctr"/>
                      <a:r>
                        <a:rPr lang="cs-CZ" sz="2800" dirty="0"/>
                        <a:t>Generála Šišky</a:t>
                      </a:r>
                    </a:p>
                  </a:txBody>
                  <a:tcPr anchor="ctr"/>
                </a:tc>
                <a:extLst>
                  <a:ext uri="{0D108BD9-81ED-4DB2-BD59-A6C34878D82A}">
                    <a16:rowId xmlns:a16="http://schemas.microsoft.com/office/drawing/2014/main" val="4196504879"/>
                  </a:ext>
                </a:extLst>
              </a:tr>
              <a:tr h="668859">
                <a:tc>
                  <a:txBody>
                    <a:bodyPr/>
                    <a:lstStyle/>
                    <a:p>
                      <a:pPr algn="ctr"/>
                      <a:r>
                        <a:rPr lang="cs-CZ" sz="2800" dirty="0"/>
                        <a:t>4</a:t>
                      </a:r>
                    </a:p>
                  </a:txBody>
                  <a:tcPr anchor="ctr"/>
                </a:tc>
                <a:tc>
                  <a:txBody>
                    <a:bodyPr/>
                    <a:lstStyle/>
                    <a:p>
                      <a:pPr algn="ctr"/>
                      <a:r>
                        <a:rPr lang="cs-CZ" sz="2800" dirty="0"/>
                        <a:t>Modřanská</a:t>
                      </a:r>
                    </a:p>
                  </a:txBody>
                  <a:tcPr anchor="ctr"/>
                </a:tc>
                <a:tc>
                  <a:txBody>
                    <a:bodyPr/>
                    <a:lstStyle/>
                    <a:p>
                      <a:pPr algn="ctr"/>
                      <a:r>
                        <a:rPr lang="cs-CZ" sz="2800" dirty="0"/>
                        <a:t>Generála Šišky</a:t>
                      </a:r>
                    </a:p>
                  </a:txBody>
                  <a:tcPr anchor="ctr"/>
                </a:tc>
                <a:tc>
                  <a:txBody>
                    <a:bodyPr/>
                    <a:lstStyle/>
                    <a:p>
                      <a:pPr algn="ctr"/>
                      <a:r>
                        <a:rPr lang="cs-CZ" sz="2800" dirty="0"/>
                        <a:t>rampa Modřanská</a:t>
                      </a:r>
                    </a:p>
                  </a:txBody>
                  <a:tcPr anchor="ctr"/>
                </a:tc>
                <a:extLst>
                  <a:ext uri="{0D108BD9-81ED-4DB2-BD59-A6C34878D82A}">
                    <a16:rowId xmlns:a16="http://schemas.microsoft.com/office/drawing/2014/main" val="2301057403"/>
                  </a:ext>
                </a:extLst>
              </a:tr>
              <a:tr h="668859">
                <a:tc>
                  <a:txBody>
                    <a:bodyPr/>
                    <a:lstStyle/>
                    <a:p>
                      <a:pPr algn="ctr"/>
                      <a:r>
                        <a:rPr lang="cs-CZ" sz="2800" dirty="0"/>
                        <a:t>5</a:t>
                      </a:r>
                    </a:p>
                  </a:txBody>
                  <a:tcPr anchor="ctr"/>
                </a:tc>
                <a:tc>
                  <a:txBody>
                    <a:bodyPr/>
                    <a:lstStyle/>
                    <a:p>
                      <a:pPr algn="ctr"/>
                      <a:r>
                        <a:rPr lang="cs-CZ" sz="2800" dirty="0"/>
                        <a:t>Jižní spojka</a:t>
                      </a:r>
                    </a:p>
                  </a:txBody>
                  <a:tcPr anchor="ctr"/>
                </a:tc>
                <a:tc>
                  <a:txBody>
                    <a:bodyPr/>
                    <a:lstStyle/>
                    <a:p>
                      <a:pPr algn="ctr"/>
                      <a:r>
                        <a:rPr lang="cs-CZ" sz="2800" dirty="0"/>
                        <a:t>Štěrboholská spojka</a:t>
                      </a:r>
                    </a:p>
                  </a:txBody>
                  <a:tcPr anchor="ctr"/>
                </a:tc>
                <a:tc>
                  <a:txBody>
                    <a:bodyPr/>
                    <a:lstStyle/>
                    <a:p>
                      <a:pPr algn="ctr"/>
                      <a:r>
                        <a:rPr lang="cs-CZ" sz="2800" dirty="0"/>
                        <a:t>Barrandovský most</a:t>
                      </a:r>
                    </a:p>
                  </a:txBody>
                  <a:tcPr anchor="ctr"/>
                </a:tc>
                <a:extLst>
                  <a:ext uri="{0D108BD9-81ED-4DB2-BD59-A6C34878D82A}">
                    <a16:rowId xmlns:a16="http://schemas.microsoft.com/office/drawing/2014/main" val="370171118"/>
                  </a:ext>
                </a:extLst>
              </a:tr>
              <a:tr h="668859">
                <a:tc>
                  <a:txBody>
                    <a:bodyPr/>
                    <a:lstStyle/>
                    <a:p>
                      <a:pPr algn="ctr"/>
                      <a:r>
                        <a:rPr lang="cs-CZ" sz="2800" dirty="0"/>
                        <a:t>6</a:t>
                      </a:r>
                    </a:p>
                  </a:txBody>
                  <a:tcPr anchor="ctr"/>
                </a:tc>
                <a:tc>
                  <a:txBody>
                    <a:bodyPr/>
                    <a:lstStyle/>
                    <a:p>
                      <a:pPr algn="ctr"/>
                      <a:r>
                        <a:rPr lang="cs-CZ" sz="2800" dirty="0"/>
                        <a:t>Jižní spojka</a:t>
                      </a:r>
                    </a:p>
                  </a:txBody>
                  <a:tcPr anchor="ctr"/>
                </a:tc>
                <a:tc>
                  <a:txBody>
                    <a:bodyPr/>
                    <a:lstStyle/>
                    <a:p>
                      <a:pPr algn="ctr"/>
                      <a:r>
                        <a:rPr lang="cs-CZ" sz="2800" dirty="0"/>
                        <a:t>5. května</a:t>
                      </a:r>
                    </a:p>
                  </a:txBody>
                  <a:tcPr anchor="ctr"/>
                </a:tc>
                <a:tc>
                  <a:txBody>
                    <a:bodyPr/>
                    <a:lstStyle/>
                    <a:p>
                      <a:pPr algn="ctr"/>
                      <a:r>
                        <a:rPr lang="cs-CZ" sz="2800" dirty="0"/>
                        <a:t>Barrandovský most</a:t>
                      </a:r>
                    </a:p>
                  </a:txBody>
                  <a:tcPr anchor="ctr"/>
                </a:tc>
                <a:extLst>
                  <a:ext uri="{0D108BD9-81ED-4DB2-BD59-A6C34878D82A}">
                    <a16:rowId xmlns:a16="http://schemas.microsoft.com/office/drawing/2014/main" val="979192415"/>
                  </a:ext>
                </a:extLst>
              </a:tr>
              <a:tr h="668859">
                <a:tc>
                  <a:txBody>
                    <a:bodyPr/>
                    <a:lstStyle/>
                    <a:p>
                      <a:pPr algn="ctr"/>
                      <a:r>
                        <a:rPr lang="cs-CZ" sz="2800" dirty="0"/>
                        <a:t>7</a:t>
                      </a:r>
                    </a:p>
                  </a:txBody>
                  <a:tcPr anchor="ctr"/>
                </a:tc>
                <a:tc>
                  <a:txBody>
                    <a:bodyPr/>
                    <a:lstStyle/>
                    <a:p>
                      <a:pPr algn="ctr"/>
                      <a:r>
                        <a:rPr lang="cs-CZ" sz="2800" dirty="0"/>
                        <a:t>Vídeňská</a:t>
                      </a:r>
                    </a:p>
                  </a:txBody>
                  <a:tcPr anchor="ctr"/>
                </a:tc>
                <a:tc>
                  <a:txBody>
                    <a:bodyPr/>
                    <a:lstStyle/>
                    <a:p>
                      <a:pPr algn="ctr"/>
                      <a:r>
                        <a:rPr lang="cs-CZ" sz="2800" dirty="0"/>
                        <a:t>OK Vídeňská</a:t>
                      </a:r>
                    </a:p>
                  </a:txBody>
                  <a:tcPr anchor="ctr"/>
                </a:tc>
                <a:tc>
                  <a:txBody>
                    <a:bodyPr/>
                    <a:lstStyle/>
                    <a:p>
                      <a:pPr algn="ctr"/>
                      <a:r>
                        <a:rPr lang="cs-CZ" sz="2800" dirty="0"/>
                        <a:t>Michelská</a:t>
                      </a:r>
                    </a:p>
                  </a:txBody>
                  <a:tcPr anchor="ctr"/>
                </a:tc>
                <a:extLst>
                  <a:ext uri="{0D108BD9-81ED-4DB2-BD59-A6C34878D82A}">
                    <a16:rowId xmlns:a16="http://schemas.microsoft.com/office/drawing/2014/main" val="2407592904"/>
                  </a:ext>
                </a:extLst>
              </a:tr>
              <a:tr h="668859">
                <a:tc>
                  <a:txBody>
                    <a:bodyPr/>
                    <a:lstStyle/>
                    <a:p>
                      <a:pPr algn="ctr"/>
                      <a:r>
                        <a:rPr lang="cs-CZ" sz="2800" dirty="0"/>
                        <a:t>8</a:t>
                      </a:r>
                    </a:p>
                  </a:txBody>
                  <a:tcPr anchor="ctr"/>
                </a:tc>
                <a:tc>
                  <a:txBody>
                    <a:bodyPr/>
                    <a:lstStyle/>
                    <a:p>
                      <a:pPr algn="ctr"/>
                      <a:r>
                        <a:rPr lang="cs-CZ" sz="2800" dirty="0"/>
                        <a:t>Barrandovský most</a:t>
                      </a:r>
                    </a:p>
                  </a:txBody>
                  <a:tcPr anchor="ctr"/>
                </a:tc>
                <a:tc>
                  <a:txBody>
                    <a:bodyPr/>
                    <a:lstStyle/>
                    <a:p>
                      <a:pPr algn="ctr"/>
                      <a:r>
                        <a:rPr lang="cs-CZ" sz="2800" dirty="0"/>
                        <a:t>Dobříšská</a:t>
                      </a:r>
                    </a:p>
                  </a:txBody>
                  <a:tcPr anchor="ctr"/>
                </a:tc>
                <a:tc>
                  <a:txBody>
                    <a:bodyPr/>
                    <a:lstStyle/>
                    <a:p>
                      <a:pPr algn="ctr"/>
                      <a:r>
                        <a:rPr lang="cs-CZ" sz="2800" dirty="0"/>
                        <a:t>Barrandovský most</a:t>
                      </a:r>
                    </a:p>
                  </a:txBody>
                  <a:tcPr anchor="ctr"/>
                </a:tc>
                <a:extLst>
                  <a:ext uri="{0D108BD9-81ED-4DB2-BD59-A6C34878D82A}">
                    <a16:rowId xmlns:a16="http://schemas.microsoft.com/office/drawing/2014/main" val="1225198059"/>
                  </a:ext>
                </a:extLst>
              </a:tr>
            </a:tbl>
          </a:graphicData>
        </a:graphic>
      </p:graphicFrame>
    </p:spTree>
    <p:extLst>
      <p:ext uri="{BB962C8B-B14F-4D97-AF65-F5344CB8AC3E}">
        <p14:creationId xmlns:p14="http://schemas.microsoft.com/office/powerpoint/2010/main" val="307104470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a:spLocks noGrp="1"/>
          </p:cNvSpPr>
          <p:nvPr>
            <p:ph type="title"/>
          </p:nvPr>
        </p:nvSpPr>
        <p:spPr>
          <a:xfrm>
            <a:off x="615553" y="467285"/>
            <a:ext cx="15227697" cy="773930"/>
          </a:xfrm>
          <a:prstGeom prst="rect">
            <a:avLst/>
          </a:prstGeom>
        </p:spPr>
        <p:txBody>
          <a:bodyPr vert="horz" wrap="square" lIns="0" tIns="12065" rIns="0" bIns="0" rtlCol="0">
            <a:spAutoFit/>
          </a:bodyPr>
          <a:lstStyle/>
          <a:p>
            <a:pPr marL="12700">
              <a:lnSpc>
                <a:spcPct val="100000"/>
              </a:lnSpc>
              <a:spcBef>
                <a:spcPts val="95"/>
              </a:spcBef>
            </a:pPr>
            <a:r>
              <a:rPr lang="cs-CZ" spc="35" dirty="0"/>
              <a:t>Data z aplikace WAZE</a:t>
            </a:r>
            <a:endParaRPr spc="-35" dirty="0"/>
          </a:p>
        </p:txBody>
      </p:sp>
      <p:graphicFrame>
        <p:nvGraphicFramePr>
          <p:cNvPr id="6" name="Graf 5"/>
          <p:cNvGraphicFramePr/>
          <p:nvPr>
            <p:extLst>
              <p:ext uri="{D42A27DB-BD31-4B8C-83A1-F6EECF244321}">
                <p14:modId xmlns:p14="http://schemas.microsoft.com/office/powerpoint/2010/main" val="219782153"/>
              </p:ext>
            </p:extLst>
          </p:nvPr>
        </p:nvGraphicFramePr>
        <p:xfrm>
          <a:off x="6144390" y="2149475"/>
          <a:ext cx="13381351" cy="70104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 name="Tabulka 1">
            <a:extLst>
              <a:ext uri="{FF2B5EF4-FFF2-40B4-BE49-F238E27FC236}">
                <a16:creationId xmlns:a16="http://schemas.microsoft.com/office/drawing/2014/main" id="{740CE6A2-BBCC-AADE-5553-31D2AC02D92D}"/>
              </a:ext>
            </a:extLst>
          </p:cNvPr>
          <p:cNvGraphicFramePr>
            <a:graphicFrameLocks noGrp="1"/>
          </p:cNvGraphicFramePr>
          <p:nvPr>
            <p:extLst>
              <p:ext uri="{D42A27DB-BD31-4B8C-83A1-F6EECF244321}">
                <p14:modId xmlns:p14="http://schemas.microsoft.com/office/powerpoint/2010/main" val="2885226140"/>
              </p:ext>
            </p:extLst>
          </p:nvPr>
        </p:nvGraphicFramePr>
        <p:xfrm>
          <a:off x="608795" y="1825990"/>
          <a:ext cx="5410800" cy="8061960"/>
        </p:xfrm>
        <a:graphic>
          <a:graphicData uri="http://schemas.openxmlformats.org/drawingml/2006/table">
            <a:tbl>
              <a:tblPr>
                <a:tableStyleId>{5DA37D80-6434-44D0-A028-1B22A696006F}</a:tableStyleId>
              </a:tblPr>
              <a:tblGrid>
                <a:gridCol w="985162">
                  <a:extLst>
                    <a:ext uri="{9D8B030D-6E8A-4147-A177-3AD203B41FA5}">
                      <a16:colId xmlns:a16="http://schemas.microsoft.com/office/drawing/2014/main" val="712410787"/>
                    </a:ext>
                  </a:extLst>
                </a:gridCol>
                <a:gridCol w="2246843">
                  <a:extLst>
                    <a:ext uri="{9D8B030D-6E8A-4147-A177-3AD203B41FA5}">
                      <a16:colId xmlns:a16="http://schemas.microsoft.com/office/drawing/2014/main" val="2796937135"/>
                    </a:ext>
                  </a:extLst>
                </a:gridCol>
                <a:gridCol w="2178795">
                  <a:extLst>
                    <a:ext uri="{9D8B030D-6E8A-4147-A177-3AD203B41FA5}">
                      <a16:colId xmlns:a16="http://schemas.microsoft.com/office/drawing/2014/main" val="4112660166"/>
                    </a:ext>
                  </a:extLst>
                </a:gridCol>
              </a:tblGrid>
              <a:tr h="350520">
                <a:tc rowSpan="2">
                  <a:txBody>
                    <a:bodyPr/>
                    <a:lstStyle/>
                    <a:p>
                      <a:pPr marL="0" algn="ctr" fontAlgn="b"/>
                      <a:r>
                        <a:rPr lang="cs-CZ" sz="2000" b="0" u="none" strike="noStrike" dirty="0">
                          <a:solidFill>
                            <a:schemeClr val="bg1"/>
                          </a:solidFill>
                          <a:effectLst/>
                        </a:rPr>
                        <a:t>Datum</a:t>
                      </a:r>
                      <a:endParaRPr lang="cs-CZ" sz="2000" b="0" u="none" strike="noStrike" dirty="0">
                        <a:solidFill>
                          <a:schemeClr val="bg1"/>
                        </a:solidFill>
                        <a:effectLst/>
                        <a:latin typeface="+mn-lt"/>
                        <a:ea typeface="+mn-ea"/>
                        <a:cs typeface="+mn-cs"/>
                      </a:endParaRPr>
                    </a:p>
                  </a:txBody>
                  <a:tcPr marL="6350" marR="6350" marT="6350" marB="0" anchor="ctr">
                    <a:solidFill>
                      <a:schemeClr val="accent2"/>
                    </a:solidFill>
                  </a:tcPr>
                </a:tc>
                <a:tc>
                  <a:txBody>
                    <a:bodyPr/>
                    <a:lstStyle/>
                    <a:p>
                      <a:pPr marL="0" algn="ctr" fontAlgn="b"/>
                      <a:r>
                        <a:rPr lang="cs-CZ" sz="2000" b="0" u="none" strike="noStrike" dirty="0">
                          <a:solidFill>
                            <a:schemeClr val="bg1"/>
                          </a:solidFill>
                          <a:effectLst/>
                        </a:rPr>
                        <a:t>Aktuální jízdní doba</a:t>
                      </a:r>
                      <a:endParaRPr lang="cs-CZ" sz="2000" b="0" u="none" strike="noStrike" dirty="0">
                        <a:solidFill>
                          <a:schemeClr val="bg1"/>
                        </a:solidFill>
                        <a:effectLst/>
                        <a:latin typeface="+mn-lt"/>
                        <a:ea typeface="+mn-ea"/>
                        <a:cs typeface="+mn-cs"/>
                      </a:endParaRPr>
                    </a:p>
                  </a:txBody>
                  <a:tcPr marL="6350" marR="6350" marT="6350" marB="0" anchor="b">
                    <a:solidFill>
                      <a:schemeClr val="accent2"/>
                    </a:solidFill>
                  </a:tcPr>
                </a:tc>
                <a:tc>
                  <a:txBody>
                    <a:bodyPr/>
                    <a:lstStyle/>
                    <a:p>
                      <a:pPr marL="0" algn="ctr" fontAlgn="b"/>
                      <a:r>
                        <a:rPr lang="cs-CZ" sz="2000" b="0" u="none" strike="noStrike" dirty="0">
                          <a:solidFill>
                            <a:schemeClr val="bg1"/>
                          </a:solidFill>
                          <a:effectLst/>
                        </a:rPr>
                        <a:t>Obvyklá jízdní doba</a:t>
                      </a:r>
                      <a:endParaRPr lang="cs-CZ" sz="2000" b="0" u="none" strike="noStrike" dirty="0">
                        <a:solidFill>
                          <a:schemeClr val="bg1"/>
                        </a:solidFill>
                        <a:effectLst/>
                        <a:latin typeface="+mn-lt"/>
                        <a:ea typeface="+mn-ea"/>
                        <a:cs typeface="+mn-cs"/>
                      </a:endParaRPr>
                    </a:p>
                  </a:txBody>
                  <a:tcPr marL="6350" marR="6350" marT="6350" marB="0" anchor="b">
                    <a:solidFill>
                      <a:schemeClr val="accent2"/>
                    </a:solidFill>
                  </a:tcPr>
                </a:tc>
                <a:extLst>
                  <a:ext uri="{0D108BD9-81ED-4DB2-BD59-A6C34878D82A}">
                    <a16:rowId xmlns:a16="http://schemas.microsoft.com/office/drawing/2014/main" val="1089164184"/>
                  </a:ext>
                </a:extLst>
              </a:tr>
              <a:tr h="350520">
                <a:tc vMerge="1">
                  <a:txBody>
                    <a:bodyPr/>
                    <a:lstStyle/>
                    <a:p>
                      <a:pPr marL="0" algn="ctr" fontAlgn="b"/>
                      <a:endParaRPr lang="cs-CZ" sz="2000" b="0" u="none" strike="noStrike" dirty="0">
                        <a:solidFill>
                          <a:schemeClr val="bg1"/>
                        </a:solidFill>
                        <a:effectLst/>
                        <a:latin typeface="+mn-lt"/>
                        <a:ea typeface="+mn-ea"/>
                        <a:cs typeface="+mn-cs"/>
                      </a:endParaRPr>
                    </a:p>
                  </a:txBody>
                  <a:tcPr marL="6350" marR="6350" marT="6350" marB="0" anchor="b">
                    <a:solidFill>
                      <a:schemeClr val="accent2"/>
                    </a:solidFill>
                  </a:tcPr>
                </a:tc>
                <a:tc>
                  <a:txBody>
                    <a:bodyPr/>
                    <a:lstStyle/>
                    <a:p>
                      <a:pPr marL="0" algn="ctr" fontAlgn="b"/>
                      <a:r>
                        <a:rPr lang="cs-CZ" sz="2000" b="0" u="none" strike="noStrike" dirty="0">
                          <a:solidFill>
                            <a:schemeClr val="bg1"/>
                          </a:solidFill>
                          <a:effectLst/>
                          <a:latin typeface="+mn-lt"/>
                          <a:ea typeface="+mn-ea"/>
                          <a:cs typeface="+mn-cs"/>
                        </a:rPr>
                        <a:t>[</a:t>
                      </a:r>
                      <a:r>
                        <a:rPr lang="cs-CZ" sz="2000" b="0" u="none" strike="noStrike" dirty="0" err="1">
                          <a:solidFill>
                            <a:schemeClr val="bg1"/>
                          </a:solidFill>
                          <a:effectLst/>
                          <a:latin typeface="+mn-lt"/>
                          <a:ea typeface="+mn-ea"/>
                          <a:cs typeface="+mn-cs"/>
                        </a:rPr>
                        <a:t>min:s</a:t>
                      </a:r>
                      <a:r>
                        <a:rPr lang="cs-CZ" sz="2000" b="0" u="none" strike="noStrike" dirty="0">
                          <a:solidFill>
                            <a:schemeClr val="bg1"/>
                          </a:solidFill>
                          <a:effectLst/>
                          <a:latin typeface="+mn-lt"/>
                          <a:ea typeface="+mn-ea"/>
                          <a:cs typeface="+mn-cs"/>
                        </a:rPr>
                        <a:t>]</a:t>
                      </a:r>
                    </a:p>
                  </a:txBody>
                  <a:tcPr marL="6350" marR="6350" marT="6350" marB="0" anchor="b">
                    <a:solidFill>
                      <a:schemeClr val="accent2"/>
                    </a:solidFill>
                  </a:tcPr>
                </a:tc>
                <a:tc>
                  <a:txBody>
                    <a:bodyPr/>
                    <a:lstStyle/>
                    <a:p>
                      <a:pPr marL="0" algn="ctr" fontAlgn="b"/>
                      <a:r>
                        <a:rPr lang="cs-CZ" sz="2000" b="0" u="none" strike="noStrike" dirty="0">
                          <a:solidFill>
                            <a:schemeClr val="bg1"/>
                          </a:solidFill>
                          <a:effectLst/>
                          <a:latin typeface="+mn-lt"/>
                          <a:ea typeface="+mn-ea"/>
                          <a:cs typeface="+mn-cs"/>
                        </a:rPr>
                        <a:t>[</a:t>
                      </a:r>
                      <a:r>
                        <a:rPr lang="cs-CZ" sz="2000" b="0" u="none" strike="noStrike" dirty="0" err="1">
                          <a:solidFill>
                            <a:schemeClr val="bg1"/>
                          </a:solidFill>
                          <a:effectLst/>
                          <a:latin typeface="+mn-lt"/>
                          <a:ea typeface="+mn-ea"/>
                          <a:cs typeface="+mn-cs"/>
                        </a:rPr>
                        <a:t>min:s</a:t>
                      </a:r>
                      <a:r>
                        <a:rPr lang="cs-CZ" sz="2000" b="0" u="none" strike="noStrike" dirty="0">
                          <a:solidFill>
                            <a:schemeClr val="bg1"/>
                          </a:solidFill>
                          <a:effectLst/>
                          <a:latin typeface="+mn-lt"/>
                          <a:ea typeface="+mn-ea"/>
                          <a:cs typeface="+mn-cs"/>
                        </a:rPr>
                        <a:t>]</a:t>
                      </a:r>
                    </a:p>
                  </a:txBody>
                  <a:tcPr marL="6350" marR="6350" marT="6350" marB="0" anchor="b">
                    <a:solidFill>
                      <a:schemeClr val="accent2"/>
                    </a:solidFill>
                  </a:tcPr>
                </a:tc>
                <a:extLst>
                  <a:ext uri="{0D108BD9-81ED-4DB2-BD59-A6C34878D82A}">
                    <a16:rowId xmlns:a16="http://schemas.microsoft.com/office/drawing/2014/main" val="250295532"/>
                  </a:ext>
                </a:extLst>
              </a:tr>
              <a:tr h="350520">
                <a:tc>
                  <a:txBody>
                    <a:bodyPr/>
                    <a:lstStyle/>
                    <a:p>
                      <a:pPr marL="0" algn="ctr" fontAlgn="b"/>
                      <a:r>
                        <a:rPr lang="cs-CZ" sz="2000" b="0" u="none" strike="noStrike" dirty="0">
                          <a:solidFill>
                            <a:srgbClr val="000000"/>
                          </a:solidFill>
                          <a:effectLst/>
                        </a:rPr>
                        <a:t>16.05.</a:t>
                      </a:r>
                      <a:endParaRPr lang="cs-CZ" sz="2000" b="0" u="none" strike="noStrike" dirty="0">
                        <a:solidFill>
                          <a:srgbClr val="000000"/>
                        </a:solidFill>
                        <a:effectLst/>
                        <a:latin typeface="+mn-lt"/>
                        <a:ea typeface="+mn-ea"/>
                        <a:cs typeface="+mn-cs"/>
                      </a:endParaRPr>
                    </a:p>
                  </a:txBody>
                  <a:tcPr marL="6350" marR="6350" marT="6350" marB="0" anchor="b"/>
                </a:tc>
                <a:tc>
                  <a:txBody>
                    <a:bodyPr/>
                    <a:lstStyle/>
                    <a:p>
                      <a:pPr algn="ctr" fontAlgn="b"/>
                      <a:r>
                        <a:rPr lang="cs-CZ" sz="2000" b="0" i="0" u="none" strike="noStrike" dirty="0">
                          <a:solidFill>
                            <a:srgbClr val="000000"/>
                          </a:solidFill>
                          <a:effectLst/>
                          <a:latin typeface="Calibri"/>
                        </a:rPr>
                        <a:t>6:59</a:t>
                      </a:r>
                    </a:p>
                  </a:txBody>
                  <a:tcPr marL="9525" marR="9525" marT="9525" marB="0" anchor="b"/>
                </a:tc>
                <a:tc rowSpan="21">
                  <a:txBody>
                    <a:bodyPr/>
                    <a:lstStyle/>
                    <a:p>
                      <a:pPr marL="0" algn="ctr" fontAlgn="b"/>
                      <a:r>
                        <a:rPr lang="cs-CZ" sz="2000" b="0" u="none" strike="noStrike" dirty="0">
                          <a:solidFill>
                            <a:srgbClr val="000000"/>
                          </a:solidFill>
                          <a:effectLst/>
                          <a:latin typeface="+mn-lt"/>
                          <a:ea typeface="+mn-ea"/>
                          <a:cs typeface="+mn-cs"/>
                        </a:rPr>
                        <a:t>5:55</a:t>
                      </a:r>
                    </a:p>
                  </a:txBody>
                  <a:tcPr marL="6350" marR="6350" marT="6350" marB="0" anchor="ctr"/>
                </a:tc>
                <a:extLst>
                  <a:ext uri="{0D108BD9-81ED-4DB2-BD59-A6C34878D82A}">
                    <a16:rowId xmlns:a16="http://schemas.microsoft.com/office/drawing/2014/main" val="1660127945"/>
                  </a:ext>
                </a:extLst>
              </a:tr>
              <a:tr h="350520">
                <a:tc>
                  <a:txBody>
                    <a:bodyPr/>
                    <a:lstStyle/>
                    <a:p>
                      <a:pPr marL="0" algn="ctr" fontAlgn="b"/>
                      <a:r>
                        <a:rPr lang="cs-CZ" sz="2000" b="0" u="none" strike="noStrike" dirty="0">
                          <a:solidFill>
                            <a:srgbClr val="000000"/>
                          </a:solidFill>
                          <a:effectLst/>
                        </a:rPr>
                        <a:t>17.05.</a:t>
                      </a:r>
                      <a:endParaRPr lang="cs-CZ" sz="2000" b="0" u="none" strike="noStrike" dirty="0">
                        <a:solidFill>
                          <a:srgbClr val="000000"/>
                        </a:solidFill>
                        <a:effectLst/>
                        <a:latin typeface="+mn-lt"/>
                        <a:ea typeface="+mn-ea"/>
                        <a:cs typeface="+mn-cs"/>
                      </a:endParaRPr>
                    </a:p>
                  </a:txBody>
                  <a:tcPr marL="6350" marR="6350" marT="6350" marB="0" anchor="b"/>
                </a:tc>
                <a:tc>
                  <a:txBody>
                    <a:bodyPr/>
                    <a:lstStyle/>
                    <a:p>
                      <a:pPr algn="ctr" fontAlgn="b"/>
                      <a:r>
                        <a:rPr lang="cs-CZ" sz="2000" b="0" i="0" u="none" strike="noStrike">
                          <a:solidFill>
                            <a:srgbClr val="000000"/>
                          </a:solidFill>
                          <a:effectLst/>
                          <a:latin typeface="Calibri"/>
                        </a:rPr>
                        <a:t>6:28</a:t>
                      </a:r>
                    </a:p>
                  </a:txBody>
                  <a:tcPr marL="9525" marR="9525" marT="9525" marB="0" anchor="b"/>
                </a:tc>
                <a:tc vMerge="1">
                  <a:txBody>
                    <a:bodyPr/>
                    <a:lstStyle/>
                    <a:p>
                      <a:pPr marL="0" algn="ctr" fontAlgn="b"/>
                      <a:r>
                        <a:rPr lang="cs-CZ" sz="2000" b="0" u="none" strike="noStrike" dirty="0">
                          <a:solidFill>
                            <a:srgbClr val="000000"/>
                          </a:solidFill>
                          <a:effectLst/>
                        </a:rPr>
                        <a:t>5,91</a:t>
                      </a:r>
                      <a:endParaRPr lang="cs-CZ" sz="2000" b="0" u="none" strike="noStrike" dirty="0">
                        <a:solidFill>
                          <a:srgbClr val="000000"/>
                        </a:solidFill>
                        <a:effectLst/>
                        <a:latin typeface="+mn-lt"/>
                        <a:ea typeface="+mn-ea"/>
                        <a:cs typeface="+mn-cs"/>
                      </a:endParaRPr>
                    </a:p>
                  </a:txBody>
                  <a:tcPr marL="6350" marR="6350" marT="6350" marB="0" anchor="b"/>
                </a:tc>
                <a:extLst>
                  <a:ext uri="{0D108BD9-81ED-4DB2-BD59-A6C34878D82A}">
                    <a16:rowId xmlns:a16="http://schemas.microsoft.com/office/drawing/2014/main" val="3555637265"/>
                  </a:ext>
                </a:extLst>
              </a:tr>
              <a:tr h="350520">
                <a:tc>
                  <a:txBody>
                    <a:bodyPr/>
                    <a:lstStyle/>
                    <a:p>
                      <a:pPr marL="0" algn="ctr" fontAlgn="b"/>
                      <a:r>
                        <a:rPr lang="cs-CZ" sz="2000" b="0" u="none" strike="noStrike" dirty="0">
                          <a:solidFill>
                            <a:srgbClr val="000000"/>
                          </a:solidFill>
                          <a:effectLst/>
                        </a:rPr>
                        <a:t>18.05.</a:t>
                      </a:r>
                      <a:endParaRPr lang="cs-CZ" sz="2000" b="0" u="none" strike="noStrike" dirty="0">
                        <a:solidFill>
                          <a:srgbClr val="000000"/>
                        </a:solidFill>
                        <a:effectLst/>
                        <a:latin typeface="+mn-lt"/>
                        <a:ea typeface="+mn-ea"/>
                        <a:cs typeface="+mn-cs"/>
                      </a:endParaRPr>
                    </a:p>
                  </a:txBody>
                  <a:tcPr marL="6350" marR="6350" marT="6350" marB="0" anchor="b"/>
                </a:tc>
                <a:tc>
                  <a:txBody>
                    <a:bodyPr/>
                    <a:lstStyle/>
                    <a:p>
                      <a:pPr algn="ctr" fontAlgn="b"/>
                      <a:r>
                        <a:rPr lang="cs-CZ" sz="2000" b="0" i="0" u="none" strike="noStrike">
                          <a:solidFill>
                            <a:srgbClr val="000000"/>
                          </a:solidFill>
                          <a:effectLst/>
                          <a:latin typeface="Calibri"/>
                        </a:rPr>
                        <a:t>6:28</a:t>
                      </a:r>
                    </a:p>
                  </a:txBody>
                  <a:tcPr marL="9525" marR="9525" marT="9525" marB="0" anchor="b"/>
                </a:tc>
                <a:tc vMerge="1">
                  <a:txBody>
                    <a:bodyPr/>
                    <a:lstStyle/>
                    <a:p>
                      <a:pPr marL="0" algn="ctr" fontAlgn="b"/>
                      <a:r>
                        <a:rPr lang="cs-CZ" sz="2000" b="0" u="none" strike="noStrike" dirty="0">
                          <a:solidFill>
                            <a:srgbClr val="000000"/>
                          </a:solidFill>
                          <a:effectLst/>
                        </a:rPr>
                        <a:t>5,92</a:t>
                      </a:r>
                      <a:endParaRPr lang="cs-CZ" sz="2000" b="0" u="none" strike="noStrike" dirty="0">
                        <a:solidFill>
                          <a:srgbClr val="000000"/>
                        </a:solidFill>
                        <a:effectLst/>
                        <a:latin typeface="+mn-lt"/>
                        <a:ea typeface="+mn-ea"/>
                        <a:cs typeface="+mn-cs"/>
                      </a:endParaRPr>
                    </a:p>
                  </a:txBody>
                  <a:tcPr marL="6350" marR="6350" marT="6350" marB="0" anchor="b"/>
                </a:tc>
                <a:extLst>
                  <a:ext uri="{0D108BD9-81ED-4DB2-BD59-A6C34878D82A}">
                    <a16:rowId xmlns:a16="http://schemas.microsoft.com/office/drawing/2014/main" val="1124598108"/>
                  </a:ext>
                </a:extLst>
              </a:tr>
              <a:tr h="350520">
                <a:tc>
                  <a:txBody>
                    <a:bodyPr/>
                    <a:lstStyle/>
                    <a:p>
                      <a:pPr marL="0" algn="ctr" fontAlgn="b"/>
                      <a:r>
                        <a:rPr lang="cs-CZ" sz="2000" b="0" u="none" strike="noStrike" dirty="0">
                          <a:solidFill>
                            <a:srgbClr val="000000"/>
                          </a:solidFill>
                          <a:effectLst/>
                        </a:rPr>
                        <a:t>19.05.</a:t>
                      </a:r>
                      <a:endParaRPr lang="cs-CZ" sz="2000" b="0" u="none" strike="noStrike" dirty="0">
                        <a:solidFill>
                          <a:srgbClr val="000000"/>
                        </a:solidFill>
                        <a:effectLst/>
                        <a:latin typeface="+mn-lt"/>
                        <a:ea typeface="+mn-ea"/>
                        <a:cs typeface="+mn-cs"/>
                      </a:endParaRPr>
                    </a:p>
                  </a:txBody>
                  <a:tcPr marL="6350" marR="6350" marT="6350" marB="0" anchor="b"/>
                </a:tc>
                <a:tc>
                  <a:txBody>
                    <a:bodyPr/>
                    <a:lstStyle/>
                    <a:p>
                      <a:pPr algn="ctr" fontAlgn="b"/>
                      <a:r>
                        <a:rPr lang="cs-CZ" sz="2000" b="0" i="0" u="none" strike="noStrike">
                          <a:solidFill>
                            <a:srgbClr val="000000"/>
                          </a:solidFill>
                          <a:effectLst/>
                          <a:latin typeface="Calibri"/>
                        </a:rPr>
                        <a:t>6:33</a:t>
                      </a:r>
                    </a:p>
                  </a:txBody>
                  <a:tcPr marL="9525" marR="9525" marT="9525" marB="0" anchor="b"/>
                </a:tc>
                <a:tc vMerge="1">
                  <a:txBody>
                    <a:bodyPr/>
                    <a:lstStyle/>
                    <a:p>
                      <a:pPr marL="0" algn="ctr" fontAlgn="b"/>
                      <a:r>
                        <a:rPr lang="cs-CZ" sz="2000" b="0" u="none" strike="noStrike" dirty="0">
                          <a:solidFill>
                            <a:srgbClr val="000000"/>
                          </a:solidFill>
                          <a:effectLst/>
                        </a:rPr>
                        <a:t>5,92</a:t>
                      </a:r>
                      <a:endParaRPr lang="cs-CZ" sz="2000" b="0" u="none" strike="noStrike" dirty="0">
                        <a:solidFill>
                          <a:srgbClr val="000000"/>
                        </a:solidFill>
                        <a:effectLst/>
                        <a:latin typeface="+mn-lt"/>
                        <a:ea typeface="+mn-ea"/>
                        <a:cs typeface="+mn-cs"/>
                      </a:endParaRPr>
                    </a:p>
                  </a:txBody>
                  <a:tcPr marL="6350" marR="6350" marT="6350" marB="0" anchor="b"/>
                </a:tc>
                <a:extLst>
                  <a:ext uri="{0D108BD9-81ED-4DB2-BD59-A6C34878D82A}">
                    <a16:rowId xmlns:a16="http://schemas.microsoft.com/office/drawing/2014/main" val="97483258"/>
                  </a:ext>
                </a:extLst>
              </a:tr>
              <a:tr h="350520">
                <a:tc>
                  <a:txBody>
                    <a:bodyPr/>
                    <a:lstStyle/>
                    <a:p>
                      <a:pPr marL="0" algn="ctr" fontAlgn="b"/>
                      <a:r>
                        <a:rPr lang="cs-CZ" sz="2000" b="0" u="none" strike="noStrike" dirty="0">
                          <a:solidFill>
                            <a:srgbClr val="000000"/>
                          </a:solidFill>
                          <a:effectLst/>
                        </a:rPr>
                        <a:t>20.05.</a:t>
                      </a:r>
                      <a:endParaRPr lang="cs-CZ" sz="2000" b="0" u="none" strike="noStrike" dirty="0">
                        <a:solidFill>
                          <a:srgbClr val="000000"/>
                        </a:solidFill>
                        <a:effectLst/>
                        <a:latin typeface="+mn-lt"/>
                        <a:ea typeface="+mn-ea"/>
                        <a:cs typeface="+mn-cs"/>
                      </a:endParaRPr>
                    </a:p>
                  </a:txBody>
                  <a:tcPr marL="6350" marR="6350" marT="6350" marB="0" anchor="b"/>
                </a:tc>
                <a:tc>
                  <a:txBody>
                    <a:bodyPr/>
                    <a:lstStyle/>
                    <a:p>
                      <a:pPr algn="ctr" fontAlgn="b"/>
                      <a:r>
                        <a:rPr lang="cs-CZ" sz="2000" b="0" i="0" u="none" strike="noStrike">
                          <a:solidFill>
                            <a:srgbClr val="000000"/>
                          </a:solidFill>
                          <a:effectLst/>
                          <a:latin typeface="Calibri"/>
                        </a:rPr>
                        <a:t>6:01</a:t>
                      </a:r>
                    </a:p>
                  </a:txBody>
                  <a:tcPr marL="9525" marR="9525" marT="9525" marB="0" anchor="b"/>
                </a:tc>
                <a:tc vMerge="1">
                  <a:txBody>
                    <a:bodyPr/>
                    <a:lstStyle/>
                    <a:p>
                      <a:pPr marL="0" algn="ctr" fontAlgn="b"/>
                      <a:r>
                        <a:rPr lang="cs-CZ" sz="2000" b="0" u="none" strike="noStrike" dirty="0">
                          <a:solidFill>
                            <a:srgbClr val="000000"/>
                          </a:solidFill>
                          <a:effectLst/>
                        </a:rPr>
                        <a:t>5,92</a:t>
                      </a:r>
                      <a:endParaRPr lang="cs-CZ" sz="2000" b="0" u="none" strike="noStrike" dirty="0">
                        <a:solidFill>
                          <a:srgbClr val="000000"/>
                        </a:solidFill>
                        <a:effectLst/>
                        <a:latin typeface="+mn-lt"/>
                        <a:ea typeface="+mn-ea"/>
                        <a:cs typeface="+mn-cs"/>
                      </a:endParaRPr>
                    </a:p>
                  </a:txBody>
                  <a:tcPr marL="6350" marR="6350" marT="6350" marB="0" anchor="b"/>
                </a:tc>
                <a:extLst>
                  <a:ext uri="{0D108BD9-81ED-4DB2-BD59-A6C34878D82A}">
                    <a16:rowId xmlns:a16="http://schemas.microsoft.com/office/drawing/2014/main" val="2169706617"/>
                  </a:ext>
                </a:extLst>
              </a:tr>
              <a:tr h="350520">
                <a:tc>
                  <a:txBody>
                    <a:bodyPr/>
                    <a:lstStyle/>
                    <a:p>
                      <a:pPr marL="0" algn="ctr" fontAlgn="b"/>
                      <a:r>
                        <a:rPr lang="cs-CZ" sz="2000" b="0" u="none" strike="noStrike" dirty="0">
                          <a:solidFill>
                            <a:srgbClr val="000000"/>
                          </a:solidFill>
                          <a:effectLst/>
                        </a:rPr>
                        <a:t>21.05.</a:t>
                      </a:r>
                      <a:endParaRPr lang="cs-CZ" sz="2000" b="0" u="none" strike="noStrike" dirty="0">
                        <a:solidFill>
                          <a:srgbClr val="000000"/>
                        </a:solidFill>
                        <a:effectLst/>
                        <a:latin typeface="+mn-lt"/>
                        <a:ea typeface="+mn-ea"/>
                        <a:cs typeface="+mn-cs"/>
                      </a:endParaRPr>
                    </a:p>
                  </a:txBody>
                  <a:tcPr marL="6350" marR="6350" marT="6350" marB="0" anchor="b"/>
                </a:tc>
                <a:tc>
                  <a:txBody>
                    <a:bodyPr/>
                    <a:lstStyle/>
                    <a:p>
                      <a:pPr algn="ctr" fontAlgn="b"/>
                      <a:r>
                        <a:rPr lang="cs-CZ" sz="2000" b="0" i="0" u="none" strike="noStrike">
                          <a:solidFill>
                            <a:srgbClr val="000000"/>
                          </a:solidFill>
                          <a:effectLst/>
                          <a:latin typeface="Calibri"/>
                        </a:rPr>
                        <a:t>5:22</a:t>
                      </a:r>
                    </a:p>
                  </a:txBody>
                  <a:tcPr marL="9525" marR="9525" marT="9525" marB="0" anchor="b"/>
                </a:tc>
                <a:tc vMerge="1">
                  <a:txBody>
                    <a:bodyPr/>
                    <a:lstStyle/>
                    <a:p>
                      <a:pPr marL="0" algn="ctr" fontAlgn="b"/>
                      <a:r>
                        <a:rPr lang="cs-CZ" sz="2000" b="0" u="none" strike="noStrike" dirty="0">
                          <a:solidFill>
                            <a:srgbClr val="000000"/>
                          </a:solidFill>
                          <a:effectLst/>
                        </a:rPr>
                        <a:t>5,92</a:t>
                      </a:r>
                      <a:endParaRPr lang="cs-CZ" sz="2000" b="0" u="none" strike="noStrike" dirty="0">
                        <a:solidFill>
                          <a:srgbClr val="000000"/>
                        </a:solidFill>
                        <a:effectLst/>
                        <a:latin typeface="+mn-lt"/>
                        <a:ea typeface="+mn-ea"/>
                        <a:cs typeface="+mn-cs"/>
                      </a:endParaRPr>
                    </a:p>
                  </a:txBody>
                  <a:tcPr marL="6350" marR="6350" marT="6350" marB="0" anchor="b"/>
                </a:tc>
                <a:extLst>
                  <a:ext uri="{0D108BD9-81ED-4DB2-BD59-A6C34878D82A}">
                    <a16:rowId xmlns:a16="http://schemas.microsoft.com/office/drawing/2014/main" val="3915585045"/>
                  </a:ext>
                </a:extLst>
              </a:tr>
              <a:tr h="350520">
                <a:tc>
                  <a:txBody>
                    <a:bodyPr/>
                    <a:lstStyle/>
                    <a:p>
                      <a:pPr marL="0" algn="ctr" fontAlgn="b"/>
                      <a:r>
                        <a:rPr lang="cs-CZ" sz="2000" b="0" u="none" strike="noStrike" dirty="0">
                          <a:solidFill>
                            <a:srgbClr val="000000"/>
                          </a:solidFill>
                          <a:effectLst/>
                        </a:rPr>
                        <a:t>22.05.</a:t>
                      </a:r>
                      <a:endParaRPr lang="cs-CZ" sz="2000" b="0" u="none" strike="noStrike" dirty="0">
                        <a:solidFill>
                          <a:srgbClr val="000000"/>
                        </a:solidFill>
                        <a:effectLst/>
                        <a:latin typeface="+mn-lt"/>
                        <a:ea typeface="+mn-ea"/>
                        <a:cs typeface="+mn-cs"/>
                      </a:endParaRPr>
                    </a:p>
                  </a:txBody>
                  <a:tcPr marL="6350" marR="6350" marT="6350" marB="0" anchor="b"/>
                </a:tc>
                <a:tc>
                  <a:txBody>
                    <a:bodyPr/>
                    <a:lstStyle/>
                    <a:p>
                      <a:pPr algn="ctr" fontAlgn="b"/>
                      <a:r>
                        <a:rPr lang="cs-CZ" sz="2000" b="0" i="0" u="none" strike="noStrike">
                          <a:solidFill>
                            <a:srgbClr val="000000"/>
                          </a:solidFill>
                          <a:effectLst/>
                          <a:latin typeface="Calibri"/>
                        </a:rPr>
                        <a:t>5:33</a:t>
                      </a:r>
                    </a:p>
                  </a:txBody>
                  <a:tcPr marL="9525" marR="9525" marT="9525" marB="0" anchor="b"/>
                </a:tc>
                <a:tc vMerge="1">
                  <a:txBody>
                    <a:bodyPr/>
                    <a:lstStyle/>
                    <a:p>
                      <a:pPr marL="0" algn="ctr" fontAlgn="b"/>
                      <a:r>
                        <a:rPr lang="cs-CZ" sz="2000" b="0" u="none" strike="noStrike" dirty="0">
                          <a:solidFill>
                            <a:srgbClr val="000000"/>
                          </a:solidFill>
                          <a:effectLst/>
                        </a:rPr>
                        <a:t>5,92</a:t>
                      </a:r>
                      <a:endParaRPr lang="cs-CZ" sz="2000" b="0" u="none" strike="noStrike" dirty="0">
                        <a:solidFill>
                          <a:srgbClr val="000000"/>
                        </a:solidFill>
                        <a:effectLst/>
                        <a:latin typeface="+mn-lt"/>
                        <a:ea typeface="+mn-ea"/>
                        <a:cs typeface="+mn-cs"/>
                      </a:endParaRPr>
                    </a:p>
                  </a:txBody>
                  <a:tcPr marL="6350" marR="6350" marT="6350" marB="0" anchor="b"/>
                </a:tc>
                <a:extLst>
                  <a:ext uri="{0D108BD9-81ED-4DB2-BD59-A6C34878D82A}">
                    <a16:rowId xmlns:a16="http://schemas.microsoft.com/office/drawing/2014/main" val="3203113749"/>
                  </a:ext>
                </a:extLst>
              </a:tr>
              <a:tr h="350520">
                <a:tc>
                  <a:txBody>
                    <a:bodyPr/>
                    <a:lstStyle/>
                    <a:p>
                      <a:pPr marL="0" algn="ctr" fontAlgn="b"/>
                      <a:r>
                        <a:rPr lang="cs-CZ" sz="2000" b="0" u="none" strike="noStrike" dirty="0">
                          <a:solidFill>
                            <a:srgbClr val="000000"/>
                          </a:solidFill>
                          <a:effectLst/>
                        </a:rPr>
                        <a:t>23.05.</a:t>
                      </a:r>
                      <a:endParaRPr lang="cs-CZ" sz="2000" b="0" u="none" strike="noStrike" dirty="0">
                        <a:solidFill>
                          <a:srgbClr val="000000"/>
                        </a:solidFill>
                        <a:effectLst/>
                        <a:latin typeface="+mn-lt"/>
                        <a:ea typeface="+mn-ea"/>
                        <a:cs typeface="+mn-cs"/>
                      </a:endParaRPr>
                    </a:p>
                  </a:txBody>
                  <a:tcPr marL="6350" marR="6350" marT="6350" marB="0" anchor="b"/>
                </a:tc>
                <a:tc>
                  <a:txBody>
                    <a:bodyPr/>
                    <a:lstStyle/>
                    <a:p>
                      <a:pPr algn="ctr" fontAlgn="b"/>
                      <a:r>
                        <a:rPr lang="cs-CZ" sz="2000" b="0" i="0" u="none" strike="noStrike">
                          <a:solidFill>
                            <a:srgbClr val="000000"/>
                          </a:solidFill>
                          <a:effectLst/>
                          <a:latin typeface="Calibri"/>
                        </a:rPr>
                        <a:t>6:46</a:t>
                      </a:r>
                    </a:p>
                  </a:txBody>
                  <a:tcPr marL="9525" marR="9525" marT="9525" marB="0" anchor="b"/>
                </a:tc>
                <a:tc vMerge="1">
                  <a:txBody>
                    <a:bodyPr/>
                    <a:lstStyle/>
                    <a:p>
                      <a:pPr marL="0" algn="ctr" fontAlgn="b"/>
                      <a:r>
                        <a:rPr lang="cs-CZ" sz="2000" b="0" u="none" strike="noStrike" dirty="0">
                          <a:solidFill>
                            <a:srgbClr val="000000"/>
                          </a:solidFill>
                          <a:effectLst/>
                        </a:rPr>
                        <a:t>5,92</a:t>
                      </a:r>
                      <a:endParaRPr lang="cs-CZ" sz="2000" b="0" u="none" strike="noStrike" dirty="0">
                        <a:solidFill>
                          <a:srgbClr val="000000"/>
                        </a:solidFill>
                        <a:effectLst/>
                        <a:latin typeface="+mn-lt"/>
                        <a:ea typeface="+mn-ea"/>
                        <a:cs typeface="+mn-cs"/>
                      </a:endParaRPr>
                    </a:p>
                  </a:txBody>
                  <a:tcPr marL="6350" marR="6350" marT="6350" marB="0" anchor="b"/>
                </a:tc>
                <a:extLst>
                  <a:ext uri="{0D108BD9-81ED-4DB2-BD59-A6C34878D82A}">
                    <a16:rowId xmlns:a16="http://schemas.microsoft.com/office/drawing/2014/main" val="1160905086"/>
                  </a:ext>
                </a:extLst>
              </a:tr>
              <a:tr h="350520">
                <a:tc>
                  <a:txBody>
                    <a:bodyPr/>
                    <a:lstStyle/>
                    <a:p>
                      <a:pPr marL="0" algn="ctr" fontAlgn="b"/>
                      <a:r>
                        <a:rPr lang="cs-CZ" sz="2000" b="0" u="none" strike="noStrike" dirty="0">
                          <a:solidFill>
                            <a:srgbClr val="000000"/>
                          </a:solidFill>
                          <a:effectLst/>
                        </a:rPr>
                        <a:t>24.05.</a:t>
                      </a:r>
                      <a:endParaRPr lang="cs-CZ" sz="2000" b="0" u="none" strike="noStrike" dirty="0">
                        <a:solidFill>
                          <a:srgbClr val="000000"/>
                        </a:solidFill>
                        <a:effectLst/>
                        <a:latin typeface="+mn-lt"/>
                        <a:ea typeface="+mn-ea"/>
                        <a:cs typeface="+mn-cs"/>
                      </a:endParaRPr>
                    </a:p>
                  </a:txBody>
                  <a:tcPr marL="6350" marR="6350" marT="6350" marB="0" anchor="b"/>
                </a:tc>
                <a:tc>
                  <a:txBody>
                    <a:bodyPr/>
                    <a:lstStyle/>
                    <a:p>
                      <a:pPr algn="ctr" fontAlgn="b"/>
                      <a:r>
                        <a:rPr lang="cs-CZ" sz="2000" b="0" i="0" u="none" strike="noStrike">
                          <a:solidFill>
                            <a:srgbClr val="000000"/>
                          </a:solidFill>
                          <a:effectLst/>
                          <a:latin typeface="Calibri"/>
                        </a:rPr>
                        <a:t>6:45</a:t>
                      </a:r>
                    </a:p>
                  </a:txBody>
                  <a:tcPr marL="9525" marR="9525" marT="9525" marB="0" anchor="b"/>
                </a:tc>
                <a:tc vMerge="1">
                  <a:txBody>
                    <a:bodyPr/>
                    <a:lstStyle/>
                    <a:p>
                      <a:pPr marL="0" algn="ctr" fontAlgn="b"/>
                      <a:r>
                        <a:rPr lang="cs-CZ" sz="2000" b="0" u="none" strike="noStrike" dirty="0">
                          <a:solidFill>
                            <a:srgbClr val="000000"/>
                          </a:solidFill>
                          <a:effectLst/>
                        </a:rPr>
                        <a:t>5,92</a:t>
                      </a:r>
                      <a:endParaRPr lang="cs-CZ" sz="2000" b="0" u="none" strike="noStrike" dirty="0">
                        <a:solidFill>
                          <a:srgbClr val="000000"/>
                        </a:solidFill>
                        <a:effectLst/>
                        <a:latin typeface="+mn-lt"/>
                        <a:ea typeface="+mn-ea"/>
                        <a:cs typeface="+mn-cs"/>
                      </a:endParaRPr>
                    </a:p>
                  </a:txBody>
                  <a:tcPr marL="6350" marR="6350" marT="6350" marB="0" anchor="b"/>
                </a:tc>
                <a:extLst>
                  <a:ext uri="{0D108BD9-81ED-4DB2-BD59-A6C34878D82A}">
                    <a16:rowId xmlns:a16="http://schemas.microsoft.com/office/drawing/2014/main" val="1844050076"/>
                  </a:ext>
                </a:extLst>
              </a:tr>
              <a:tr h="350520">
                <a:tc>
                  <a:txBody>
                    <a:bodyPr/>
                    <a:lstStyle/>
                    <a:p>
                      <a:pPr marL="0" algn="ctr" fontAlgn="b"/>
                      <a:r>
                        <a:rPr lang="cs-CZ" sz="2000" b="0" u="none" strike="noStrike" dirty="0">
                          <a:solidFill>
                            <a:srgbClr val="000000"/>
                          </a:solidFill>
                          <a:effectLst/>
                        </a:rPr>
                        <a:t>25.05.</a:t>
                      </a:r>
                      <a:endParaRPr lang="cs-CZ" sz="2000" b="0" u="none" strike="noStrike" dirty="0">
                        <a:solidFill>
                          <a:srgbClr val="000000"/>
                        </a:solidFill>
                        <a:effectLst/>
                        <a:latin typeface="+mn-lt"/>
                        <a:ea typeface="+mn-ea"/>
                        <a:cs typeface="+mn-cs"/>
                      </a:endParaRPr>
                    </a:p>
                  </a:txBody>
                  <a:tcPr marL="6350" marR="6350" marT="6350" marB="0" anchor="b"/>
                </a:tc>
                <a:tc>
                  <a:txBody>
                    <a:bodyPr/>
                    <a:lstStyle/>
                    <a:p>
                      <a:pPr algn="ctr" fontAlgn="b"/>
                      <a:r>
                        <a:rPr lang="cs-CZ" sz="2000" b="0" i="0" u="none" strike="noStrike">
                          <a:solidFill>
                            <a:srgbClr val="000000"/>
                          </a:solidFill>
                          <a:effectLst/>
                          <a:latin typeface="Calibri"/>
                        </a:rPr>
                        <a:t>6:48</a:t>
                      </a:r>
                    </a:p>
                  </a:txBody>
                  <a:tcPr marL="9525" marR="9525" marT="9525" marB="0" anchor="b"/>
                </a:tc>
                <a:tc vMerge="1">
                  <a:txBody>
                    <a:bodyPr/>
                    <a:lstStyle/>
                    <a:p>
                      <a:pPr marL="0" algn="ctr" fontAlgn="b"/>
                      <a:r>
                        <a:rPr lang="cs-CZ" sz="2000" b="0" u="none" strike="noStrike" dirty="0">
                          <a:solidFill>
                            <a:srgbClr val="000000"/>
                          </a:solidFill>
                          <a:effectLst/>
                        </a:rPr>
                        <a:t>5,92</a:t>
                      </a:r>
                      <a:endParaRPr lang="cs-CZ" sz="2000" b="0" u="none" strike="noStrike" dirty="0">
                        <a:solidFill>
                          <a:srgbClr val="000000"/>
                        </a:solidFill>
                        <a:effectLst/>
                        <a:latin typeface="+mn-lt"/>
                        <a:ea typeface="+mn-ea"/>
                        <a:cs typeface="+mn-cs"/>
                      </a:endParaRPr>
                    </a:p>
                  </a:txBody>
                  <a:tcPr marL="6350" marR="6350" marT="6350" marB="0" anchor="b"/>
                </a:tc>
                <a:extLst>
                  <a:ext uri="{0D108BD9-81ED-4DB2-BD59-A6C34878D82A}">
                    <a16:rowId xmlns:a16="http://schemas.microsoft.com/office/drawing/2014/main" val="1526912715"/>
                  </a:ext>
                </a:extLst>
              </a:tr>
              <a:tr h="350520">
                <a:tc>
                  <a:txBody>
                    <a:bodyPr/>
                    <a:lstStyle/>
                    <a:p>
                      <a:pPr marL="0" algn="ctr" fontAlgn="b"/>
                      <a:r>
                        <a:rPr lang="cs-CZ" sz="2000" b="0" u="none" strike="noStrike" dirty="0">
                          <a:solidFill>
                            <a:srgbClr val="000000"/>
                          </a:solidFill>
                          <a:effectLst/>
                        </a:rPr>
                        <a:t>26.05.</a:t>
                      </a:r>
                      <a:endParaRPr lang="cs-CZ" sz="2000" b="0" u="none" strike="noStrike" dirty="0">
                        <a:solidFill>
                          <a:srgbClr val="000000"/>
                        </a:solidFill>
                        <a:effectLst/>
                        <a:latin typeface="+mn-lt"/>
                        <a:ea typeface="+mn-ea"/>
                        <a:cs typeface="+mn-cs"/>
                      </a:endParaRPr>
                    </a:p>
                  </a:txBody>
                  <a:tcPr marL="6350" marR="6350" marT="6350" marB="0" anchor="b"/>
                </a:tc>
                <a:tc>
                  <a:txBody>
                    <a:bodyPr/>
                    <a:lstStyle/>
                    <a:p>
                      <a:pPr algn="ctr" fontAlgn="b"/>
                      <a:r>
                        <a:rPr lang="cs-CZ" sz="2000" b="0" i="0" u="none" strike="noStrike">
                          <a:solidFill>
                            <a:srgbClr val="000000"/>
                          </a:solidFill>
                          <a:effectLst/>
                          <a:latin typeface="Calibri"/>
                        </a:rPr>
                        <a:t>6:40</a:t>
                      </a:r>
                    </a:p>
                  </a:txBody>
                  <a:tcPr marL="9525" marR="9525" marT="9525" marB="0" anchor="b"/>
                </a:tc>
                <a:tc vMerge="1">
                  <a:txBody>
                    <a:bodyPr/>
                    <a:lstStyle/>
                    <a:p>
                      <a:pPr marL="0" algn="ctr" fontAlgn="b"/>
                      <a:r>
                        <a:rPr lang="cs-CZ" sz="2000" b="0" u="none" strike="noStrike" dirty="0">
                          <a:solidFill>
                            <a:srgbClr val="000000"/>
                          </a:solidFill>
                          <a:effectLst/>
                        </a:rPr>
                        <a:t>5,92</a:t>
                      </a:r>
                      <a:endParaRPr lang="cs-CZ" sz="2000" b="0" u="none" strike="noStrike" dirty="0">
                        <a:solidFill>
                          <a:srgbClr val="000000"/>
                        </a:solidFill>
                        <a:effectLst/>
                        <a:latin typeface="+mn-lt"/>
                        <a:ea typeface="+mn-ea"/>
                        <a:cs typeface="+mn-cs"/>
                      </a:endParaRPr>
                    </a:p>
                  </a:txBody>
                  <a:tcPr marL="6350" marR="6350" marT="6350" marB="0" anchor="b"/>
                </a:tc>
                <a:extLst>
                  <a:ext uri="{0D108BD9-81ED-4DB2-BD59-A6C34878D82A}">
                    <a16:rowId xmlns:a16="http://schemas.microsoft.com/office/drawing/2014/main" val="651518106"/>
                  </a:ext>
                </a:extLst>
              </a:tr>
              <a:tr h="350520">
                <a:tc>
                  <a:txBody>
                    <a:bodyPr/>
                    <a:lstStyle/>
                    <a:p>
                      <a:pPr marL="0" algn="ctr" fontAlgn="b"/>
                      <a:r>
                        <a:rPr lang="cs-CZ" sz="2000" b="0" u="none" strike="noStrike" dirty="0">
                          <a:solidFill>
                            <a:srgbClr val="000000"/>
                          </a:solidFill>
                          <a:effectLst/>
                        </a:rPr>
                        <a:t>27.05.</a:t>
                      </a:r>
                      <a:endParaRPr lang="cs-CZ" sz="2000" b="0" u="none" strike="noStrike" dirty="0">
                        <a:solidFill>
                          <a:srgbClr val="000000"/>
                        </a:solidFill>
                        <a:effectLst/>
                        <a:latin typeface="+mn-lt"/>
                        <a:ea typeface="+mn-ea"/>
                        <a:cs typeface="+mn-cs"/>
                      </a:endParaRPr>
                    </a:p>
                  </a:txBody>
                  <a:tcPr marL="6350" marR="6350" marT="6350" marB="0" anchor="b"/>
                </a:tc>
                <a:tc>
                  <a:txBody>
                    <a:bodyPr/>
                    <a:lstStyle/>
                    <a:p>
                      <a:pPr algn="ctr" fontAlgn="b"/>
                      <a:r>
                        <a:rPr lang="cs-CZ" sz="2000" b="0" i="0" u="none" strike="noStrike">
                          <a:solidFill>
                            <a:srgbClr val="000000"/>
                          </a:solidFill>
                          <a:effectLst/>
                          <a:latin typeface="Calibri"/>
                        </a:rPr>
                        <a:t>6:01</a:t>
                      </a:r>
                    </a:p>
                  </a:txBody>
                  <a:tcPr marL="9525" marR="9525" marT="9525" marB="0" anchor="b"/>
                </a:tc>
                <a:tc vMerge="1">
                  <a:txBody>
                    <a:bodyPr/>
                    <a:lstStyle/>
                    <a:p>
                      <a:pPr marL="0" algn="ctr" fontAlgn="b"/>
                      <a:r>
                        <a:rPr lang="cs-CZ" sz="2000" b="0" u="none" strike="noStrike" dirty="0">
                          <a:solidFill>
                            <a:srgbClr val="000000"/>
                          </a:solidFill>
                          <a:effectLst/>
                        </a:rPr>
                        <a:t>5,92</a:t>
                      </a:r>
                      <a:endParaRPr lang="cs-CZ" sz="2000" b="0" u="none" strike="noStrike" dirty="0">
                        <a:solidFill>
                          <a:srgbClr val="000000"/>
                        </a:solidFill>
                        <a:effectLst/>
                        <a:latin typeface="+mn-lt"/>
                        <a:ea typeface="+mn-ea"/>
                        <a:cs typeface="+mn-cs"/>
                      </a:endParaRPr>
                    </a:p>
                  </a:txBody>
                  <a:tcPr marL="6350" marR="6350" marT="6350" marB="0" anchor="b"/>
                </a:tc>
                <a:extLst>
                  <a:ext uri="{0D108BD9-81ED-4DB2-BD59-A6C34878D82A}">
                    <a16:rowId xmlns:a16="http://schemas.microsoft.com/office/drawing/2014/main" val="1599953200"/>
                  </a:ext>
                </a:extLst>
              </a:tr>
              <a:tr h="350520">
                <a:tc>
                  <a:txBody>
                    <a:bodyPr/>
                    <a:lstStyle/>
                    <a:p>
                      <a:pPr marL="0" algn="ctr" fontAlgn="b"/>
                      <a:r>
                        <a:rPr lang="cs-CZ" sz="2000" b="0" u="none" strike="noStrike" dirty="0">
                          <a:solidFill>
                            <a:srgbClr val="000000"/>
                          </a:solidFill>
                          <a:effectLst/>
                        </a:rPr>
                        <a:t>28.05.</a:t>
                      </a:r>
                      <a:endParaRPr lang="cs-CZ" sz="2000" b="0" u="none" strike="noStrike" dirty="0">
                        <a:solidFill>
                          <a:srgbClr val="000000"/>
                        </a:solidFill>
                        <a:effectLst/>
                        <a:latin typeface="+mn-lt"/>
                        <a:ea typeface="+mn-ea"/>
                        <a:cs typeface="+mn-cs"/>
                      </a:endParaRPr>
                    </a:p>
                  </a:txBody>
                  <a:tcPr marL="6350" marR="6350" marT="6350" marB="0" anchor="b"/>
                </a:tc>
                <a:tc>
                  <a:txBody>
                    <a:bodyPr/>
                    <a:lstStyle/>
                    <a:p>
                      <a:pPr algn="ctr" fontAlgn="b"/>
                      <a:r>
                        <a:rPr lang="cs-CZ" sz="2000" b="0" i="0" u="none" strike="noStrike">
                          <a:solidFill>
                            <a:srgbClr val="000000"/>
                          </a:solidFill>
                          <a:effectLst/>
                          <a:latin typeface="Calibri"/>
                        </a:rPr>
                        <a:t>5:22</a:t>
                      </a:r>
                    </a:p>
                  </a:txBody>
                  <a:tcPr marL="9525" marR="9525" marT="9525" marB="0" anchor="b"/>
                </a:tc>
                <a:tc vMerge="1">
                  <a:txBody>
                    <a:bodyPr/>
                    <a:lstStyle/>
                    <a:p>
                      <a:pPr marL="0" algn="ctr" fontAlgn="b"/>
                      <a:r>
                        <a:rPr lang="cs-CZ" sz="2000" b="0" u="none" strike="noStrike" dirty="0">
                          <a:solidFill>
                            <a:srgbClr val="000000"/>
                          </a:solidFill>
                          <a:effectLst/>
                        </a:rPr>
                        <a:t>5,92</a:t>
                      </a:r>
                      <a:endParaRPr lang="cs-CZ" sz="2000" b="0" u="none" strike="noStrike" dirty="0">
                        <a:solidFill>
                          <a:srgbClr val="000000"/>
                        </a:solidFill>
                        <a:effectLst/>
                        <a:latin typeface="+mn-lt"/>
                        <a:ea typeface="+mn-ea"/>
                        <a:cs typeface="+mn-cs"/>
                      </a:endParaRPr>
                    </a:p>
                  </a:txBody>
                  <a:tcPr marL="6350" marR="6350" marT="6350" marB="0" anchor="b"/>
                </a:tc>
                <a:extLst>
                  <a:ext uri="{0D108BD9-81ED-4DB2-BD59-A6C34878D82A}">
                    <a16:rowId xmlns:a16="http://schemas.microsoft.com/office/drawing/2014/main" val="4021745092"/>
                  </a:ext>
                </a:extLst>
              </a:tr>
              <a:tr h="350520">
                <a:tc>
                  <a:txBody>
                    <a:bodyPr/>
                    <a:lstStyle/>
                    <a:p>
                      <a:pPr marL="0" algn="ctr" fontAlgn="b"/>
                      <a:r>
                        <a:rPr lang="cs-CZ" sz="2000" b="0" u="none" strike="noStrike" dirty="0">
                          <a:solidFill>
                            <a:srgbClr val="000000"/>
                          </a:solidFill>
                          <a:effectLst/>
                        </a:rPr>
                        <a:t>29.05.</a:t>
                      </a:r>
                      <a:endParaRPr lang="cs-CZ" sz="2000" b="0" u="none" strike="noStrike" dirty="0">
                        <a:solidFill>
                          <a:srgbClr val="000000"/>
                        </a:solidFill>
                        <a:effectLst/>
                        <a:latin typeface="+mn-lt"/>
                        <a:ea typeface="+mn-ea"/>
                        <a:cs typeface="+mn-cs"/>
                      </a:endParaRPr>
                    </a:p>
                  </a:txBody>
                  <a:tcPr marL="6350" marR="6350" marT="6350" marB="0" anchor="b"/>
                </a:tc>
                <a:tc>
                  <a:txBody>
                    <a:bodyPr/>
                    <a:lstStyle/>
                    <a:p>
                      <a:pPr algn="ctr" fontAlgn="b"/>
                      <a:r>
                        <a:rPr lang="cs-CZ" sz="2000" b="0" i="0" u="none" strike="noStrike">
                          <a:solidFill>
                            <a:srgbClr val="000000"/>
                          </a:solidFill>
                          <a:effectLst/>
                          <a:latin typeface="Calibri"/>
                        </a:rPr>
                        <a:t>5:28</a:t>
                      </a:r>
                    </a:p>
                  </a:txBody>
                  <a:tcPr marL="9525" marR="9525" marT="9525" marB="0" anchor="b"/>
                </a:tc>
                <a:tc vMerge="1">
                  <a:txBody>
                    <a:bodyPr/>
                    <a:lstStyle/>
                    <a:p>
                      <a:pPr marL="0" algn="ctr" fontAlgn="b"/>
                      <a:r>
                        <a:rPr lang="cs-CZ" sz="2000" b="0" u="none" strike="noStrike" dirty="0">
                          <a:solidFill>
                            <a:srgbClr val="000000"/>
                          </a:solidFill>
                          <a:effectLst/>
                        </a:rPr>
                        <a:t>5,92</a:t>
                      </a:r>
                      <a:endParaRPr lang="cs-CZ" sz="2000" b="0" u="none" strike="noStrike" dirty="0">
                        <a:solidFill>
                          <a:srgbClr val="000000"/>
                        </a:solidFill>
                        <a:effectLst/>
                        <a:latin typeface="+mn-lt"/>
                        <a:ea typeface="+mn-ea"/>
                        <a:cs typeface="+mn-cs"/>
                      </a:endParaRPr>
                    </a:p>
                  </a:txBody>
                  <a:tcPr marL="6350" marR="6350" marT="6350" marB="0" anchor="b"/>
                </a:tc>
                <a:extLst>
                  <a:ext uri="{0D108BD9-81ED-4DB2-BD59-A6C34878D82A}">
                    <a16:rowId xmlns:a16="http://schemas.microsoft.com/office/drawing/2014/main" val="3688214629"/>
                  </a:ext>
                </a:extLst>
              </a:tr>
              <a:tr h="350520">
                <a:tc>
                  <a:txBody>
                    <a:bodyPr/>
                    <a:lstStyle/>
                    <a:p>
                      <a:pPr marL="0" algn="ctr" fontAlgn="b"/>
                      <a:r>
                        <a:rPr lang="cs-CZ" sz="2000" b="0" u="none" strike="noStrike" dirty="0">
                          <a:solidFill>
                            <a:srgbClr val="000000"/>
                          </a:solidFill>
                          <a:effectLst/>
                        </a:rPr>
                        <a:t>30.05.</a:t>
                      </a:r>
                      <a:endParaRPr lang="cs-CZ" sz="2000" b="0" u="none" strike="noStrike" dirty="0">
                        <a:solidFill>
                          <a:srgbClr val="000000"/>
                        </a:solidFill>
                        <a:effectLst/>
                        <a:latin typeface="+mn-lt"/>
                        <a:ea typeface="+mn-ea"/>
                        <a:cs typeface="+mn-cs"/>
                      </a:endParaRPr>
                    </a:p>
                  </a:txBody>
                  <a:tcPr marL="6350" marR="6350" marT="6350" marB="0" anchor="b"/>
                </a:tc>
                <a:tc>
                  <a:txBody>
                    <a:bodyPr/>
                    <a:lstStyle/>
                    <a:p>
                      <a:pPr algn="ctr" fontAlgn="b"/>
                      <a:r>
                        <a:rPr lang="cs-CZ" sz="2000" b="0" i="0" u="none" strike="noStrike">
                          <a:solidFill>
                            <a:srgbClr val="000000"/>
                          </a:solidFill>
                          <a:effectLst/>
                          <a:latin typeface="Calibri"/>
                        </a:rPr>
                        <a:t>6:52</a:t>
                      </a:r>
                    </a:p>
                  </a:txBody>
                  <a:tcPr marL="9525" marR="9525" marT="9525" marB="0" anchor="b"/>
                </a:tc>
                <a:tc vMerge="1">
                  <a:txBody>
                    <a:bodyPr/>
                    <a:lstStyle/>
                    <a:p>
                      <a:pPr marL="0" algn="ctr" fontAlgn="b"/>
                      <a:r>
                        <a:rPr lang="cs-CZ" sz="2000" b="0" u="none" strike="noStrike" dirty="0">
                          <a:solidFill>
                            <a:srgbClr val="000000"/>
                          </a:solidFill>
                          <a:effectLst/>
                        </a:rPr>
                        <a:t>5,92</a:t>
                      </a:r>
                      <a:endParaRPr lang="cs-CZ" sz="2000" b="0" u="none" strike="noStrike" dirty="0">
                        <a:solidFill>
                          <a:srgbClr val="000000"/>
                        </a:solidFill>
                        <a:effectLst/>
                        <a:latin typeface="+mn-lt"/>
                        <a:ea typeface="+mn-ea"/>
                        <a:cs typeface="+mn-cs"/>
                      </a:endParaRPr>
                    </a:p>
                  </a:txBody>
                  <a:tcPr marL="6350" marR="6350" marT="6350" marB="0" anchor="b"/>
                </a:tc>
                <a:extLst>
                  <a:ext uri="{0D108BD9-81ED-4DB2-BD59-A6C34878D82A}">
                    <a16:rowId xmlns:a16="http://schemas.microsoft.com/office/drawing/2014/main" val="194607104"/>
                  </a:ext>
                </a:extLst>
              </a:tr>
              <a:tr h="350520">
                <a:tc>
                  <a:txBody>
                    <a:bodyPr/>
                    <a:lstStyle/>
                    <a:p>
                      <a:pPr marL="0" algn="ctr" fontAlgn="b"/>
                      <a:r>
                        <a:rPr lang="cs-CZ" sz="2000" b="0" u="none" strike="noStrike" dirty="0">
                          <a:solidFill>
                            <a:srgbClr val="000000"/>
                          </a:solidFill>
                          <a:effectLst/>
                        </a:rPr>
                        <a:t>31.05.</a:t>
                      </a:r>
                      <a:endParaRPr lang="cs-CZ" sz="2000" b="0" u="none" strike="noStrike" dirty="0">
                        <a:solidFill>
                          <a:srgbClr val="000000"/>
                        </a:solidFill>
                        <a:effectLst/>
                        <a:latin typeface="+mn-lt"/>
                        <a:ea typeface="+mn-ea"/>
                        <a:cs typeface="+mn-cs"/>
                      </a:endParaRPr>
                    </a:p>
                  </a:txBody>
                  <a:tcPr marL="6350" marR="6350" marT="6350" marB="0" anchor="b"/>
                </a:tc>
                <a:tc>
                  <a:txBody>
                    <a:bodyPr/>
                    <a:lstStyle/>
                    <a:p>
                      <a:pPr algn="ctr" fontAlgn="b"/>
                      <a:r>
                        <a:rPr lang="cs-CZ" sz="2000" b="0" i="0" u="none" strike="noStrike">
                          <a:solidFill>
                            <a:srgbClr val="000000"/>
                          </a:solidFill>
                          <a:effectLst/>
                          <a:latin typeface="Calibri"/>
                        </a:rPr>
                        <a:t>7:09</a:t>
                      </a:r>
                    </a:p>
                  </a:txBody>
                  <a:tcPr marL="9525" marR="9525" marT="9525" marB="0" anchor="b"/>
                </a:tc>
                <a:tc vMerge="1">
                  <a:txBody>
                    <a:bodyPr/>
                    <a:lstStyle/>
                    <a:p>
                      <a:pPr marL="0" algn="ctr" fontAlgn="b"/>
                      <a:r>
                        <a:rPr lang="cs-CZ" sz="2000" b="0" u="none" strike="noStrike" dirty="0">
                          <a:solidFill>
                            <a:srgbClr val="000000"/>
                          </a:solidFill>
                          <a:effectLst/>
                        </a:rPr>
                        <a:t>5,92</a:t>
                      </a:r>
                      <a:endParaRPr lang="cs-CZ" sz="2000" b="0" u="none" strike="noStrike" dirty="0">
                        <a:solidFill>
                          <a:srgbClr val="000000"/>
                        </a:solidFill>
                        <a:effectLst/>
                        <a:latin typeface="+mn-lt"/>
                        <a:ea typeface="+mn-ea"/>
                        <a:cs typeface="+mn-cs"/>
                      </a:endParaRPr>
                    </a:p>
                  </a:txBody>
                  <a:tcPr marL="6350" marR="6350" marT="6350" marB="0" anchor="b"/>
                </a:tc>
                <a:extLst>
                  <a:ext uri="{0D108BD9-81ED-4DB2-BD59-A6C34878D82A}">
                    <a16:rowId xmlns:a16="http://schemas.microsoft.com/office/drawing/2014/main" val="3947749321"/>
                  </a:ext>
                </a:extLst>
              </a:tr>
              <a:tr h="350520">
                <a:tc>
                  <a:txBody>
                    <a:bodyPr/>
                    <a:lstStyle/>
                    <a:p>
                      <a:pPr marL="0" algn="ctr" fontAlgn="b"/>
                      <a:r>
                        <a:rPr lang="cs-CZ" sz="2000" b="0" u="none" strike="noStrike" dirty="0">
                          <a:solidFill>
                            <a:srgbClr val="000000"/>
                          </a:solidFill>
                          <a:effectLst/>
                        </a:rPr>
                        <a:t>01.06.</a:t>
                      </a:r>
                      <a:endParaRPr lang="cs-CZ" sz="2000" b="0" u="none" strike="noStrike" dirty="0">
                        <a:solidFill>
                          <a:srgbClr val="000000"/>
                        </a:solidFill>
                        <a:effectLst/>
                        <a:latin typeface="+mn-lt"/>
                        <a:ea typeface="+mn-ea"/>
                        <a:cs typeface="+mn-cs"/>
                      </a:endParaRPr>
                    </a:p>
                  </a:txBody>
                  <a:tcPr marL="6350" marR="6350" marT="6350" marB="0" anchor="b"/>
                </a:tc>
                <a:tc>
                  <a:txBody>
                    <a:bodyPr/>
                    <a:lstStyle/>
                    <a:p>
                      <a:pPr algn="ctr" fontAlgn="b"/>
                      <a:r>
                        <a:rPr lang="cs-CZ" sz="2000" b="0" i="0" u="none" strike="noStrike">
                          <a:solidFill>
                            <a:srgbClr val="000000"/>
                          </a:solidFill>
                          <a:effectLst/>
                          <a:latin typeface="Calibri"/>
                        </a:rPr>
                        <a:t>7:03</a:t>
                      </a:r>
                    </a:p>
                  </a:txBody>
                  <a:tcPr marL="9525" marR="9525" marT="9525" marB="0" anchor="b"/>
                </a:tc>
                <a:tc vMerge="1">
                  <a:txBody>
                    <a:bodyPr/>
                    <a:lstStyle/>
                    <a:p>
                      <a:pPr marL="0" algn="ctr" fontAlgn="b"/>
                      <a:r>
                        <a:rPr lang="cs-CZ" sz="2000" b="0" u="none" strike="noStrike" dirty="0">
                          <a:solidFill>
                            <a:srgbClr val="000000"/>
                          </a:solidFill>
                          <a:effectLst/>
                        </a:rPr>
                        <a:t>5,92</a:t>
                      </a:r>
                      <a:endParaRPr lang="cs-CZ" sz="2000" b="0" u="none" strike="noStrike" dirty="0">
                        <a:solidFill>
                          <a:srgbClr val="000000"/>
                        </a:solidFill>
                        <a:effectLst/>
                        <a:latin typeface="+mn-lt"/>
                        <a:ea typeface="+mn-ea"/>
                        <a:cs typeface="+mn-cs"/>
                      </a:endParaRPr>
                    </a:p>
                  </a:txBody>
                  <a:tcPr marL="6350" marR="6350" marT="6350" marB="0" anchor="b"/>
                </a:tc>
                <a:extLst>
                  <a:ext uri="{0D108BD9-81ED-4DB2-BD59-A6C34878D82A}">
                    <a16:rowId xmlns:a16="http://schemas.microsoft.com/office/drawing/2014/main" val="2107402787"/>
                  </a:ext>
                </a:extLst>
              </a:tr>
              <a:tr h="350520">
                <a:tc>
                  <a:txBody>
                    <a:bodyPr/>
                    <a:lstStyle/>
                    <a:p>
                      <a:pPr marL="0" algn="ctr" fontAlgn="b"/>
                      <a:r>
                        <a:rPr lang="cs-CZ" sz="2000" b="0" u="none" strike="noStrike" dirty="0">
                          <a:solidFill>
                            <a:srgbClr val="000000"/>
                          </a:solidFill>
                          <a:effectLst/>
                        </a:rPr>
                        <a:t>02.06.</a:t>
                      </a:r>
                      <a:endParaRPr lang="cs-CZ" sz="2000" b="0" u="none" strike="noStrike" dirty="0">
                        <a:solidFill>
                          <a:srgbClr val="000000"/>
                        </a:solidFill>
                        <a:effectLst/>
                        <a:latin typeface="+mn-lt"/>
                        <a:ea typeface="+mn-ea"/>
                        <a:cs typeface="+mn-cs"/>
                      </a:endParaRPr>
                    </a:p>
                  </a:txBody>
                  <a:tcPr marL="6350" marR="6350" marT="6350" marB="0" anchor="b"/>
                </a:tc>
                <a:tc>
                  <a:txBody>
                    <a:bodyPr/>
                    <a:lstStyle/>
                    <a:p>
                      <a:pPr algn="ctr" fontAlgn="b"/>
                      <a:r>
                        <a:rPr lang="cs-CZ" sz="2000" b="0" i="0" u="none" strike="noStrike">
                          <a:solidFill>
                            <a:srgbClr val="000000"/>
                          </a:solidFill>
                          <a:effectLst/>
                          <a:latin typeface="Calibri"/>
                        </a:rPr>
                        <a:t>6:47</a:t>
                      </a:r>
                    </a:p>
                  </a:txBody>
                  <a:tcPr marL="9525" marR="9525" marT="9525" marB="0" anchor="b"/>
                </a:tc>
                <a:tc vMerge="1">
                  <a:txBody>
                    <a:bodyPr/>
                    <a:lstStyle/>
                    <a:p>
                      <a:pPr marL="0" algn="ctr" fontAlgn="b"/>
                      <a:r>
                        <a:rPr lang="cs-CZ" sz="2000" b="0" u="none" strike="noStrike" dirty="0">
                          <a:solidFill>
                            <a:srgbClr val="000000"/>
                          </a:solidFill>
                          <a:effectLst/>
                        </a:rPr>
                        <a:t>5,92</a:t>
                      </a:r>
                      <a:endParaRPr lang="cs-CZ" sz="2000" b="0" u="none" strike="noStrike" dirty="0">
                        <a:solidFill>
                          <a:srgbClr val="000000"/>
                        </a:solidFill>
                        <a:effectLst/>
                        <a:latin typeface="+mn-lt"/>
                        <a:ea typeface="+mn-ea"/>
                        <a:cs typeface="+mn-cs"/>
                      </a:endParaRPr>
                    </a:p>
                  </a:txBody>
                  <a:tcPr marL="6350" marR="6350" marT="6350" marB="0" anchor="b"/>
                </a:tc>
                <a:extLst>
                  <a:ext uri="{0D108BD9-81ED-4DB2-BD59-A6C34878D82A}">
                    <a16:rowId xmlns:a16="http://schemas.microsoft.com/office/drawing/2014/main" val="2318619732"/>
                  </a:ext>
                </a:extLst>
              </a:tr>
              <a:tr h="350520">
                <a:tc>
                  <a:txBody>
                    <a:bodyPr/>
                    <a:lstStyle/>
                    <a:p>
                      <a:pPr marL="0" algn="ctr" fontAlgn="b"/>
                      <a:r>
                        <a:rPr lang="cs-CZ" sz="2000" b="0" u="none" strike="noStrike" dirty="0">
                          <a:solidFill>
                            <a:srgbClr val="000000"/>
                          </a:solidFill>
                          <a:effectLst/>
                        </a:rPr>
                        <a:t>03.06.</a:t>
                      </a:r>
                      <a:endParaRPr lang="cs-CZ" sz="2000" b="0" u="none" strike="noStrike" dirty="0">
                        <a:solidFill>
                          <a:srgbClr val="000000"/>
                        </a:solidFill>
                        <a:effectLst/>
                        <a:latin typeface="+mn-lt"/>
                        <a:ea typeface="+mn-ea"/>
                        <a:cs typeface="+mn-cs"/>
                      </a:endParaRPr>
                    </a:p>
                  </a:txBody>
                  <a:tcPr marL="6350" marR="6350" marT="6350" marB="0" anchor="b"/>
                </a:tc>
                <a:tc>
                  <a:txBody>
                    <a:bodyPr/>
                    <a:lstStyle/>
                    <a:p>
                      <a:pPr algn="ctr" fontAlgn="b"/>
                      <a:r>
                        <a:rPr lang="cs-CZ" sz="2000" b="0" i="0" u="none" strike="noStrike">
                          <a:solidFill>
                            <a:srgbClr val="000000"/>
                          </a:solidFill>
                          <a:effectLst/>
                          <a:latin typeface="Calibri"/>
                        </a:rPr>
                        <a:t>5:54</a:t>
                      </a:r>
                    </a:p>
                  </a:txBody>
                  <a:tcPr marL="9525" marR="9525" marT="9525" marB="0" anchor="b"/>
                </a:tc>
                <a:tc vMerge="1">
                  <a:txBody>
                    <a:bodyPr/>
                    <a:lstStyle/>
                    <a:p>
                      <a:pPr marL="0" algn="ctr" fontAlgn="b"/>
                      <a:r>
                        <a:rPr lang="cs-CZ" sz="2000" b="0" u="none" strike="noStrike" dirty="0">
                          <a:solidFill>
                            <a:srgbClr val="000000"/>
                          </a:solidFill>
                          <a:effectLst/>
                        </a:rPr>
                        <a:t>5,92</a:t>
                      </a:r>
                      <a:endParaRPr lang="cs-CZ" sz="2000" b="0" u="none" strike="noStrike" dirty="0">
                        <a:solidFill>
                          <a:srgbClr val="000000"/>
                        </a:solidFill>
                        <a:effectLst/>
                        <a:latin typeface="+mn-lt"/>
                        <a:ea typeface="+mn-ea"/>
                        <a:cs typeface="+mn-cs"/>
                      </a:endParaRPr>
                    </a:p>
                  </a:txBody>
                  <a:tcPr marL="6350" marR="6350" marT="6350" marB="0" anchor="b"/>
                </a:tc>
                <a:extLst>
                  <a:ext uri="{0D108BD9-81ED-4DB2-BD59-A6C34878D82A}">
                    <a16:rowId xmlns:a16="http://schemas.microsoft.com/office/drawing/2014/main" val="2247197712"/>
                  </a:ext>
                </a:extLst>
              </a:tr>
              <a:tr h="350520">
                <a:tc>
                  <a:txBody>
                    <a:bodyPr/>
                    <a:lstStyle/>
                    <a:p>
                      <a:pPr marL="0" algn="ctr" fontAlgn="b"/>
                      <a:r>
                        <a:rPr lang="cs-CZ" sz="2000" b="0" u="none" strike="noStrike" dirty="0">
                          <a:solidFill>
                            <a:srgbClr val="000000"/>
                          </a:solidFill>
                          <a:effectLst/>
                          <a:latin typeface="+mn-lt"/>
                          <a:ea typeface="+mn-ea"/>
                          <a:cs typeface="+mn-cs"/>
                        </a:rPr>
                        <a:t>04.06.</a:t>
                      </a:r>
                    </a:p>
                  </a:txBody>
                  <a:tcPr marL="6350" marR="6350" marT="6350" marB="0" anchor="b"/>
                </a:tc>
                <a:tc>
                  <a:txBody>
                    <a:bodyPr/>
                    <a:lstStyle/>
                    <a:p>
                      <a:pPr algn="ctr" fontAlgn="b"/>
                      <a:r>
                        <a:rPr lang="cs-CZ" sz="2000" b="0" i="0" u="none" strike="noStrike">
                          <a:solidFill>
                            <a:srgbClr val="000000"/>
                          </a:solidFill>
                          <a:effectLst/>
                          <a:latin typeface="Calibri"/>
                        </a:rPr>
                        <a:t>5:22</a:t>
                      </a:r>
                    </a:p>
                  </a:txBody>
                  <a:tcPr marL="9525" marR="9525" marT="9525" marB="0" anchor="b"/>
                </a:tc>
                <a:tc vMerge="1">
                  <a:txBody>
                    <a:bodyPr/>
                    <a:lstStyle/>
                    <a:p>
                      <a:pPr marL="0" algn="ctr" fontAlgn="b"/>
                      <a:endParaRPr lang="cs-CZ" sz="2000" b="0" u="none" strike="noStrike" dirty="0">
                        <a:solidFill>
                          <a:srgbClr val="000000"/>
                        </a:solidFill>
                        <a:effectLst/>
                        <a:latin typeface="+mn-lt"/>
                        <a:ea typeface="+mn-ea"/>
                        <a:cs typeface="+mn-cs"/>
                      </a:endParaRPr>
                    </a:p>
                  </a:txBody>
                  <a:tcPr marL="6350" marR="6350" marT="6350" marB="0" anchor="ctr"/>
                </a:tc>
                <a:extLst>
                  <a:ext uri="{0D108BD9-81ED-4DB2-BD59-A6C34878D82A}">
                    <a16:rowId xmlns:a16="http://schemas.microsoft.com/office/drawing/2014/main" val="3784596001"/>
                  </a:ext>
                </a:extLst>
              </a:tr>
              <a:tr h="350520">
                <a:tc>
                  <a:txBody>
                    <a:bodyPr/>
                    <a:lstStyle/>
                    <a:p>
                      <a:pPr marL="0" algn="ctr" fontAlgn="b"/>
                      <a:r>
                        <a:rPr lang="cs-CZ" sz="2000" b="0" u="none" strike="noStrike" dirty="0">
                          <a:solidFill>
                            <a:srgbClr val="000000"/>
                          </a:solidFill>
                          <a:effectLst/>
                          <a:latin typeface="+mn-lt"/>
                          <a:ea typeface="+mn-ea"/>
                          <a:cs typeface="+mn-cs"/>
                        </a:rPr>
                        <a:t>05.06.</a:t>
                      </a:r>
                    </a:p>
                  </a:txBody>
                  <a:tcPr marL="6350" marR="6350" marT="6350" marB="0" anchor="b"/>
                </a:tc>
                <a:tc>
                  <a:txBody>
                    <a:bodyPr/>
                    <a:lstStyle/>
                    <a:p>
                      <a:pPr algn="ctr" fontAlgn="b"/>
                      <a:r>
                        <a:rPr lang="cs-CZ" sz="2000" b="0" i="0" u="none" strike="noStrike" dirty="0">
                          <a:solidFill>
                            <a:srgbClr val="000000"/>
                          </a:solidFill>
                          <a:effectLst/>
                          <a:latin typeface="Calibri"/>
                        </a:rPr>
                        <a:t>5:42</a:t>
                      </a:r>
                    </a:p>
                  </a:txBody>
                  <a:tcPr marL="9525" marR="9525" marT="9525" marB="0" anchor="b"/>
                </a:tc>
                <a:tc vMerge="1">
                  <a:txBody>
                    <a:bodyPr/>
                    <a:lstStyle/>
                    <a:p>
                      <a:pPr marL="0" algn="ctr" fontAlgn="b"/>
                      <a:endParaRPr lang="cs-CZ" sz="2000" b="0" u="none" strike="noStrike" dirty="0">
                        <a:solidFill>
                          <a:srgbClr val="000000"/>
                        </a:solidFill>
                        <a:effectLst/>
                        <a:latin typeface="+mn-lt"/>
                        <a:ea typeface="+mn-ea"/>
                        <a:cs typeface="+mn-cs"/>
                      </a:endParaRPr>
                    </a:p>
                  </a:txBody>
                  <a:tcPr marL="6350" marR="6350" marT="6350" marB="0" anchor="ctr"/>
                </a:tc>
                <a:extLst>
                  <a:ext uri="{0D108BD9-81ED-4DB2-BD59-A6C34878D82A}">
                    <a16:rowId xmlns:a16="http://schemas.microsoft.com/office/drawing/2014/main" val="166713707"/>
                  </a:ext>
                </a:extLst>
              </a:tr>
            </a:tbl>
          </a:graphicData>
        </a:graphic>
      </p:graphicFrame>
      <p:sp>
        <p:nvSpPr>
          <p:cNvPr id="4" name="TextovéPole 3">
            <a:extLst>
              <a:ext uri="{FF2B5EF4-FFF2-40B4-BE49-F238E27FC236}">
                <a16:creationId xmlns:a16="http://schemas.microsoft.com/office/drawing/2014/main" id="{B2C938A0-5D88-E4C9-1C52-2406E910BE5C}"/>
              </a:ext>
            </a:extLst>
          </p:cNvPr>
          <p:cNvSpPr txBox="1"/>
          <p:nvPr/>
        </p:nvSpPr>
        <p:spPr>
          <a:xfrm>
            <a:off x="615552" y="1241215"/>
            <a:ext cx="16904098" cy="584775"/>
          </a:xfrm>
          <a:prstGeom prst="rect">
            <a:avLst/>
          </a:prstGeom>
          <a:noFill/>
        </p:spPr>
        <p:txBody>
          <a:bodyPr wrap="square" rtlCol="0">
            <a:spAutoFit/>
          </a:bodyPr>
          <a:lstStyle/>
          <a:p>
            <a:r>
              <a:rPr lang="cs-CZ" sz="3200" b="1" dirty="0">
                <a:solidFill>
                  <a:schemeClr val="bg1">
                    <a:lumMod val="65000"/>
                  </a:schemeClr>
                </a:solidFill>
              </a:rPr>
              <a:t>K Barrandovu (K Holyni – Barrandovský most)</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Tabulka 11">
            <a:extLst>
              <a:ext uri="{FF2B5EF4-FFF2-40B4-BE49-F238E27FC236}">
                <a16:creationId xmlns:a16="http://schemas.microsoft.com/office/drawing/2014/main" id="{06C5D435-E952-2973-95AF-E6D5BCC9CD94}"/>
              </a:ext>
            </a:extLst>
          </p:cNvPr>
          <p:cNvGraphicFramePr>
            <a:graphicFrameLocks noGrp="1" noChangeAspect="1"/>
          </p:cNvGraphicFramePr>
          <p:nvPr>
            <p:ph sz="half" idx="2"/>
            <p:extLst>
              <p:ext uri="{D42A27DB-BD31-4B8C-83A1-F6EECF244321}">
                <p14:modId xmlns:p14="http://schemas.microsoft.com/office/powerpoint/2010/main" val="4119794506"/>
              </p:ext>
            </p:extLst>
          </p:nvPr>
        </p:nvGraphicFramePr>
        <p:xfrm>
          <a:off x="615950" y="1832550"/>
          <a:ext cx="5410800" cy="7905665"/>
        </p:xfrm>
        <a:graphic>
          <a:graphicData uri="http://schemas.openxmlformats.org/drawingml/2006/table">
            <a:tbl>
              <a:tblPr firstRow="1" bandRow="1">
                <a:tableStyleId>{72833802-FEF1-4C79-8D5D-14CF1EAF98D9}</a:tableStyleId>
              </a:tblPr>
              <a:tblGrid>
                <a:gridCol w="977900">
                  <a:extLst>
                    <a:ext uri="{9D8B030D-6E8A-4147-A177-3AD203B41FA5}">
                      <a16:colId xmlns:a16="http://schemas.microsoft.com/office/drawing/2014/main" val="2227098547"/>
                    </a:ext>
                  </a:extLst>
                </a:gridCol>
                <a:gridCol w="2163519">
                  <a:extLst>
                    <a:ext uri="{9D8B030D-6E8A-4147-A177-3AD203B41FA5}">
                      <a16:colId xmlns:a16="http://schemas.microsoft.com/office/drawing/2014/main" val="4166692111"/>
                    </a:ext>
                  </a:extLst>
                </a:gridCol>
                <a:gridCol w="2269381">
                  <a:extLst>
                    <a:ext uri="{9D8B030D-6E8A-4147-A177-3AD203B41FA5}">
                      <a16:colId xmlns:a16="http://schemas.microsoft.com/office/drawing/2014/main" val="2410731068"/>
                    </a:ext>
                  </a:extLst>
                </a:gridCol>
              </a:tblGrid>
              <a:tr h="352254">
                <a:tc>
                  <a:txBody>
                    <a:bodyPr/>
                    <a:lstStyle/>
                    <a:p>
                      <a:pPr algn="ctr" fontAlgn="b"/>
                      <a:r>
                        <a:rPr lang="cs-CZ" sz="2000" b="0" u="none" strike="noStrike" dirty="0">
                          <a:solidFill>
                            <a:schemeClr val="bg1"/>
                          </a:solidFill>
                          <a:effectLst/>
                        </a:rPr>
                        <a:t>Datum</a:t>
                      </a:r>
                      <a:endParaRPr lang="cs-CZ" sz="2000" b="0" i="0" u="none" strike="noStrike" dirty="0">
                        <a:solidFill>
                          <a:schemeClr val="bg1"/>
                        </a:solidFill>
                        <a:effectLst/>
                        <a:latin typeface="Calibri" panose="020F0502020204030204" pitchFamily="34" charset="0"/>
                      </a:endParaRPr>
                    </a:p>
                  </a:txBody>
                  <a:tcPr marL="6350" marR="6350" marT="6350" marB="0" anchor="ctr">
                    <a:lnR w="12700" cap="flat" cmpd="sng" algn="ctr">
                      <a:solidFill>
                        <a:schemeClr val="accent2"/>
                      </a:solidFill>
                      <a:prstDash val="solid"/>
                      <a:round/>
                      <a:headEnd type="none" w="med" len="med"/>
                      <a:tailEnd type="none" w="med" len="med"/>
                    </a:lnR>
                    <a:lnB w="12700" cap="flat" cmpd="sng" algn="ctr">
                      <a:solidFill>
                        <a:schemeClr val="accent2"/>
                      </a:solidFill>
                      <a:prstDash val="solid"/>
                      <a:round/>
                      <a:headEnd type="none" w="med" len="med"/>
                      <a:tailEnd type="none" w="med" len="med"/>
                    </a:lnB>
                  </a:tcPr>
                </a:tc>
                <a:tc>
                  <a:txBody>
                    <a:bodyPr/>
                    <a:lstStyle/>
                    <a:p>
                      <a:pPr algn="ctr" fontAlgn="b"/>
                      <a:r>
                        <a:rPr lang="cs-CZ" sz="2000" b="0" u="none" strike="noStrike" dirty="0">
                          <a:solidFill>
                            <a:schemeClr val="bg1"/>
                          </a:solidFill>
                          <a:effectLst/>
                        </a:rPr>
                        <a:t>Aktuální jízdní doba</a:t>
                      </a:r>
                    </a:p>
                    <a:p>
                      <a:pPr marL="0" marR="0" lvl="0" indent="0" algn="ctr" defTabSz="914400" eaLnBrk="1" fontAlgn="b" latinLnBrk="0" hangingPunct="1">
                        <a:lnSpc>
                          <a:spcPct val="100000"/>
                        </a:lnSpc>
                        <a:spcBef>
                          <a:spcPts val="0"/>
                        </a:spcBef>
                        <a:spcAft>
                          <a:spcPts val="0"/>
                        </a:spcAft>
                        <a:buClrTx/>
                        <a:buSzTx/>
                        <a:buFontTx/>
                        <a:buNone/>
                        <a:tabLst/>
                        <a:defRPr/>
                      </a:pPr>
                      <a:r>
                        <a:rPr lang="cs-CZ" sz="2000" b="0" u="none" strike="noStrike" dirty="0">
                          <a:solidFill>
                            <a:schemeClr val="bg1"/>
                          </a:solidFill>
                          <a:effectLst/>
                          <a:latin typeface="+mn-lt"/>
                          <a:ea typeface="+mn-ea"/>
                          <a:cs typeface="+mn-cs"/>
                        </a:rPr>
                        <a:t>[</a:t>
                      </a:r>
                      <a:r>
                        <a:rPr lang="cs-CZ" sz="2000" b="0" u="none" strike="noStrike" dirty="0" err="1">
                          <a:solidFill>
                            <a:schemeClr val="bg1"/>
                          </a:solidFill>
                          <a:effectLst/>
                          <a:latin typeface="+mn-lt"/>
                          <a:ea typeface="+mn-ea"/>
                          <a:cs typeface="+mn-cs"/>
                        </a:rPr>
                        <a:t>min:s</a:t>
                      </a:r>
                      <a:r>
                        <a:rPr lang="cs-CZ" sz="2000" b="0" u="none" strike="noStrike" dirty="0">
                          <a:solidFill>
                            <a:schemeClr val="bg1"/>
                          </a:solidFill>
                          <a:effectLst/>
                          <a:latin typeface="+mn-lt"/>
                          <a:ea typeface="+mn-ea"/>
                          <a:cs typeface="+mn-cs"/>
                        </a:rPr>
                        <a:t>]</a:t>
                      </a:r>
                    </a:p>
                  </a:txBody>
                  <a:tcPr marL="6350" marR="6350" marT="6350" marB="0" anchor="b">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B w="12700" cap="flat" cmpd="sng" algn="ctr">
                      <a:solidFill>
                        <a:schemeClr val="accent2"/>
                      </a:solidFill>
                      <a:prstDash val="solid"/>
                      <a:round/>
                      <a:headEnd type="none" w="med" len="med"/>
                      <a:tailEnd type="none" w="med" len="med"/>
                    </a:lnB>
                  </a:tcPr>
                </a:tc>
                <a:tc>
                  <a:txBody>
                    <a:bodyPr/>
                    <a:lstStyle/>
                    <a:p>
                      <a:pPr algn="ctr" fontAlgn="b"/>
                      <a:r>
                        <a:rPr lang="cs-CZ" sz="2000" b="0" u="none" strike="noStrike" dirty="0">
                          <a:solidFill>
                            <a:schemeClr val="bg1"/>
                          </a:solidFill>
                          <a:effectLst/>
                        </a:rPr>
                        <a:t>Obvyklá jízdní doba</a:t>
                      </a:r>
                    </a:p>
                    <a:p>
                      <a:pPr marL="0" marR="0" lvl="0" indent="0" algn="ctr" defTabSz="914400" eaLnBrk="1" fontAlgn="b" latinLnBrk="0" hangingPunct="1">
                        <a:lnSpc>
                          <a:spcPct val="100000"/>
                        </a:lnSpc>
                        <a:spcBef>
                          <a:spcPts val="0"/>
                        </a:spcBef>
                        <a:spcAft>
                          <a:spcPts val="0"/>
                        </a:spcAft>
                        <a:buClrTx/>
                        <a:buSzTx/>
                        <a:buFontTx/>
                        <a:buNone/>
                        <a:tabLst/>
                        <a:defRPr/>
                      </a:pPr>
                      <a:r>
                        <a:rPr lang="cs-CZ" sz="2000" b="0" u="none" strike="noStrike" dirty="0">
                          <a:solidFill>
                            <a:schemeClr val="bg1"/>
                          </a:solidFill>
                          <a:effectLst/>
                          <a:latin typeface="+mn-lt"/>
                          <a:ea typeface="+mn-ea"/>
                          <a:cs typeface="+mn-cs"/>
                        </a:rPr>
                        <a:t>[</a:t>
                      </a:r>
                      <a:r>
                        <a:rPr lang="cs-CZ" sz="2000" b="0" u="none" strike="noStrike" dirty="0" err="1">
                          <a:solidFill>
                            <a:schemeClr val="bg1"/>
                          </a:solidFill>
                          <a:effectLst/>
                          <a:latin typeface="+mn-lt"/>
                          <a:ea typeface="+mn-ea"/>
                          <a:cs typeface="+mn-cs"/>
                        </a:rPr>
                        <a:t>min:s</a:t>
                      </a:r>
                      <a:r>
                        <a:rPr lang="cs-CZ" sz="2000" b="0" u="none" strike="noStrike" dirty="0">
                          <a:solidFill>
                            <a:schemeClr val="bg1"/>
                          </a:solidFill>
                          <a:effectLst/>
                          <a:latin typeface="+mn-lt"/>
                          <a:ea typeface="+mn-ea"/>
                          <a:cs typeface="+mn-cs"/>
                        </a:rPr>
                        <a:t>]</a:t>
                      </a:r>
                    </a:p>
                  </a:txBody>
                  <a:tcPr marL="6350" marR="6350" marT="6350" marB="0" anchor="b">
                    <a:lnL w="12700" cap="flat" cmpd="sng" algn="ctr">
                      <a:solidFill>
                        <a:schemeClr val="accent2"/>
                      </a:solidFill>
                      <a:prstDash val="solid"/>
                      <a:round/>
                      <a:headEnd type="none" w="med" len="med"/>
                      <a:tailEnd type="none" w="med" len="med"/>
                    </a:lnL>
                    <a:lnB w="12700" cap="flat" cmpd="sng" algn="ctr">
                      <a:solidFill>
                        <a:schemeClr val="accent2"/>
                      </a:solidFill>
                      <a:prstDash val="solid"/>
                      <a:round/>
                      <a:headEnd type="none" w="med" len="med"/>
                      <a:tailEnd type="none" w="med" len="med"/>
                    </a:lnB>
                  </a:tcPr>
                </a:tc>
                <a:extLst>
                  <a:ext uri="{0D108BD9-81ED-4DB2-BD59-A6C34878D82A}">
                    <a16:rowId xmlns:a16="http://schemas.microsoft.com/office/drawing/2014/main" val="760489912"/>
                  </a:ext>
                </a:extLst>
              </a:tr>
              <a:tr h="352254">
                <a:tc>
                  <a:txBody>
                    <a:bodyPr/>
                    <a:lstStyle/>
                    <a:p>
                      <a:pPr marL="0" algn="ctr" fontAlgn="b"/>
                      <a:r>
                        <a:rPr lang="cs-CZ" sz="2000" b="0" u="none" strike="noStrike" dirty="0">
                          <a:solidFill>
                            <a:srgbClr val="000000"/>
                          </a:solidFill>
                          <a:effectLst/>
                        </a:rPr>
                        <a:t>16.05.</a:t>
                      </a:r>
                      <a:endParaRPr lang="cs-CZ" sz="2000" b="0" u="none" strike="noStrike" dirty="0">
                        <a:solidFill>
                          <a:srgbClr val="000000"/>
                        </a:solidFill>
                        <a:effectLst/>
                        <a:latin typeface="+mn-lt"/>
                        <a:ea typeface="+mn-ea"/>
                        <a:cs typeface="+mn-cs"/>
                      </a:endParaRPr>
                    </a:p>
                  </a:txBody>
                  <a:tcPr marL="6350" marR="6350" marT="6350" marB="0" anchor="b">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tc>
                  <a:txBody>
                    <a:bodyPr/>
                    <a:lstStyle/>
                    <a:p>
                      <a:pPr algn="ctr" fontAlgn="b"/>
                      <a:r>
                        <a:rPr lang="cs-CZ" sz="2000" b="0" i="0" u="none" strike="noStrike" dirty="0">
                          <a:solidFill>
                            <a:srgbClr val="000000"/>
                          </a:solidFill>
                          <a:effectLst/>
                          <a:latin typeface="Calibri"/>
                        </a:rPr>
                        <a:t>6:20</a:t>
                      </a:r>
                    </a:p>
                  </a:txBody>
                  <a:tcPr marL="9525" marR="9525" marT="9525" marB="0" anchor="b">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tc rowSpan="21">
                  <a:txBody>
                    <a:bodyPr/>
                    <a:lstStyle/>
                    <a:p>
                      <a:pPr algn="ctr" fontAlgn="b"/>
                      <a:r>
                        <a:rPr lang="cs-CZ" sz="2000" b="0" i="0" u="none" strike="noStrike" dirty="0">
                          <a:solidFill>
                            <a:srgbClr val="000000"/>
                          </a:solidFill>
                          <a:effectLst/>
                          <a:latin typeface="Calibri" panose="020F0502020204030204" pitchFamily="34" charset="0"/>
                        </a:rPr>
                        <a:t>6:17</a:t>
                      </a:r>
                    </a:p>
                  </a:txBody>
                  <a:tcPr marL="6350" marR="6350" marT="6350" marB="0" anchor="ctr">
                    <a:lnL w="12700" cap="flat" cmpd="sng" algn="ctr">
                      <a:solidFill>
                        <a:schemeClr val="accent2"/>
                      </a:solidFill>
                      <a:prstDash val="solid"/>
                      <a:round/>
                      <a:headEnd type="none" w="med" len="med"/>
                      <a:tailEnd type="none" w="med" len="med"/>
                    </a:lnL>
                    <a:lnT w="12700" cap="flat" cmpd="sng" algn="ctr">
                      <a:solidFill>
                        <a:schemeClr val="accent2"/>
                      </a:solidFill>
                      <a:prstDash val="solid"/>
                      <a:round/>
                      <a:headEnd type="none" w="med" len="med"/>
                      <a:tailEnd type="none" w="med" len="med"/>
                    </a:lnT>
                  </a:tcPr>
                </a:tc>
                <a:extLst>
                  <a:ext uri="{0D108BD9-81ED-4DB2-BD59-A6C34878D82A}">
                    <a16:rowId xmlns:a16="http://schemas.microsoft.com/office/drawing/2014/main" val="1680513553"/>
                  </a:ext>
                </a:extLst>
              </a:tr>
              <a:tr h="352254">
                <a:tc>
                  <a:txBody>
                    <a:bodyPr/>
                    <a:lstStyle/>
                    <a:p>
                      <a:pPr marL="0" algn="ctr" fontAlgn="b"/>
                      <a:r>
                        <a:rPr lang="cs-CZ" sz="2000" b="0" u="none" strike="noStrike" dirty="0">
                          <a:solidFill>
                            <a:srgbClr val="000000"/>
                          </a:solidFill>
                          <a:effectLst/>
                        </a:rPr>
                        <a:t>17.05.</a:t>
                      </a:r>
                      <a:endParaRPr lang="cs-CZ" sz="2000" b="0" u="none" strike="noStrike" dirty="0">
                        <a:solidFill>
                          <a:srgbClr val="000000"/>
                        </a:solidFill>
                        <a:effectLst/>
                        <a:latin typeface="+mn-lt"/>
                        <a:ea typeface="+mn-ea"/>
                        <a:cs typeface="+mn-cs"/>
                      </a:endParaRPr>
                    </a:p>
                  </a:txBody>
                  <a:tcPr marL="6350" marR="6350" marT="6350" marB="0" anchor="b">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tc>
                  <a:txBody>
                    <a:bodyPr/>
                    <a:lstStyle/>
                    <a:p>
                      <a:pPr algn="ctr" fontAlgn="b"/>
                      <a:r>
                        <a:rPr lang="cs-CZ" sz="2000" b="0" i="0" u="none" strike="noStrike">
                          <a:solidFill>
                            <a:srgbClr val="000000"/>
                          </a:solidFill>
                          <a:effectLst/>
                          <a:latin typeface="Calibri"/>
                        </a:rPr>
                        <a:t>6:54</a:t>
                      </a:r>
                    </a:p>
                  </a:txBody>
                  <a:tcPr marL="9525" marR="9525" marT="9525" marB="0" anchor="b">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tc vMerge="1">
                  <a:txBody>
                    <a:bodyPr/>
                    <a:lstStyle/>
                    <a:p>
                      <a:pPr algn="ctr" fontAlgn="b"/>
                      <a:r>
                        <a:rPr lang="cs-CZ" sz="2000" b="0" u="none" strike="noStrike" dirty="0">
                          <a:solidFill>
                            <a:srgbClr val="000000"/>
                          </a:solidFill>
                          <a:effectLst/>
                        </a:rPr>
                        <a:t>6,29</a:t>
                      </a:r>
                      <a:endParaRPr lang="cs-CZ" sz="2000" b="0" i="0" u="none" strike="noStrike" dirty="0">
                        <a:solidFill>
                          <a:srgbClr val="000000"/>
                        </a:solidFill>
                        <a:effectLst/>
                        <a:latin typeface="Calibri" panose="020F0502020204030204" pitchFamily="34" charset="0"/>
                      </a:endParaRPr>
                    </a:p>
                  </a:txBody>
                  <a:tcPr marL="6350" marR="6350" marT="6350" marB="0" anchor="b">
                    <a:lnL w="12700" cap="flat" cmpd="sng" algn="ctr">
                      <a:solidFill>
                        <a:schemeClr val="accent2"/>
                      </a:solidFill>
                      <a:prstDash val="solid"/>
                      <a:round/>
                      <a:headEnd type="none" w="med" len="med"/>
                      <a:tailEnd type="none" w="med" len="med"/>
                    </a:lnL>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extLst>
                  <a:ext uri="{0D108BD9-81ED-4DB2-BD59-A6C34878D82A}">
                    <a16:rowId xmlns:a16="http://schemas.microsoft.com/office/drawing/2014/main" val="1208031706"/>
                  </a:ext>
                </a:extLst>
              </a:tr>
              <a:tr h="352254">
                <a:tc>
                  <a:txBody>
                    <a:bodyPr/>
                    <a:lstStyle/>
                    <a:p>
                      <a:pPr marL="0" algn="ctr" fontAlgn="b"/>
                      <a:r>
                        <a:rPr lang="cs-CZ" sz="2000" b="0" u="none" strike="noStrike" dirty="0">
                          <a:solidFill>
                            <a:srgbClr val="000000"/>
                          </a:solidFill>
                          <a:effectLst/>
                        </a:rPr>
                        <a:t>18.05.</a:t>
                      </a:r>
                      <a:endParaRPr lang="cs-CZ" sz="2000" b="0" u="none" strike="noStrike" dirty="0">
                        <a:solidFill>
                          <a:srgbClr val="000000"/>
                        </a:solidFill>
                        <a:effectLst/>
                        <a:latin typeface="+mn-lt"/>
                        <a:ea typeface="+mn-ea"/>
                        <a:cs typeface="+mn-cs"/>
                      </a:endParaRPr>
                    </a:p>
                  </a:txBody>
                  <a:tcPr marL="6350" marR="6350" marT="6350" marB="0" anchor="b">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tc>
                  <a:txBody>
                    <a:bodyPr/>
                    <a:lstStyle/>
                    <a:p>
                      <a:pPr algn="ctr" fontAlgn="b"/>
                      <a:r>
                        <a:rPr lang="cs-CZ" sz="2000" b="0" i="0" u="none" strike="noStrike">
                          <a:solidFill>
                            <a:srgbClr val="000000"/>
                          </a:solidFill>
                          <a:effectLst/>
                          <a:latin typeface="Calibri"/>
                        </a:rPr>
                        <a:t>8:13</a:t>
                      </a:r>
                    </a:p>
                  </a:txBody>
                  <a:tcPr marL="9525" marR="9525" marT="9525" marB="0" anchor="b">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tc vMerge="1">
                  <a:txBody>
                    <a:bodyPr/>
                    <a:lstStyle/>
                    <a:p>
                      <a:pPr algn="ctr" fontAlgn="b"/>
                      <a:r>
                        <a:rPr lang="cs-CZ" sz="2000" b="0" u="none" strike="noStrike" dirty="0">
                          <a:solidFill>
                            <a:srgbClr val="000000"/>
                          </a:solidFill>
                          <a:effectLst/>
                        </a:rPr>
                        <a:t>6,29</a:t>
                      </a:r>
                      <a:endParaRPr lang="cs-CZ" sz="2000" b="0" i="0" u="none" strike="noStrike" dirty="0">
                        <a:solidFill>
                          <a:srgbClr val="000000"/>
                        </a:solidFill>
                        <a:effectLst/>
                        <a:latin typeface="Calibri" panose="020F0502020204030204" pitchFamily="34" charset="0"/>
                      </a:endParaRPr>
                    </a:p>
                  </a:txBody>
                  <a:tcPr marL="6350" marR="6350" marT="6350" marB="0" anchor="b">
                    <a:lnL w="12700" cap="flat" cmpd="sng" algn="ctr">
                      <a:solidFill>
                        <a:schemeClr val="accent2"/>
                      </a:solidFill>
                      <a:prstDash val="solid"/>
                      <a:round/>
                      <a:headEnd type="none" w="med" len="med"/>
                      <a:tailEnd type="none" w="med" len="med"/>
                    </a:lnL>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extLst>
                  <a:ext uri="{0D108BD9-81ED-4DB2-BD59-A6C34878D82A}">
                    <a16:rowId xmlns:a16="http://schemas.microsoft.com/office/drawing/2014/main" val="2408734333"/>
                  </a:ext>
                </a:extLst>
              </a:tr>
              <a:tr h="352254">
                <a:tc>
                  <a:txBody>
                    <a:bodyPr/>
                    <a:lstStyle/>
                    <a:p>
                      <a:pPr marL="0" algn="ctr" fontAlgn="b"/>
                      <a:r>
                        <a:rPr lang="cs-CZ" sz="2000" b="0" u="none" strike="noStrike" dirty="0">
                          <a:solidFill>
                            <a:srgbClr val="000000"/>
                          </a:solidFill>
                          <a:effectLst/>
                        </a:rPr>
                        <a:t>19.05.</a:t>
                      </a:r>
                      <a:endParaRPr lang="cs-CZ" sz="2000" b="0" u="none" strike="noStrike" dirty="0">
                        <a:solidFill>
                          <a:srgbClr val="000000"/>
                        </a:solidFill>
                        <a:effectLst/>
                        <a:latin typeface="+mn-lt"/>
                        <a:ea typeface="+mn-ea"/>
                        <a:cs typeface="+mn-cs"/>
                      </a:endParaRPr>
                    </a:p>
                  </a:txBody>
                  <a:tcPr marL="6350" marR="6350" marT="6350" marB="0" anchor="b">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tc>
                  <a:txBody>
                    <a:bodyPr/>
                    <a:lstStyle/>
                    <a:p>
                      <a:pPr algn="ctr" fontAlgn="b"/>
                      <a:r>
                        <a:rPr lang="cs-CZ" sz="2000" b="0" i="0" u="none" strike="noStrike">
                          <a:solidFill>
                            <a:srgbClr val="000000"/>
                          </a:solidFill>
                          <a:effectLst/>
                          <a:latin typeface="Calibri"/>
                        </a:rPr>
                        <a:t>8:30</a:t>
                      </a:r>
                    </a:p>
                  </a:txBody>
                  <a:tcPr marL="9525" marR="9525" marT="9525" marB="0" anchor="b">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tc vMerge="1">
                  <a:txBody>
                    <a:bodyPr/>
                    <a:lstStyle/>
                    <a:p>
                      <a:pPr algn="ctr" fontAlgn="b"/>
                      <a:r>
                        <a:rPr lang="cs-CZ" sz="2000" b="0" u="none" strike="noStrike" dirty="0">
                          <a:solidFill>
                            <a:srgbClr val="000000"/>
                          </a:solidFill>
                          <a:effectLst/>
                        </a:rPr>
                        <a:t>6,29</a:t>
                      </a:r>
                      <a:endParaRPr lang="cs-CZ" sz="2000" b="0" i="0" u="none" strike="noStrike" dirty="0">
                        <a:solidFill>
                          <a:srgbClr val="000000"/>
                        </a:solidFill>
                        <a:effectLst/>
                        <a:latin typeface="Calibri" panose="020F0502020204030204" pitchFamily="34" charset="0"/>
                      </a:endParaRPr>
                    </a:p>
                  </a:txBody>
                  <a:tcPr marL="6350" marR="6350" marT="6350" marB="0" anchor="b">
                    <a:lnL w="12700" cap="flat" cmpd="sng" algn="ctr">
                      <a:solidFill>
                        <a:schemeClr val="accent2"/>
                      </a:solidFill>
                      <a:prstDash val="solid"/>
                      <a:round/>
                      <a:headEnd type="none" w="med" len="med"/>
                      <a:tailEnd type="none" w="med" len="med"/>
                    </a:lnL>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extLst>
                  <a:ext uri="{0D108BD9-81ED-4DB2-BD59-A6C34878D82A}">
                    <a16:rowId xmlns:a16="http://schemas.microsoft.com/office/drawing/2014/main" val="1821457427"/>
                  </a:ext>
                </a:extLst>
              </a:tr>
              <a:tr h="352254">
                <a:tc>
                  <a:txBody>
                    <a:bodyPr/>
                    <a:lstStyle/>
                    <a:p>
                      <a:pPr marL="0" algn="ctr" fontAlgn="b"/>
                      <a:r>
                        <a:rPr lang="cs-CZ" sz="2000" b="0" u="none" strike="noStrike" dirty="0">
                          <a:solidFill>
                            <a:srgbClr val="000000"/>
                          </a:solidFill>
                          <a:effectLst/>
                        </a:rPr>
                        <a:t>20.05.</a:t>
                      </a:r>
                      <a:endParaRPr lang="cs-CZ" sz="2000" b="0" u="none" strike="noStrike" dirty="0">
                        <a:solidFill>
                          <a:srgbClr val="000000"/>
                        </a:solidFill>
                        <a:effectLst/>
                        <a:latin typeface="+mn-lt"/>
                        <a:ea typeface="+mn-ea"/>
                        <a:cs typeface="+mn-cs"/>
                      </a:endParaRPr>
                    </a:p>
                  </a:txBody>
                  <a:tcPr marL="6350" marR="6350" marT="6350" marB="0" anchor="b">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tc>
                  <a:txBody>
                    <a:bodyPr/>
                    <a:lstStyle/>
                    <a:p>
                      <a:pPr algn="ctr" fontAlgn="b"/>
                      <a:r>
                        <a:rPr lang="cs-CZ" sz="2000" b="0" i="0" u="none" strike="noStrike">
                          <a:solidFill>
                            <a:srgbClr val="000000"/>
                          </a:solidFill>
                          <a:effectLst/>
                          <a:latin typeface="Calibri"/>
                        </a:rPr>
                        <a:t>6:06</a:t>
                      </a:r>
                    </a:p>
                  </a:txBody>
                  <a:tcPr marL="9525" marR="9525" marT="9525" marB="0" anchor="b">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tc vMerge="1">
                  <a:txBody>
                    <a:bodyPr/>
                    <a:lstStyle/>
                    <a:p>
                      <a:pPr algn="ctr" fontAlgn="b"/>
                      <a:r>
                        <a:rPr lang="cs-CZ" sz="2000" b="0" u="none" strike="noStrike" dirty="0">
                          <a:solidFill>
                            <a:srgbClr val="000000"/>
                          </a:solidFill>
                          <a:effectLst/>
                        </a:rPr>
                        <a:t>6,29</a:t>
                      </a:r>
                      <a:endParaRPr lang="cs-CZ" sz="2000" b="0" i="0" u="none" strike="noStrike" dirty="0">
                        <a:solidFill>
                          <a:srgbClr val="000000"/>
                        </a:solidFill>
                        <a:effectLst/>
                        <a:latin typeface="Calibri" panose="020F0502020204030204" pitchFamily="34" charset="0"/>
                      </a:endParaRPr>
                    </a:p>
                  </a:txBody>
                  <a:tcPr marL="6350" marR="6350" marT="6350" marB="0" anchor="b">
                    <a:lnL w="12700" cap="flat" cmpd="sng" algn="ctr">
                      <a:solidFill>
                        <a:schemeClr val="accent2"/>
                      </a:solidFill>
                      <a:prstDash val="solid"/>
                      <a:round/>
                      <a:headEnd type="none" w="med" len="med"/>
                      <a:tailEnd type="none" w="med" len="med"/>
                    </a:lnL>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extLst>
                  <a:ext uri="{0D108BD9-81ED-4DB2-BD59-A6C34878D82A}">
                    <a16:rowId xmlns:a16="http://schemas.microsoft.com/office/drawing/2014/main" val="1357218631"/>
                  </a:ext>
                </a:extLst>
              </a:tr>
              <a:tr h="352254">
                <a:tc>
                  <a:txBody>
                    <a:bodyPr/>
                    <a:lstStyle/>
                    <a:p>
                      <a:pPr marL="0" algn="ctr" fontAlgn="b"/>
                      <a:r>
                        <a:rPr lang="cs-CZ" sz="2000" b="0" u="none" strike="noStrike" dirty="0">
                          <a:solidFill>
                            <a:srgbClr val="000000"/>
                          </a:solidFill>
                          <a:effectLst/>
                        </a:rPr>
                        <a:t>21.05.</a:t>
                      </a:r>
                      <a:endParaRPr lang="cs-CZ" sz="2000" b="0" u="none" strike="noStrike" dirty="0">
                        <a:solidFill>
                          <a:srgbClr val="000000"/>
                        </a:solidFill>
                        <a:effectLst/>
                        <a:latin typeface="+mn-lt"/>
                        <a:ea typeface="+mn-ea"/>
                        <a:cs typeface="+mn-cs"/>
                      </a:endParaRPr>
                    </a:p>
                  </a:txBody>
                  <a:tcPr marL="6350" marR="6350" marT="6350" marB="0" anchor="b">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tc>
                  <a:txBody>
                    <a:bodyPr/>
                    <a:lstStyle/>
                    <a:p>
                      <a:pPr algn="ctr" fontAlgn="b"/>
                      <a:r>
                        <a:rPr lang="cs-CZ" sz="2000" b="0" i="0" u="none" strike="noStrike">
                          <a:solidFill>
                            <a:srgbClr val="000000"/>
                          </a:solidFill>
                          <a:effectLst/>
                          <a:latin typeface="Calibri"/>
                        </a:rPr>
                        <a:t>5:07</a:t>
                      </a:r>
                    </a:p>
                  </a:txBody>
                  <a:tcPr marL="9525" marR="9525" marT="9525" marB="0" anchor="b">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tc vMerge="1">
                  <a:txBody>
                    <a:bodyPr/>
                    <a:lstStyle/>
                    <a:p>
                      <a:pPr algn="ctr" fontAlgn="b"/>
                      <a:r>
                        <a:rPr lang="cs-CZ" sz="2000" b="0" u="none" strike="noStrike" dirty="0">
                          <a:solidFill>
                            <a:srgbClr val="000000"/>
                          </a:solidFill>
                          <a:effectLst/>
                        </a:rPr>
                        <a:t>6,29</a:t>
                      </a:r>
                      <a:endParaRPr lang="cs-CZ" sz="2000" b="0" i="0" u="none" strike="noStrike" dirty="0">
                        <a:solidFill>
                          <a:srgbClr val="000000"/>
                        </a:solidFill>
                        <a:effectLst/>
                        <a:latin typeface="Calibri" panose="020F0502020204030204" pitchFamily="34" charset="0"/>
                      </a:endParaRPr>
                    </a:p>
                  </a:txBody>
                  <a:tcPr marL="6350" marR="6350" marT="6350" marB="0" anchor="b">
                    <a:lnL w="12700" cap="flat" cmpd="sng" algn="ctr">
                      <a:solidFill>
                        <a:schemeClr val="accent2"/>
                      </a:solidFill>
                      <a:prstDash val="solid"/>
                      <a:round/>
                      <a:headEnd type="none" w="med" len="med"/>
                      <a:tailEnd type="none" w="med" len="med"/>
                    </a:lnL>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extLst>
                  <a:ext uri="{0D108BD9-81ED-4DB2-BD59-A6C34878D82A}">
                    <a16:rowId xmlns:a16="http://schemas.microsoft.com/office/drawing/2014/main" val="4085119004"/>
                  </a:ext>
                </a:extLst>
              </a:tr>
              <a:tr h="352254">
                <a:tc>
                  <a:txBody>
                    <a:bodyPr/>
                    <a:lstStyle/>
                    <a:p>
                      <a:pPr marL="0" algn="ctr" fontAlgn="b"/>
                      <a:r>
                        <a:rPr lang="cs-CZ" sz="2000" b="0" u="none" strike="noStrike" dirty="0">
                          <a:solidFill>
                            <a:srgbClr val="000000"/>
                          </a:solidFill>
                          <a:effectLst/>
                        </a:rPr>
                        <a:t>22.05.</a:t>
                      </a:r>
                      <a:endParaRPr lang="cs-CZ" sz="2000" b="0" u="none" strike="noStrike" dirty="0">
                        <a:solidFill>
                          <a:srgbClr val="000000"/>
                        </a:solidFill>
                        <a:effectLst/>
                        <a:latin typeface="+mn-lt"/>
                        <a:ea typeface="+mn-ea"/>
                        <a:cs typeface="+mn-cs"/>
                      </a:endParaRPr>
                    </a:p>
                  </a:txBody>
                  <a:tcPr marL="6350" marR="6350" marT="6350" marB="0" anchor="b">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tc>
                  <a:txBody>
                    <a:bodyPr/>
                    <a:lstStyle/>
                    <a:p>
                      <a:pPr algn="ctr" fontAlgn="b"/>
                      <a:r>
                        <a:rPr lang="cs-CZ" sz="2000" b="0" i="0" u="none" strike="noStrike">
                          <a:solidFill>
                            <a:srgbClr val="000000"/>
                          </a:solidFill>
                          <a:effectLst/>
                          <a:latin typeface="Calibri"/>
                        </a:rPr>
                        <a:t>7:19</a:t>
                      </a:r>
                    </a:p>
                  </a:txBody>
                  <a:tcPr marL="9525" marR="9525" marT="9525" marB="0" anchor="b">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tc vMerge="1">
                  <a:txBody>
                    <a:bodyPr/>
                    <a:lstStyle/>
                    <a:p>
                      <a:pPr algn="ctr" fontAlgn="b"/>
                      <a:r>
                        <a:rPr lang="cs-CZ" sz="2000" b="0" u="none" strike="noStrike" dirty="0">
                          <a:solidFill>
                            <a:srgbClr val="000000"/>
                          </a:solidFill>
                          <a:effectLst/>
                        </a:rPr>
                        <a:t>6,29</a:t>
                      </a:r>
                      <a:endParaRPr lang="cs-CZ" sz="2000" b="0" i="0" u="none" strike="noStrike" dirty="0">
                        <a:solidFill>
                          <a:srgbClr val="000000"/>
                        </a:solidFill>
                        <a:effectLst/>
                        <a:latin typeface="Calibri" panose="020F0502020204030204" pitchFamily="34" charset="0"/>
                      </a:endParaRPr>
                    </a:p>
                  </a:txBody>
                  <a:tcPr marL="6350" marR="6350" marT="6350" marB="0" anchor="b">
                    <a:lnL w="12700" cap="flat" cmpd="sng" algn="ctr">
                      <a:solidFill>
                        <a:schemeClr val="accent2"/>
                      </a:solidFill>
                      <a:prstDash val="solid"/>
                      <a:round/>
                      <a:headEnd type="none" w="med" len="med"/>
                      <a:tailEnd type="none" w="med" len="med"/>
                    </a:lnL>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extLst>
                  <a:ext uri="{0D108BD9-81ED-4DB2-BD59-A6C34878D82A}">
                    <a16:rowId xmlns:a16="http://schemas.microsoft.com/office/drawing/2014/main" val="749988139"/>
                  </a:ext>
                </a:extLst>
              </a:tr>
              <a:tr h="352254">
                <a:tc>
                  <a:txBody>
                    <a:bodyPr/>
                    <a:lstStyle/>
                    <a:p>
                      <a:pPr marL="0" algn="ctr" fontAlgn="b"/>
                      <a:r>
                        <a:rPr lang="cs-CZ" sz="2000" b="0" u="none" strike="noStrike" dirty="0">
                          <a:solidFill>
                            <a:srgbClr val="000000"/>
                          </a:solidFill>
                          <a:effectLst/>
                        </a:rPr>
                        <a:t>23.05.</a:t>
                      </a:r>
                      <a:endParaRPr lang="cs-CZ" sz="2000" b="0" u="none" strike="noStrike" dirty="0">
                        <a:solidFill>
                          <a:srgbClr val="000000"/>
                        </a:solidFill>
                        <a:effectLst/>
                        <a:latin typeface="+mn-lt"/>
                        <a:ea typeface="+mn-ea"/>
                        <a:cs typeface="+mn-cs"/>
                      </a:endParaRPr>
                    </a:p>
                  </a:txBody>
                  <a:tcPr marL="6350" marR="6350" marT="6350" marB="0" anchor="b">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tc>
                  <a:txBody>
                    <a:bodyPr/>
                    <a:lstStyle/>
                    <a:p>
                      <a:pPr algn="ctr" fontAlgn="b"/>
                      <a:r>
                        <a:rPr lang="cs-CZ" sz="2000" b="0" i="0" u="none" strike="noStrike">
                          <a:solidFill>
                            <a:srgbClr val="000000"/>
                          </a:solidFill>
                          <a:effectLst/>
                          <a:latin typeface="Calibri"/>
                        </a:rPr>
                        <a:t>9:10</a:t>
                      </a:r>
                    </a:p>
                  </a:txBody>
                  <a:tcPr marL="9525" marR="9525" marT="9525" marB="0" anchor="b">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tc vMerge="1">
                  <a:txBody>
                    <a:bodyPr/>
                    <a:lstStyle/>
                    <a:p>
                      <a:pPr algn="ctr" fontAlgn="b"/>
                      <a:r>
                        <a:rPr lang="cs-CZ" sz="2000" b="0" u="none" strike="noStrike" dirty="0">
                          <a:solidFill>
                            <a:srgbClr val="000000"/>
                          </a:solidFill>
                          <a:effectLst/>
                        </a:rPr>
                        <a:t>6,29</a:t>
                      </a:r>
                      <a:endParaRPr lang="cs-CZ" sz="2000" b="0" i="0" u="none" strike="noStrike" dirty="0">
                        <a:solidFill>
                          <a:srgbClr val="000000"/>
                        </a:solidFill>
                        <a:effectLst/>
                        <a:latin typeface="Calibri" panose="020F0502020204030204" pitchFamily="34" charset="0"/>
                      </a:endParaRPr>
                    </a:p>
                  </a:txBody>
                  <a:tcPr marL="6350" marR="6350" marT="6350" marB="0" anchor="b">
                    <a:lnL w="12700" cap="flat" cmpd="sng" algn="ctr">
                      <a:solidFill>
                        <a:schemeClr val="accent2"/>
                      </a:solidFill>
                      <a:prstDash val="solid"/>
                      <a:round/>
                      <a:headEnd type="none" w="med" len="med"/>
                      <a:tailEnd type="none" w="med" len="med"/>
                    </a:lnL>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extLst>
                  <a:ext uri="{0D108BD9-81ED-4DB2-BD59-A6C34878D82A}">
                    <a16:rowId xmlns:a16="http://schemas.microsoft.com/office/drawing/2014/main" val="521540091"/>
                  </a:ext>
                </a:extLst>
              </a:tr>
              <a:tr h="352254">
                <a:tc>
                  <a:txBody>
                    <a:bodyPr/>
                    <a:lstStyle/>
                    <a:p>
                      <a:pPr marL="0" algn="ctr" fontAlgn="b"/>
                      <a:r>
                        <a:rPr lang="cs-CZ" sz="2000" b="0" u="none" strike="noStrike" dirty="0">
                          <a:solidFill>
                            <a:srgbClr val="000000"/>
                          </a:solidFill>
                          <a:effectLst/>
                        </a:rPr>
                        <a:t>24.05.</a:t>
                      </a:r>
                      <a:endParaRPr lang="cs-CZ" sz="2000" b="0" u="none" strike="noStrike" dirty="0">
                        <a:solidFill>
                          <a:srgbClr val="000000"/>
                        </a:solidFill>
                        <a:effectLst/>
                        <a:latin typeface="+mn-lt"/>
                        <a:ea typeface="+mn-ea"/>
                        <a:cs typeface="+mn-cs"/>
                      </a:endParaRPr>
                    </a:p>
                  </a:txBody>
                  <a:tcPr marL="6350" marR="6350" marT="6350" marB="0" anchor="b">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tc>
                  <a:txBody>
                    <a:bodyPr/>
                    <a:lstStyle/>
                    <a:p>
                      <a:pPr algn="ctr" fontAlgn="b"/>
                      <a:r>
                        <a:rPr lang="cs-CZ" sz="2000" b="0" i="0" u="none" strike="noStrike">
                          <a:solidFill>
                            <a:srgbClr val="000000"/>
                          </a:solidFill>
                          <a:effectLst/>
                          <a:latin typeface="Calibri"/>
                        </a:rPr>
                        <a:t>8:38</a:t>
                      </a:r>
                    </a:p>
                  </a:txBody>
                  <a:tcPr marL="9525" marR="9525" marT="9525" marB="0" anchor="b">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tc vMerge="1">
                  <a:txBody>
                    <a:bodyPr/>
                    <a:lstStyle/>
                    <a:p>
                      <a:pPr algn="ctr" fontAlgn="b"/>
                      <a:r>
                        <a:rPr lang="cs-CZ" sz="2000" b="0" u="none" strike="noStrike" dirty="0">
                          <a:solidFill>
                            <a:srgbClr val="000000"/>
                          </a:solidFill>
                          <a:effectLst/>
                        </a:rPr>
                        <a:t>6,29</a:t>
                      </a:r>
                      <a:endParaRPr lang="cs-CZ" sz="2000" b="0" i="0" u="none" strike="noStrike" dirty="0">
                        <a:solidFill>
                          <a:srgbClr val="000000"/>
                        </a:solidFill>
                        <a:effectLst/>
                        <a:latin typeface="Calibri" panose="020F0502020204030204" pitchFamily="34" charset="0"/>
                      </a:endParaRPr>
                    </a:p>
                  </a:txBody>
                  <a:tcPr marL="6350" marR="6350" marT="6350" marB="0" anchor="b">
                    <a:lnL w="12700" cap="flat" cmpd="sng" algn="ctr">
                      <a:solidFill>
                        <a:schemeClr val="accent2"/>
                      </a:solidFill>
                      <a:prstDash val="solid"/>
                      <a:round/>
                      <a:headEnd type="none" w="med" len="med"/>
                      <a:tailEnd type="none" w="med" len="med"/>
                    </a:lnL>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extLst>
                  <a:ext uri="{0D108BD9-81ED-4DB2-BD59-A6C34878D82A}">
                    <a16:rowId xmlns:a16="http://schemas.microsoft.com/office/drawing/2014/main" val="2624082625"/>
                  </a:ext>
                </a:extLst>
              </a:tr>
              <a:tr h="352254">
                <a:tc>
                  <a:txBody>
                    <a:bodyPr/>
                    <a:lstStyle/>
                    <a:p>
                      <a:pPr marL="0" algn="ctr" fontAlgn="b"/>
                      <a:r>
                        <a:rPr lang="cs-CZ" sz="2000" b="0" u="none" strike="noStrike" dirty="0">
                          <a:solidFill>
                            <a:srgbClr val="000000"/>
                          </a:solidFill>
                          <a:effectLst/>
                        </a:rPr>
                        <a:t>25.05.</a:t>
                      </a:r>
                      <a:endParaRPr lang="cs-CZ" sz="2000" b="0" u="none" strike="noStrike" dirty="0">
                        <a:solidFill>
                          <a:srgbClr val="000000"/>
                        </a:solidFill>
                        <a:effectLst/>
                        <a:latin typeface="+mn-lt"/>
                        <a:ea typeface="+mn-ea"/>
                        <a:cs typeface="+mn-cs"/>
                      </a:endParaRPr>
                    </a:p>
                  </a:txBody>
                  <a:tcPr marL="6350" marR="6350" marT="6350" marB="0" anchor="b">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tc>
                  <a:txBody>
                    <a:bodyPr/>
                    <a:lstStyle/>
                    <a:p>
                      <a:pPr algn="ctr" fontAlgn="b"/>
                      <a:r>
                        <a:rPr lang="cs-CZ" sz="2000" b="0" i="0" u="none" strike="noStrike">
                          <a:solidFill>
                            <a:srgbClr val="000000"/>
                          </a:solidFill>
                          <a:effectLst/>
                          <a:latin typeface="Calibri"/>
                        </a:rPr>
                        <a:t>8:31</a:t>
                      </a:r>
                    </a:p>
                  </a:txBody>
                  <a:tcPr marL="9525" marR="9525" marT="9525" marB="0" anchor="b">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tc vMerge="1">
                  <a:txBody>
                    <a:bodyPr/>
                    <a:lstStyle/>
                    <a:p>
                      <a:pPr algn="ctr" fontAlgn="b"/>
                      <a:r>
                        <a:rPr lang="cs-CZ" sz="2000" b="0" u="none" strike="noStrike" dirty="0">
                          <a:solidFill>
                            <a:srgbClr val="000000"/>
                          </a:solidFill>
                          <a:effectLst/>
                        </a:rPr>
                        <a:t>6,29</a:t>
                      </a:r>
                      <a:endParaRPr lang="cs-CZ" sz="2000" b="0" i="0" u="none" strike="noStrike" dirty="0">
                        <a:solidFill>
                          <a:srgbClr val="000000"/>
                        </a:solidFill>
                        <a:effectLst/>
                        <a:latin typeface="Calibri" panose="020F0502020204030204" pitchFamily="34" charset="0"/>
                      </a:endParaRPr>
                    </a:p>
                  </a:txBody>
                  <a:tcPr marL="6350" marR="6350" marT="6350" marB="0" anchor="b">
                    <a:lnL w="12700" cap="flat" cmpd="sng" algn="ctr">
                      <a:solidFill>
                        <a:schemeClr val="accent2"/>
                      </a:solidFill>
                      <a:prstDash val="solid"/>
                      <a:round/>
                      <a:headEnd type="none" w="med" len="med"/>
                      <a:tailEnd type="none" w="med" len="med"/>
                    </a:lnL>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extLst>
                  <a:ext uri="{0D108BD9-81ED-4DB2-BD59-A6C34878D82A}">
                    <a16:rowId xmlns:a16="http://schemas.microsoft.com/office/drawing/2014/main" val="3431253013"/>
                  </a:ext>
                </a:extLst>
              </a:tr>
              <a:tr h="352254">
                <a:tc>
                  <a:txBody>
                    <a:bodyPr/>
                    <a:lstStyle/>
                    <a:p>
                      <a:pPr marL="0" algn="ctr" fontAlgn="b"/>
                      <a:r>
                        <a:rPr lang="cs-CZ" sz="2000" b="0" u="none" strike="noStrike" dirty="0">
                          <a:solidFill>
                            <a:srgbClr val="000000"/>
                          </a:solidFill>
                          <a:effectLst/>
                        </a:rPr>
                        <a:t>26.05.</a:t>
                      </a:r>
                      <a:endParaRPr lang="cs-CZ" sz="2000" b="0" u="none" strike="noStrike" dirty="0">
                        <a:solidFill>
                          <a:srgbClr val="000000"/>
                        </a:solidFill>
                        <a:effectLst/>
                        <a:latin typeface="+mn-lt"/>
                        <a:ea typeface="+mn-ea"/>
                        <a:cs typeface="+mn-cs"/>
                      </a:endParaRPr>
                    </a:p>
                  </a:txBody>
                  <a:tcPr marL="6350" marR="6350" marT="6350" marB="0" anchor="b">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tc>
                  <a:txBody>
                    <a:bodyPr/>
                    <a:lstStyle/>
                    <a:p>
                      <a:pPr algn="ctr" fontAlgn="b"/>
                      <a:r>
                        <a:rPr lang="cs-CZ" sz="2000" b="0" i="0" u="none" strike="noStrike" dirty="0">
                          <a:solidFill>
                            <a:srgbClr val="000000"/>
                          </a:solidFill>
                          <a:effectLst/>
                          <a:latin typeface="Calibri"/>
                        </a:rPr>
                        <a:t>7:23</a:t>
                      </a:r>
                    </a:p>
                  </a:txBody>
                  <a:tcPr marL="9525" marR="9525" marT="9525" marB="0" anchor="b">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tc vMerge="1">
                  <a:txBody>
                    <a:bodyPr/>
                    <a:lstStyle/>
                    <a:p>
                      <a:pPr algn="ctr" fontAlgn="b"/>
                      <a:r>
                        <a:rPr lang="cs-CZ" sz="2000" b="0" u="none" strike="noStrike" dirty="0">
                          <a:solidFill>
                            <a:srgbClr val="000000"/>
                          </a:solidFill>
                          <a:effectLst/>
                        </a:rPr>
                        <a:t>6,29</a:t>
                      </a:r>
                      <a:endParaRPr lang="cs-CZ" sz="2000" b="0" i="0" u="none" strike="noStrike" dirty="0">
                        <a:solidFill>
                          <a:srgbClr val="000000"/>
                        </a:solidFill>
                        <a:effectLst/>
                        <a:latin typeface="Calibri" panose="020F0502020204030204" pitchFamily="34" charset="0"/>
                      </a:endParaRPr>
                    </a:p>
                  </a:txBody>
                  <a:tcPr marL="6350" marR="6350" marT="6350" marB="0" anchor="b">
                    <a:lnL w="12700" cap="flat" cmpd="sng" algn="ctr">
                      <a:solidFill>
                        <a:schemeClr val="accent2"/>
                      </a:solidFill>
                      <a:prstDash val="solid"/>
                      <a:round/>
                      <a:headEnd type="none" w="med" len="med"/>
                      <a:tailEnd type="none" w="med" len="med"/>
                    </a:lnL>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extLst>
                  <a:ext uri="{0D108BD9-81ED-4DB2-BD59-A6C34878D82A}">
                    <a16:rowId xmlns:a16="http://schemas.microsoft.com/office/drawing/2014/main" val="2846112699"/>
                  </a:ext>
                </a:extLst>
              </a:tr>
              <a:tr h="352254">
                <a:tc>
                  <a:txBody>
                    <a:bodyPr/>
                    <a:lstStyle/>
                    <a:p>
                      <a:pPr marL="0" algn="ctr" fontAlgn="b"/>
                      <a:r>
                        <a:rPr lang="cs-CZ" sz="2000" b="0" u="none" strike="noStrike" dirty="0">
                          <a:solidFill>
                            <a:srgbClr val="000000"/>
                          </a:solidFill>
                          <a:effectLst/>
                        </a:rPr>
                        <a:t>27.05.</a:t>
                      </a:r>
                      <a:endParaRPr lang="cs-CZ" sz="2000" b="0" u="none" strike="noStrike" dirty="0">
                        <a:solidFill>
                          <a:srgbClr val="000000"/>
                        </a:solidFill>
                        <a:effectLst/>
                        <a:latin typeface="+mn-lt"/>
                        <a:ea typeface="+mn-ea"/>
                        <a:cs typeface="+mn-cs"/>
                      </a:endParaRPr>
                    </a:p>
                  </a:txBody>
                  <a:tcPr marL="6350" marR="6350" marT="6350" marB="0" anchor="b">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tc>
                  <a:txBody>
                    <a:bodyPr/>
                    <a:lstStyle/>
                    <a:p>
                      <a:pPr algn="ctr" fontAlgn="b"/>
                      <a:r>
                        <a:rPr lang="cs-CZ" sz="2000" b="0" i="0" u="none" strike="noStrike">
                          <a:solidFill>
                            <a:srgbClr val="000000"/>
                          </a:solidFill>
                          <a:effectLst/>
                          <a:latin typeface="Calibri"/>
                        </a:rPr>
                        <a:t>6:38</a:t>
                      </a:r>
                    </a:p>
                  </a:txBody>
                  <a:tcPr marL="9525" marR="9525" marT="9525" marB="0" anchor="b">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tc vMerge="1">
                  <a:txBody>
                    <a:bodyPr/>
                    <a:lstStyle/>
                    <a:p>
                      <a:pPr algn="ctr" fontAlgn="b"/>
                      <a:r>
                        <a:rPr lang="cs-CZ" sz="2000" b="0" u="none" strike="noStrike">
                          <a:solidFill>
                            <a:srgbClr val="000000"/>
                          </a:solidFill>
                          <a:effectLst/>
                        </a:rPr>
                        <a:t>6,29</a:t>
                      </a:r>
                      <a:endParaRPr lang="cs-CZ" sz="2000" b="0" i="0" u="none" strike="noStrike">
                        <a:solidFill>
                          <a:srgbClr val="000000"/>
                        </a:solidFill>
                        <a:effectLst/>
                        <a:latin typeface="Calibri" panose="020F0502020204030204" pitchFamily="34" charset="0"/>
                      </a:endParaRPr>
                    </a:p>
                  </a:txBody>
                  <a:tcPr marL="6350" marR="6350" marT="6350" marB="0" anchor="b">
                    <a:lnL w="12700" cap="flat" cmpd="sng" algn="ctr">
                      <a:solidFill>
                        <a:schemeClr val="accent2"/>
                      </a:solidFill>
                      <a:prstDash val="solid"/>
                      <a:round/>
                      <a:headEnd type="none" w="med" len="med"/>
                      <a:tailEnd type="none" w="med" len="med"/>
                    </a:lnL>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extLst>
                  <a:ext uri="{0D108BD9-81ED-4DB2-BD59-A6C34878D82A}">
                    <a16:rowId xmlns:a16="http://schemas.microsoft.com/office/drawing/2014/main" val="1737149027"/>
                  </a:ext>
                </a:extLst>
              </a:tr>
              <a:tr h="352254">
                <a:tc>
                  <a:txBody>
                    <a:bodyPr/>
                    <a:lstStyle/>
                    <a:p>
                      <a:pPr marL="0" algn="ctr" fontAlgn="b"/>
                      <a:r>
                        <a:rPr lang="cs-CZ" sz="2000" b="0" u="none" strike="noStrike" dirty="0">
                          <a:solidFill>
                            <a:srgbClr val="000000"/>
                          </a:solidFill>
                          <a:effectLst/>
                        </a:rPr>
                        <a:t>28.05.</a:t>
                      </a:r>
                      <a:endParaRPr lang="cs-CZ" sz="2000" b="0" u="none" strike="noStrike" dirty="0">
                        <a:solidFill>
                          <a:srgbClr val="000000"/>
                        </a:solidFill>
                        <a:effectLst/>
                        <a:latin typeface="+mn-lt"/>
                        <a:ea typeface="+mn-ea"/>
                        <a:cs typeface="+mn-cs"/>
                      </a:endParaRPr>
                    </a:p>
                  </a:txBody>
                  <a:tcPr marL="6350" marR="6350" marT="6350" marB="0" anchor="b">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tc>
                  <a:txBody>
                    <a:bodyPr/>
                    <a:lstStyle/>
                    <a:p>
                      <a:pPr algn="ctr" fontAlgn="b"/>
                      <a:r>
                        <a:rPr lang="cs-CZ" sz="2000" b="0" i="0" u="none" strike="noStrike">
                          <a:solidFill>
                            <a:srgbClr val="000000"/>
                          </a:solidFill>
                          <a:effectLst/>
                          <a:latin typeface="Calibri"/>
                        </a:rPr>
                        <a:t>4:55</a:t>
                      </a:r>
                    </a:p>
                  </a:txBody>
                  <a:tcPr marL="9525" marR="9525" marT="9525" marB="0" anchor="b">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tc vMerge="1">
                  <a:txBody>
                    <a:bodyPr/>
                    <a:lstStyle/>
                    <a:p>
                      <a:pPr algn="ctr" fontAlgn="b"/>
                      <a:r>
                        <a:rPr lang="cs-CZ" sz="2000" b="0" u="none" strike="noStrike" dirty="0">
                          <a:solidFill>
                            <a:srgbClr val="000000"/>
                          </a:solidFill>
                          <a:effectLst/>
                        </a:rPr>
                        <a:t>6,29</a:t>
                      </a:r>
                      <a:endParaRPr lang="cs-CZ" sz="2000" b="0" i="0" u="none" strike="noStrike" dirty="0">
                        <a:solidFill>
                          <a:srgbClr val="000000"/>
                        </a:solidFill>
                        <a:effectLst/>
                        <a:latin typeface="Calibri" panose="020F0502020204030204" pitchFamily="34" charset="0"/>
                      </a:endParaRPr>
                    </a:p>
                  </a:txBody>
                  <a:tcPr marL="6350" marR="6350" marT="6350" marB="0" anchor="b">
                    <a:lnL w="12700" cap="flat" cmpd="sng" algn="ctr">
                      <a:solidFill>
                        <a:schemeClr val="accent2"/>
                      </a:solidFill>
                      <a:prstDash val="solid"/>
                      <a:round/>
                      <a:headEnd type="none" w="med" len="med"/>
                      <a:tailEnd type="none" w="med" len="med"/>
                    </a:lnL>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extLst>
                  <a:ext uri="{0D108BD9-81ED-4DB2-BD59-A6C34878D82A}">
                    <a16:rowId xmlns:a16="http://schemas.microsoft.com/office/drawing/2014/main" val="3118346962"/>
                  </a:ext>
                </a:extLst>
              </a:tr>
              <a:tr h="352254">
                <a:tc>
                  <a:txBody>
                    <a:bodyPr/>
                    <a:lstStyle/>
                    <a:p>
                      <a:pPr marL="0" algn="ctr" fontAlgn="b"/>
                      <a:r>
                        <a:rPr lang="cs-CZ" sz="2000" b="0" u="none" strike="noStrike" dirty="0">
                          <a:solidFill>
                            <a:srgbClr val="000000"/>
                          </a:solidFill>
                          <a:effectLst/>
                        </a:rPr>
                        <a:t>29.05.</a:t>
                      </a:r>
                      <a:endParaRPr lang="cs-CZ" sz="2000" b="0" u="none" strike="noStrike" dirty="0">
                        <a:solidFill>
                          <a:srgbClr val="000000"/>
                        </a:solidFill>
                        <a:effectLst/>
                        <a:latin typeface="+mn-lt"/>
                        <a:ea typeface="+mn-ea"/>
                        <a:cs typeface="+mn-cs"/>
                      </a:endParaRPr>
                    </a:p>
                  </a:txBody>
                  <a:tcPr marL="6350" marR="6350" marT="6350" marB="0" anchor="b">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tc>
                  <a:txBody>
                    <a:bodyPr/>
                    <a:lstStyle/>
                    <a:p>
                      <a:pPr algn="ctr" fontAlgn="b"/>
                      <a:r>
                        <a:rPr lang="cs-CZ" sz="2000" b="0" i="0" u="none" strike="noStrike">
                          <a:solidFill>
                            <a:srgbClr val="000000"/>
                          </a:solidFill>
                          <a:effectLst/>
                          <a:latin typeface="Calibri"/>
                        </a:rPr>
                        <a:t>6:38</a:t>
                      </a:r>
                    </a:p>
                  </a:txBody>
                  <a:tcPr marL="9525" marR="9525" marT="9525" marB="0" anchor="b">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tc vMerge="1">
                  <a:txBody>
                    <a:bodyPr/>
                    <a:lstStyle/>
                    <a:p>
                      <a:pPr algn="ctr" fontAlgn="b"/>
                      <a:r>
                        <a:rPr lang="cs-CZ" sz="2000" b="0" u="none" strike="noStrike" dirty="0">
                          <a:solidFill>
                            <a:srgbClr val="000000"/>
                          </a:solidFill>
                          <a:effectLst/>
                        </a:rPr>
                        <a:t>6,29</a:t>
                      </a:r>
                      <a:endParaRPr lang="cs-CZ" sz="2000" b="0" i="0" u="none" strike="noStrike" dirty="0">
                        <a:solidFill>
                          <a:srgbClr val="000000"/>
                        </a:solidFill>
                        <a:effectLst/>
                        <a:latin typeface="Calibri" panose="020F0502020204030204" pitchFamily="34" charset="0"/>
                      </a:endParaRPr>
                    </a:p>
                  </a:txBody>
                  <a:tcPr marL="6350" marR="6350" marT="6350" marB="0" anchor="b">
                    <a:lnL w="12700" cap="flat" cmpd="sng" algn="ctr">
                      <a:solidFill>
                        <a:schemeClr val="accent2"/>
                      </a:solidFill>
                      <a:prstDash val="solid"/>
                      <a:round/>
                      <a:headEnd type="none" w="med" len="med"/>
                      <a:tailEnd type="none" w="med" len="med"/>
                    </a:lnL>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extLst>
                  <a:ext uri="{0D108BD9-81ED-4DB2-BD59-A6C34878D82A}">
                    <a16:rowId xmlns:a16="http://schemas.microsoft.com/office/drawing/2014/main" val="2630582541"/>
                  </a:ext>
                </a:extLst>
              </a:tr>
              <a:tr h="352254">
                <a:tc>
                  <a:txBody>
                    <a:bodyPr/>
                    <a:lstStyle/>
                    <a:p>
                      <a:pPr marL="0" algn="ctr" fontAlgn="b"/>
                      <a:r>
                        <a:rPr lang="cs-CZ" sz="2000" b="0" u="none" strike="noStrike" dirty="0">
                          <a:solidFill>
                            <a:srgbClr val="000000"/>
                          </a:solidFill>
                          <a:effectLst/>
                        </a:rPr>
                        <a:t>30.05.</a:t>
                      </a:r>
                      <a:endParaRPr lang="cs-CZ" sz="2000" b="0" u="none" strike="noStrike" dirty="0">
                        <a:solidFill>
                          <a:srgbClr val="000000"/>
                        </a:solidFill>
                        <a:effectLst/>
                        <a:latin typeface="+mn-lt"/>
                        <a:ea typeface="+mn-ea"/>
                        <a:cs typeface="+mn-cs"/>
                      </a:endParaRPr>
                    </a:p>
                  </a:txBody>
                  <a:tcPr marL="6350" marR="6350" marT="6350" marB="0" anchor="b">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tc>
                  <a:txBody>
                    <a:bodyPr/>
                    <a:lstStyle/>
                    <a:p>
                      <a:pPr algn="ctr" fontAlgn="b"/>
                      <a:r>
                        <a:rPr lang="cs-CZ" sz="2000" b="0" i="0" u="none" strike="noStrike">
                          <a:solidFill>
                            <a:srgbClr val="000000"/>
                          </a:solidFill>
                          <a:effectLst/>
                          <a:latin typeface="Calibri"/>
                        </a:rPr>
                        <a:t>7:16</a:t>
                      </a:r>
                    </a:p>
                  </a:txBody>
                  <a:tcPr marL="9525" marR="9525" marT="9525" marB="0" anchor="b">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tc vMerge="1">
                  <a:txBody>
                    <a:bodyPr/>
                    <a:lstStyle/>
                    <a:p>
                      <a:pPr algn="ctr" fontAlgn="b"/>
                      <a:r>
                        <a:rPr lang="cs-CZ" sz="2000" b="0" u="none" strike="noStrike" dirty="0">
                          <a:solidFill>
                            <a:srgbClr val="000000"/>
                          </a:solidFill>
                          <a:effectLst/>
                        </a:rPr>
                        <a:t>6,29</a:t>
                      </a:r>
                      <a:endParaRPr lang="cs-CZ" sz="2000" b="0" i="0" u="none" strike="noStrike" dirty="0">
                        <a:solidFill>
                          <a:srgbClr val="000000"/>
                        </a:solidFill>
                        <a:effectLst/>
                        <a:latin typeface="Calibri" panose="020F0502020204030204" pitchFamily="34" charset="0"/>
                      </a:endParaRPr>
                    </a:p>
                  </a:txBody>
                  <a:tcPr marL="6350" marR="6350" marT="6350" marB="0" anchor="b">
                    <a:lnL w="12700" cap="flat" cmpd="sng" algn="ctr">
                      <a:solidFill>
                        <a:schemeClr val="accent2"/>
                      </a:solidFill>
                      <a:prstDash val="solid"/>
                      <a:round/>
                      <a:headEnd type="none" w="med" len="med"/>
                      <a:tailEnd type="none" w="med" len="med"/>
                    </a:lnL>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extLst>
                  <a:ext uri="{0D108BD9-81ED-4DB2-BD59-A6C34878D82A}">
                    <a16:rowId xmlns:a16="http://schemas.microsoft.com/office/drawing/2014/main" val="1480756594"/>
                  </a:ext>
                </a:extLst>
              </a:tr>
              <a:tr h="352254">
                <a:tc>
                  <a:txBody>
                    <a:bodyPr/>
                    <a:lstStyle/>
                    <a:p>
                      <a:pPr marL="0" algn="ctr" fontAlgn="b"/>
                      <a:r>
                        <a:rPr lang="cs-CZ" sz="2000" b="0" u="none" strike="noStrike" dirty="0">
                          <a:solidFill>
                            <a:srgbClr val="000000"/>
                          </a:solidFill>
                          <a:effectLst/>
                        </a:rPr>
                        <a:t>31.05.</a:t>
                      </a:r>
                      <a:endParaRPr lang="cs-CZ" sz="2000" b="0" u="none" strike="noStrike" dirty="0">
                        <a:solidFill>
                          <a:srgbClr val="000000"/>
                        </a:solidFill>
                        <a:effectLst/>
                        <a:latin typeface="+mn-lt"/>
                        <a:ea typeface="+mn-ea"/>
                        <a:cs typeface="+mn-cs"/>
                      </a:endParaRPr>
                    </a:p>
                  </a:txBody>
                  <a:tcPr marL="6350" marR="6350" marT="6350" marB="0" anchor="b">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tc>
                  <a:txBody>
                    <a:bodyPr/>
                    <a:lstStyle/>
                    <a:p>
                      <a:pPr algn="ctr" fontAlgn="b"/>
                      <a:r>
                        <a:rPr lang="cs-CZ" sz="2000" b="0" i="0" u="none" strike="noStrike">
                          <a:solidFill>
                            <a:srgbClr val="000000"/>
                          </a:solidFill>
                          <a:effectLst/>
                          <a:latin typeface="Calibri"/>
                        </a:rPr>
                        <a:t>7:15</a:t>
                      </a:r>
                    </a:p>
                  </a:txBody>
                  <a:tcPr marL="9525" marR="9525" marT="9525" marB="0" anchor="b">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tc vMerge="1">
                  <a:txBody>
                    <a:bodyPr/>
                    <a:lstStyle/>
                    <a:p>
                      <a:pPr algn="ctr" fontAlgn="b"/>
                      <a:r>
                        <a:rPr lang="cs-CZ" sz="2000" b="0" u="none" strike="noStrike" dirty="0">
                          <a:solidFill>
                            <a:srgbClr val="000000"/>
                          </a:solidFill>
                          <a:effectLst/>
                        </a:rPr>
                        <a:t>6,29</a:t>
                      </a:r>
                      <a:endParaRPr lang="cs-CZ" sz="2000" b="0" i="0" u="none" strike="noStrike" dirty="0">
                        <a:solidFill>
                          <a:srgbClr val="000000"/>
                        </a:solidFill>
                        <a:effectLst/>
                        <a:latin typeface="Calibri" panose="020F0502020204030204" pitchFamily="34" charset="0"/>
                      </a:endParaRPr>
                    </a:p>
                  </a:txBody>
                  <a:tcPr marL="6350" marR="6350" marT="6350" marB="0" anchor="b">
                    <a:lnL w="12700" cap="flat" cmpd="sng" algn="ctr">
                      <a:solidFill>
                        <a:schemeClr val="accent2"/>
                      </a:solidFill>
                      <a:prstDash val="solid"/>
                      <a:round/>
                      <a:headEnd type="none" w="med" len="med"/>
                      <a:tailEnd type="none" w="med" len="med"/>
                    </a:lnL>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extLst>
                  <a:ext uri="{0D108BD9-81ED-4DB2-BD59-A6C34878D82A}">
                    <a16:rowId xmlns:a16="http://schemas.microsoft.com/office/drawing/2014/main" val="1152382580"/>
                  </a:ext>
                </a:extLst>
              </a:tr>
              <a:tr h="352254">
                <a:tc>
                  <a:txBody>
                    <a:bodyPr/>
                    <a:lstStyle/>
                    <a:p>
                      <a:pPr marL="0" algn="ctr" fontAlgn="b"/>
                      <a:r>
                        <a:rPr lang="cs-CZ" sz="2000" b="0" u="none" strike="noStrike" dirty="0">
                          <a:solidFill>
                            <a:srgbClr val="000000"/>
                          </a:solidFill>
                          <a:effectLst/>
                        </a:rPr>
                        <a:t>01.06.</a:t>
                      </a:r>
                      <a:endParaRPr lang="cs-CZ" sz="2000" b="0" u="none" strike="noStrike" dirty="0">
                        <a:solidFill>
                          <a:srgbClr val="000000"/>
                        </a:solidFill>
                        <a:effectLst/>
                        <a:latin typeface="+mn-lt"/>
                        <a:ea typeface="+mn-ea"/>
                        <a:cs typeface="+mn-cs"/>
                      </a:endParaRPr>
                    </a:p>
                  </a:txBody>
                  <a:tcPr marL="6350" marR="6350" marT="6350" marB="0" anchor="b">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tc>
                  <a:txBody>
                    <a:bodyPr/>
                    <a:lstStyle/>
                    <a:p>
                      <a:pPr algn="ctr" fontAlgn="b"/>
                      <a:r>
                        <a:rPr lang="cs-CZ" sz="2000" b="0" i="0" u="none" strike="noStrike">
                          <a:solidFill>
                            <a:srgbClr val="000000"/>
                          </a:solidFill>
                          <a:effectLst/>
                          <a:latin typeface="Calibri"/>
                        </a:rPr>
                        <a:t>7:04</a:t>
                      </a:r>
                    </a:p>
                  </a:txBody>
                  <a:tcPr marL="9525" marR="9525" marT="9525" marB="0" anchor="b">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tc vMerge="1">
                  <a:txBody>
                    <a:bodyPr/>
                    <a:lstStyle/>
                    <a:p>
                      <a:pPr algn="ctr" fontAlgn="b"/>
                      <a:r>
                        <a:rPr lang="cs-CZ" sz="2000" b="0" u="none" strike="noStrike" dirty="0">
                          <a:solidFill>
                            <a:srgbClr val="000000"/>
                          </a:solidFill>
                          <a:effectLst/>
                        </a:rPr>
                        <a:t>6,29</a:t>
                      </a:r>
                      <a:endParaRPr lang="cs-CZ" sz="2000" b="0" i="0" u="none" strike="noStrike" dirty="0">
                        <a:solidFill>
                          <a:srgbClr val="000000"/>
                        </a:solidFill>
                        <a:effectLst/>
                        <a:latin typeface="Calibri" panose="020F0502020204030204" pitchFamily="34" charset="0"/>
                      </a:endParaRPr>
                    </a:p>
                  </a:txBody>
                  <a:tcPr marL="6350" marR="6350" marT="6350" marB="0" anchor="b">
                    <a:lnL w="12700" cap="flat" cmpd="sng" algn="ctr">
                      <a:solidFill>
                        <a:schemeClr val="accent2"/>
                      </a:solidFill>
                      <a:prstDash val="solid"/>
                      <a:round/>
                      <a:headEnd type="none" w="med" len="med"/>
                      <a:tailEnd type="none" w="med" len="med"/>
                    </a:lnL>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extLst>
                  <a:ext uri="{0D108BD9-81ED-4DB2-BD59-A6C34878D82A}">
                    <a16:rowId xmlns:a16="http://schemas.microsoft.com/office/drawing/2014/main" val="259399786"/>
                  </a:ext>
                </a:extLst>
              </a:tr>
              <a:tr h="352254">
                <a:tc>
                  <a:txBody>
                    <a:bodyPr/>
                    <a:lstStyle/>
                    <a:p>
                      <a:pPr marL="0" algn="ctr" fontAlgn="b"/>
                      <a:r>
                        <a:rPr lang="cs-CZ" sz="2000" b="0" u="none" strike="noStrike" dirty="0">
                          <a:solidFill>
                            <a:srgbClr val="000000"/>
                          </a:solidFill>
                          <a:effectLst/>
                        </a:rPr>
                        <a:t>02.06.</a:t>
                      </a:r>
                      <a:endParaRPr lang="cs-CZ" sz="2000" b="0" u="none" strike="noStrike" dirty="0">
                        <a:solidFill>
                          <a:srgbClr val="000000"/>
                        </a:solidFill>
                        <a:effectLst/>
                        <a:latin typeface="+mn-lt"/>
                        <a:ea typeface="+mn-ea"/>
                        <a:cs typeface="+mn-cs"/>
                      </a:endParaRPr>
                    </a:p>
                  </a:txBody>
                  <a:tcPr marL="6350" marR="6350" marT="6350" marB="0" anchor="b">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tc>
                  <a:txBody>
                    <a:bodyPr/>
                    <a:lstStyle/>
                    <a:p>
                      <a:pPr algn="ctr" fontAlgn="b"/>
                      <a:r>
                        <a:rPr lang="cs-CZ" sz="2000" b="0" i="0" u="none" strike="noStrike">
                          <a:solidFill>
                            <a:srgbClr val="000000"/>
                          </a:solidFill>
                          <a:effectLst/>
                          <a:latin typeface="Calibri"/>
                        </a:rPr>
                        <a:t>6:57</a:t>
                      </a:r>
                    </a:p>
                  </a:txBody>
                  <a:tcPr marL="9525" marR="9525" marT="9525" marB="0" anchor="b">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tc vMerge="1">
                  <a:txBody>
                    <a:bodyPr/>
                    <a:lstStyle/>
                    <a:p>
                      <a:pPr algn="ctr" fontAlgn="b"/>
                      <a:r>
                        <a:rPr lang="cs-CZ" sz="2000" b="0" u="none" strike="noStrike" dirty="0">
                          <a:solidFill>
                            <a:srgbClr val="000000"/>
                          </a:solidFill>
                          <a:effectLst/>
                        </a:rPr>
                        <a:t>6,29</a:t>
                      </a:r>
                      <a:endParaRPr lang="cs-CZ" sz="2000" b="0" i="0" u="none" strike="noStrike" dirty="0">
                        <a:solidFill>
                          <a:srgbClr val="000000"/>
                        </a:solidFill>
                        <a:effectLst/>
                        <a:latin typeface="Calibri" panose="020F0502020204030204" pitchFamily="34" charset="0"/>
                      </a:endParaRPr>
                    </a:p>
                  </a:txBody>
                  <a:tcPr marL="6350" marR="6350" marT="6350" marB="0" anchor="b">
                    <a:lnL w="12700" cap="flat" cmpd="sng" algn="ctr">
                      <a:solidFill>
                        <a:schemeClr val="accent2"/>
                      </a:solidFill>
                      <a:prstDash val="solid"/>
                      <a:round/>
                      <a:headEnd type="none" w="med" len="med"/>
                      <a:tailEnd type="none" w="med" len="med"/>
                    </a:lnL>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extLst>
                  <a:ext uri="{0D108BD9-81ED-4DB2-BD59-A6C34878D82A}">
                    <a16:rowId xmlns:a16="http://schemas.microsoft.com/office/drawing/2014/main" val="2671985280"/>
                  </a:ext>
                </a:extLst>
              </a:tr>
              <a:tr h="316381">
                <a:tc>
                  <a:txBody>
                    <a:bodyPr/>
                    <a:lstStyle/>
                    <a:p>
                      <a:pPr marL="0" algn="ctr" fontAlgn="b"/>
                      <a:r>
                        <a:rPr lang="cs-CZ" sz="2000" b="0" u="none" strike="noStrike" dirty="0">
                          <a:solidFill>
                            <a:srgbClr val="000000"/>
                          </a:solidFill>
                          <a:effectLst/>
                        </a:rPr>
                        <a:t>03.06.</a:t>
                      </a:r>
                      <a:endParaRPr lang="cs-CZ" sz="2000" b="0" u="none" strike="noStrike" dirty="0">
                        <a:solidFill>
                          <a:srgbClr val="000000"/>
                        </a:solidFill>
                        <a:effectLst/>
                        <a:latin typeface="+mn-lt"/>
                        <a:ea typeface="+mn-ea"/>
                        <a:cs typeface="+mn-cs"/>
                      </a:endParaRPr>
                    </a:p>
                  </a:txBody>
                  <a:tcPr marL="6350" marR="6350" marT="6350" marB="0" anchor="b">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tc>
                  <a:txBody>
                    <a:bodyPr/>
                    <a:lstStyle/>
                    <a:p>
                      <a:pPr algn="ctr" fontAlgn="b"/>
                      <a:r>
                        <a:rPr lang="cs-CZ" sz="2000" b="0" i="0" u="none" strike="noStrike">
                          <a:solidFill>
                            <a:srgbClr val="000000"/>
                          </a:solidFill>
                          <a:effectLst/>
                          <a:latin typeface="Calibri"/>
                        </a:rPr>
                        <a:t>5:46</a:t>
                      </a:r>
                    </a:p>
                  </a:txBody>
                  <a:tcPr marL="9525" marR="9525" marT="9525" marB="0" anchor="b">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tc vMerge="1">
                  <a:txBody>
                    <a:bodyPr/>
                    <a:lstStyle/>
                    <a:p>
                      <a:pPr algn="ctr" fontAlgn="b"/>
                      <a:r>
                        <a:rPr lang="cs-CZ" sz="2000" b="0" u="none" strike="noStrike" dirty="0">
                          <a:solidFill>
                            <a:srgbClr val="000000"/>
                          </a:solidFill>
                          <a:effectLst/>
                        </a:rPr>
                        <a:t>6,29</a:t>
                      </a:r>
                      <a:endParaRPr lang="cs-CZ" sz="2000" b="0" i="0" u="none" strike="noStrike" dirty="0">
                        <a:solidFill>
                          <a:srgbClr val="000000"/>
                        </a:solidFill>
                        <a:effectLst/>
                        <a:latin typeface="Calibri" panose="020F0502020204030204" pitchFamily="34" charset="0"/>
                      </a:endParaRPr>
                    </a:p>
                  </a:txBody>
                  <a:tcPr marL="6350" marR="6350" marT="6350" marB="0" anchor="b">
                    <a:lnL w="12700" cap="flat" cmpd="sng" algn="ctr">
                      <a:solidFill>
                        <a:schemeClr val="accent2"/>
                      </a:solidFill>
                      <a:prstDash val="solid"/>
                      <a:round/>
                      <a:headEnd type="none" w="med" len="med"/>
                      <a:tailEnd type="none" w="med" len="med"/>
                    </a:lnL>
                    <a:lnT w="12700" cap="flat" cmpd="sng" algn="ctr">
                      <a:solidFill>
                        <a:schemeClr val="accent2"/>
                      </a:solidFill>
                      <a:prstDash val="solid"/>
                      <a:round/>
                      <a:headEnd type="none" w="med" len="med"/>
                      <a:tailEnd type="none" w="med" len="med"/>
                    </a:lnT>
                  </a:tcPr>
                </a:tc>
                <a:extLst>
                  <a:ext uri="{0D108BD9-81ED-4DB2-BD59-A6C34878D82A}">
                    <a16:rowId xmlns:a16="http://schemas.microsoft.com/office/drawing/2014/main" val="78206270"/>
                  </a:ext>
                </a:extLst>
              </a:tr>
              <a:tr h="316381">
                <a:tc>
                  <a:txBody>
                    <a:bodyPr/>
                    <a:lstStyle/>
                    <a:p>
                      <a:pPr marL="0" algn="ctr" fontAlgn="b"/>
                      <a:r>
                        <a:rPr lang="cs-CZ" sz="2000" b="0" u="none" strike="noStrike" dirty="0">
                          <a:solidFill>
                            <a:srgbClr val="000000"/>
                          </a:solidFill>
                          <a:effectLst/>
                          <a:latin typeface="+mn-lt"/>
                          <a:ea typeface="+mn-ea"/>
                          <a:cs typeface="+mn-cs"/>
                        </a:rPr>
                        <a:t>04.06.</a:t>
                      </a:r>
                    </a:p>
                  </a:txBody>
                  <a:tcPr marL="6350" marR="6350" marT="6350" marB="0" anchor="b">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tc>
                  <a:txBody>
                    <a:bodyPr/>
                    <a:lstStyle/>
                    <a:p>
                      <a:pPr algn="ctr" fontAlgn="b"/>
                      <a:r>
                        <a:rPr lang="cs-CZ" sz="2000" b="0" i="0" u="none" strike="noStrike">
                          <a:solidFill>
                            <a:srgbClr val="000000"/>
                          </a:solidFill>
                          <a:effectLst/>
                          <a:latin typeface="Calibri"/>
                        </a:rPr>
                        <a:t>5:06</a:t>
                      </a:r>
                    </a:p>
                  </a:txBody>
                  <a:tcPr marL="9525" marR="9525" marT="9525" marB="0" anchor="b">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tc vMerge="1">
                  <a:txBody>
                    <a:bodyPr/>
                    <a:lstStyle/>
                    <a:p>
                      <a:pPr algn="ctr" fontAlgn="b"/>
                      <a:endParaRPr lang="cs-CZ" sz="2000" b="0" i="0" u="none" strike="noStrike" dirty="0">
                        <a:solidFill>
                          <a:srgbClr val="000000"/>
                        </a:solidFill>
                        <a:effectLst/>
                        <a:latin typeface="Calibri" panose="020F0502020204030204" pitchFamily="34" charset="0"/>
                      </a:endParaRPr>
                    </a:p>
                  </a:txBody>
                  <a:tcPr marL="6350" marR="6350" marT="6350" marB="0" anchor="ctr">
                    <a:lnL w="12700" cap="flat" cmpd="sng" algn="ctr">
                      <a:solidFill>
                        <a:schemeClr val="accent2"/>
                      </a:solidFill>
                      <a:prstDash val="solid"/>
                      <a:round/>
                      <a:headEnd type="none" w="med" len="med"/>
                      <a:tailEnd type="none" w="med" len="med"/>
                    </a:lnL>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extLst>
                  <a:ext uri="{0D108BD9-81ED-4DB2-BD59-A6C34878D82A}">
                    <a16:rowId xmlns:a16="http://schemas.microsoft.com/office/drawing/2014/main" val="2908166508"/>
                  </a:ext>
                </a:extLst>
              </a:tr>
              <a:tr h="316381">
                <a:tc>
                  <a:txBody>
                    <a:bodyPr/>
                    <a:lstStyle/>
                    <a:p>
                      <a:pPr marL="0" algn="ctr" fontAlgn="b"/>
                      <a:r>
                        <a:rPr lang="cs-CZ" sz="2000" b="0" u="none" strike="noStrike" dirty="0">
                          <a:solidFill>
                            <a:srgbClr val="000000"/>
                          </a:solidFill>
                          <a:effectLst/>
                          <a:latin typeface="+mn-lt"/>
                          <a:ea typeface="+mn-ea"/>
                          <a:cs typeface="+mn-cs"/>
                        </a:rPr>
                        <a:t>05.06.</a:t>
                      </a:r>
                    </a:p>
                  </a:txBody>
                  <a:tcPr marL="6350" marR="6350" marT="6350" marB="0" anchor="b">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tcPr>
                </a:tc>
                <a:tc>
                  <a:txBody>
                    <a:bodyPr/>
                    <a:lstStyle/>
                    <a:p>
                      <a:pPr algn="ctr" fontAlgn="b"/>
                      <a:r>
                        <a:rPr lang="cs-CZ" sz="2000" b="0" i="0" u="none" strike="noStrike" dirty="0">
                          <a:solidFill>
                            <a:srgbClr val="000000"/>
                          </a:solidFill>
                          <a:effectLst/>
                          <a:latin typeface="Calibri"/>
                        </a:rPr>
                        <a:t>7:14</a:t>
                      </a:r>
                    </a:p>
                  </a:txBody>
                  <a:tcPr marL="9525" marR="9525" marT="9525" marB="0" anchor="b">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tcPr>
                </a:tc>
                <a:tc vMerge="1">
                  <a:txBody>
                    <a:bodyPr/>
                    <a:lstStyle/>
                    <a:p>
                      <a:pPr algn="ctr" fontAlgn="b"/>
                      <a:endParaRPr lang="cs-CZ" sz="2000" b="0" i="0" u="none" strike="noStrike" dirty="0">
                        <a:solidFill>
                          <a:srgbClr val="000000"/>
                        </a:solidFill>
                        <a:effectLst/>
                        <a:latin typeface="Calibri" panose="020F0502020204030204" pitchFamily="34" charset="0"/>
                      </a:endParaRPr>
                    </a:p>
                  </a:txBody>
                  <a:tcPr marL="6350" marR="6350" marT="6350" marB="0" anchor="ctr">
                    <a:lnL w="12700" cap="flat" cmpd="sng" algn="ctr">
                      <a:solidFill>
                        <a:schemeClr val="accent2"/>
                      </a:solidFill>
                      <a:prstDash val="solid"/>
                      <a:round/>
                      <a:headEnd type="none" w="med" len="med"/>
                      <a:tailEnd type="none" w="med" len="med"/>
                    </a:lnL>
                    <a:lnT w="12700" cap="flat" cmpd="sng" algn="ctr">
                      <a:solidFill>
                        <a:schemeClr val="accent2"/>
                      </a:solidFill>
                      <a:prstDash val="solid"/>
                      <a:round/>
                      <a:headEnd type="none" w="med" len="med"/>
                      <a:tailEnd type="none" w="med" len="med"/>
                    </a:lnT>
                  </a:tcPr>
                </a:tc>
                <a:extLst>
                  <a:ext uri="{0D108BD9-81ED-4DB2-BD59-A6C34878D82A}">
                    <a16:rowId xmlns:a16="http://schemas.microsoft.com/office/drawing/2014/main" val="4235667855"/>
                  </a:ext>
                </a:extLst>
              </a:tr>
            </a:tbl>
          </a:graphicData>
        </a:graphic>
      </p:graphicFrame>
      <p:graphicFrame>
        <p:nvGraphicFramePr>
          <p:cNvPr id="8" name="Zástupný obsah 7">
            <a:extLst>
              <a:ext uri="{FF2B5EF4-FFF2-40B4-BE49-F238E27FC236}">
                <a16:creationId xmlns:a16="http://schemas.microsoft.com/office/drawing/2014/main" id="{5ACD99B9-A06C-5DA6-7B9B-B3A251621A5B}"/>
              </a:ext>
            </a:extLst>
          </p:cNvPr>
          <p:cNvGraphicFramePr>
            <a:graphicFrameLocks noGrp="1"/>
          </p:cNvGraphicFramePr>
          <p:nvPr>
            <p:ph sz="half" idx="3"/>
            <p:extLst>
              <p:ext uri="{D42A27DB-BD31-4B8C-83A1-F6EECF244321}">
                <p14:modId xmlns:p14="http://schemas.microsoft.com/office/powerpoint/2010/main" val="81398710"/>
              </p:ext>
            </p:extLst>
          </p:nvPr>
        </p:nvGraphicFramePr>
        <p:xfrm>
          <a:off x="6133257" y="2150078"/>
          <a:ext cx="13381200" cy="7009200"/>
        </p:xfrm>
        <a:graphic>
          <a:graphicData uri="http://schemas.openxmlformats.org/drawingml/2006/chart">
            <c:chart xmlns:c="http://schemas.openxmlformats.org/drawingml/2006/chart" xmlns:r="http://schemas.openxmlformats.org/officeDocument/2006/relationships" r:id="rId3"/>
          </a:graphicData>
        </a:graphic>
      </p:graphicFrame>
      <p:sp>
        <p:nvSpPr>
          <p:cNvPr id="5" name="object 3">
            <a:extLst>
              <a:ext uri="{FF2B5EF4-FFF2-40B4-BE49-F238E27FC236}">
                <a16:creationId xmlns:a16="http://schemas.microsoft.com/office/drawing/2014/main" id="{AEDEB329-8076-1C53-AC0A-532DD6E437C2}"/>
              </a:ext>
            </a:extLst>
          </p:cNvPr>
          <p:cNvSpPr txBox="1">
            <a:spLocks noGrp="1"/>
          </p:cNvSpPr>
          <p:nvPr>
            <p:ph type="title"/>
          </p:nvPr>
        </p:nvSpPr>
        <p:spPr>
          <a:xfrm>
            <a:off x="615950" y="466725"/>
            <a:ext cx="17208500" cy="781050"/>
          </a:xfrm>
          <a:prstGeom prst="rect">
            <a:avLst/>
          </a:prstGeom>
        </p:spPr>
        <p:txBody>
          <a:bodyPr vert="horz" wrap="square" lIns="0" tIns="12065" rIns="0" bIns="0" rtlCol="0">
            <a:spAutoFit/>
          </a:bodyPr>
          <a:lstStyle/>
          <a:p>
            <a:pPr marL="12700">
              <a:lnSpc>
                <a:spcPct val="100000"/>
              </a:lnSpc>
              <a:spcBef>
                <a:spcPts val="95"/>
              </a:spcBef>
            </a:pPr>
            <a:r>
              <a:rPr lang="cs-CZ" spc="35" dirty="0"/>
              <a:t>Data z aplikace WAZE</a:t>
            </a:r>
            <a:endParaRPr spc="-35" dirty="0"/>
          </a:p>
        </p:txBody>
      </p:sp>
      <p:sp>
        <p:nvSpPr>
          <p:cNvPr id="12" name="TextovéPole 11">
            <a:extLst>
              <a:ext uri="{FF2B5EF4-FFF2-40B4-BE49-F238E27FC236}">
                <a16:creationId xmlns:a16="http://schemas.microsoft.com/office/drawing/2014/main" id="{B7AB9E97-7069-8FAD-5E40-5799C9C2E2F0}"/>
              </a:ext>
            </a:extLst>
          </p:cNvPr>
          <p:cNvSpPr txBox="1"/>
          <p:nvPr/>
        </p:nvSpPr>
        <p:spPr>
          <a:xfrm>
            <a:off x="615950" y="1247775"/>
            <a:ext cx="9664700" cy="584775"/>
          </a:xfrm>
          <a:prstGeom prst="rect">
            <a:avLst/>
          </a:prstGeom>
          <a:noFill/>
        </p:spPr>
        <p:txBody>
          <a:bodyPr wrap="square" rtlCol="0">
            <a:spAutoFit/>
          </a:bodyPr>
          <a:lstStyle/>
          <a:p>
            <a:r>
              <a:rPr lang="cs-CZ" sz="3200" b="1" dirty="0">
                <a:solidFill>
                  <a:schemeClr val="bg1">
                    <a:lumMod val="65000"/>
                  </a:schemeClr>
                </a:solidFill>
              </a:rPr>
              <a:t>Strakonická (Výpadová – Barrandovský most)</a:t>
            </a:r>
          </a:p>
        </p:txBody>
      </p:sp>
    </p:spTree>
    <p:extLst>
      <p:ext uri="{BB962C8B-B14F-4D97-AF65-F5344CB8AC3E}">
        <p14:creationId xmlns:p14="http://schemas.microsoft.com/office/powerpoint/2010/main" val="134047404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Tabulka 9">
            <a:extLst>
              <a:ext uri="{FF2B5EF4-FFF2-40B4-BE49-F238E27FC236}">
                <a16:creationId xmlns:a16="http://schemas.microsoft.com/office/drawing/2014/main" id="{505CF15C-09E7-3F1E-FEC3-4B999CCECF46}"/>
              </a:ext>
            </a:extLst>
          </p:cNvPr>
          <p:cNvGraphicFramePr>
            <a:graphicFrameLocks noGrp="1"/>
          </p:cNvGraphicFramePr>
          <p:nvPr>
            <p:ph sz="half" idx="2"/>
            <p:extLst>
              <p:ext uri="{D42A27DB-BD31-4B8C-83A1-F6EECF244321}">
                <p14:modId xmlns:p14="http://schemas.microsoft.com/office/powerpoint/2010/main" val="3715662592"/>
              </p:ext>
            </p:extLst>
          </p:nvPr>
        </p:nvGraphicFramePr>
        <p:xfrm>
          <a:off x="615950" y="1836300"/>
          <a:ext cx="5410800" cy="4103700"/>
        </p:xfrm>
        <a:graphic>
          <a:graphicData uri="http://schemas.openxmlformats.org/drawingml/2006/table">
            <a:tbl>
              <a:tblPr firstRow="1" bandRow="1">
                <a:tableStyleId>{72833802-FEF1-4C79-8D5D-14CF1EAF98D9}</a:tableStyleId>
              </a:tblPr>
              <a:tblGrid>
                <a:gridCol w="891109">
                  <a:extLst>
                    <a:ext uri="{9D8B030D-6E8A-4147-A177-3AD203B41FA5}">
                      <a16:colId xmlns:a16="http://schemas.microsoft.com/office/drawing/2014/main" val="1223654119"/>
                    </a:ext>
                  </a:extLst>
                </a:gridCol>
                <a:gridCol w="2424688">
                  <a:extLst>
                    <a:ext uri="{9D8B030D-6E8A-4147-A177-3AD203B41FA5}">
                      <a16:colId xmlns:a16="http://schemas.microsoft.com/office/drawing/2014/main" val="808322556"/>
                    </a:ext>
                  </a:extLst>
                </a:gridCol>
                <a:gridCol w="2095003">
                  <a:extLst>
                    <a:ext uri="{9D8B030D-6E8A-4147-A177-3AD203B41FA5}">
                      <a16:colId xmlns:a16="http://schemas.microsoft.com/office/drawing/2014/main" val="4130180523"/>
                    </a:ext>
                  </a:extLst>
                </a:gridCol>
              </a:tblGrid>
              <a:tr h="382473">
                <a:tc>
                  <a:txBody>
                    <a:bodyPr/>
                    <a:lstStyle/>
                    <a:p>
                      <a:pPr algn="ctr" fontAlgn="b"/>
                      <a:r>
                        <a:rPr lang="cs-CZ" sz="2000" b="0" i="0" u="none" strike="noStrike" dirty="0">
                          <a:solidFill>
                            <a:schemeClr val="bg1"/>
                          </a:solidFill>
                          <a:effectLst/>
                          <a:latin typeface="Calibri" panose="020F0502020204030204" pitchFamily="34" charset="0"/>
                        </a:rPr>
                        <a:t>Datum</a:t>
                      </a:r>
                    </a:p>
                  </a:txBody>
                  <a:tcPr marL="6350" marR="6350" marT="6350" marB="0" anchor="ctr">
                    <a:lnR w="12700" cap="flat" cmpd="sng" algn="ctr">
                      <a:solidFill>
                        <a:schemeClr val="accent2"/>
                      </a:solidFill>
                      <a:prstDash val="solid"/>
                      <a:round/>
                      <a:headEnd type="none" w="med" len="med"/>
                      <a:tailEnd type="none" w="med" len="med"/>
                    </a:lnR>
                    <a:lnB w="12700" cap="flat" cmpd="sng" algn="ctr">
                      <a:solidFill>
                        <a:schemeClr val="accent2"/>
                      </a:solidFill>
                      <a:prstDash val="solid"/>
                      <a:round/>
                      <a:headEnd type="none" w="med" len="med"/>
                      <a:tailEnd type="none" w="med" len="med"/>
                    </a:lnB>
                  </a:tcPr>
                </a:tc>
                <a:tc>
                  <a:txBody>
                    <a:bodyPr/>
                    <a:lstStyle/>
                    <a:p>
                      <a:pPr algn="ctr" fontAlgn="b"/>
                      <a:r>
                        <a:rPr lang="cs-CZ" sz="2000" b="0" i="0" u="none" strike="noStrike" dirty="0">
                          <a:solidFill>
                            <a:schemeClr val="bg1"/>
                          </a:solidFill>
                          <a:effectLst/>
                          <a:latin typeface="Calibri" panose="020F0502020204030204" pitchFamily="34" charset="0"/>
                        </a:rPr>
                        <a:t>Aktuální jízdní doba</a:t>
                      </a:r>
                    </a:p>
                    <a:p>
                      <a:pPr marL="0" marR="0" lvl="0" indent="0" algn="ctr" defTabSz="914400" eaLnBrk="1" fontAlgn="b" latinLnBrk="0" hangingPunct="1">
                        <a:lnSpc>
                          <a:spcPct val="100000"/>
                        </a:lnSpc>
                        <a:spcBef>
                          <a:spcPts val="0"/>
                        </a:spcBef>
                        <a:spcAft>
                          <a:spcPts val="0"/>
                        </a:spcAft>
                        <a:buClrTx/>
                        <a:buSzTx/>
                        <a:buFontTx/>
                        <a:buNone/>
                        <a:tabLst/>
                        <a:defRPr/>
                      </a:pPr>
                      <a:r>
                        <a:rPr lang="cs-CZ" sz="2000" b="0" u="none" strike="noStrike" dirty="0">
                          <a:solidFill>
                            <a:schemeClr val="bg1"/>
                          </a:solidFill>
                          <a:effectLst/>
                          <a:latin typeface="+mn-lt"/>
                          <a:ea typeface="+mn-ea"/>
                          <a:cs typeface="+mn-cs"/>
                        </a:rPr>
                        <a:t>[</a:t>
                      </a:r>
                      <a:r>
                        <a:rPr lang="cs-CZ" sz="2000" b="0" u="none" strike="noStrike" dirty="0" err="1">
                          <a:solidFill>
                            <a:schemeClr val="bg1"/>
                          </a:solidFill>
                          <a:effectLst/>
                          <a:latin typeface="+mn-lt"/>
                          <a:ea typeface="+mn-ea"/>
                          <a:cs typeface="+mn-cs"/>
                        </a:rPr>
                        <a:t>min:s</a:t>
                      </a:r>
                      <a:r>
                        <a:rPr lang="cs-CZ" sz="2000" b="0" u="none" strike="noStrike" dirty="0">
                          <a:solidFill>
                            <a:schemeClr val="bg1"/>
                          </a:solidFill>
                          <a:effectLst/>
                          <a:latin typeface="+mn-lt"/>
                          <a:ea typeface="+mn-ea"/>
                          <a:cs typeface="+mn-cs"/>
                        </a:rPr>
                        <a:t>]</a:t>
                      </a:r>
                    </a:p>
                  </a:txBody>
                  <a:tcPr marL="6350" marR="6350" marT="6350" marB="0" anchor="b">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B w="12700" cap="flat" cmpd="sng" algn="ctr">
                      <a:solidFill>
                        <a:schemeClr val="accent2"/>
                      </a:solidFill>
                      <a:prstDash val="solid"/>
                      <a:round/>
                      <a:headEnd type="none" w="med" len="med"/>
                      <a:tailEnd type="none" w="med" len="med"/>
                    </a:lnB>
                  </a:tcPr>
                </a:tc>
                <a:tc>
                  <a:txBody>
                    <a:bodyPr/>
                    <a:lstStyle/>
                    <a:p>
                      <a:pPr marL="0" marR="0" lvl="0" indent="0" algn="ctr" defTabSz="914400" eaLnBrk="1" fontAlgn="b" latinLnBrk="0" hangingPunct="1">
                        <a:lnSpc>
                          <a:spcPct val="100000"/>
                        </a:lnSpc>
                        <a:spcBef>
                          <a:spcPts val="0"/>
                        </a:spcBef>
                        <a:spcAft>
                          <a:spcPts val="0"/>
                        </a:spcAft>
                        <a:buClrTx/>
                        <a:buSzTx/>
                        <a:buFontTx/>
                        <a:buNone/>
                        <a:tabLst/>
                        <a:defRPr/>
                      </a:pPr>
                      <a:r>
                        <a:rPr lang="cs-CZ" sz="2000" b="0" i="0" u="none" strike="noStrike" dirty="0">
                          <a:solidFill>
                            <a:schemeClr val="bg1"/>
                          </a:solidFill>
                          <a:effectLst/>
                          <a:latin typeface="Calibri" panose="020F0502020204030204" pitchFamily="34" charset="0"/>
                        </a:rPr>
                        <a:t>Obvyklá jízdní doba</a:t>
                      </a:r>
                    </a:p>
                    <a:p>
                      <a:pPr marL="0" marR="0" lvl="0" indent="0" algn="ctr" defTabSz="914400" eaLnBrk="1" fontAlgn="b" latinLnBrk="0" hangingPunct="1">
                        <a:lnSpc>
                          <a:spcPct val="100000"/>
                        </a:lnSpc>
                        <a:spcBef>
                          <a:spcPts val="0"/>
                        </a:spcBef>
                        <a:spcAft>
                          <a:spcPts val="0"/>
                        </a:spcAft>
                        <a:buClrTx/>
                        <a:buSzTx/>
                        <a:buFontTx/>
                        <a:buNone/>
                        <a:tabLst/>
                        <a:defRPr/>
                      </a:pPr>
                      <a:r>
                        <a:rPr lang="cs-CZ" sz="2000" b="0" u="none" strike="noStrike" dirty="0">
                          <a:solidFill>
                            <a:schemeClr val="bg1"/>
                          </a:solidFill>
                          <a:effectLst/>
                          <a:latin typeface="+mn-lt"/>
                          <a:ea typeface="+mn-ea"/>
                          <a:cs typeface="+mn-cs"/>
                        </a:rPr>
                        <a:t>[</a:t>
                      </a:r>
                      <a:r>
                        <a:rPr lang="cs-CZ" sz="2000" b="0" u="none" strike="noStrike" dirty="0" err="1">
                          <a:solidFill>
                            <a:schemeClr val="bg1"/>
                          </a:solidFill>
                          <a:effectLst/>
                          <a:latin typeface="+mn-lt"/>
                          <a:ea typeface="+mn-ea"/>
                          <a:cs typeface="+mn-cs"/>
                        </a:rPr>
                        <a:t>min:s</a:t>
                      </a:r>
                      <a:r>
                        <a:rPr lang="cs-CZ" sz="2000" b="0" u="none" strike="noStrike" dirty="0">
                          <a:solidFill>
                            <a:schemeClr val="bg1"/>
                          </a:solidFill>
                          <a:effectLst/>
                          <a:latin typeface="+mn-lt"/>
                          <a:ea typeface="+mn-ea"/>
                          <a:cs typeface="+mn-cs"/>
                        </a:rPr>
                        <a:t>]</a:t>
                      </a:r>
                    </a:p>
                  </a:txBody>
                  <a:tcPr marL="6350" marR="6350" marT="6350" marB="0" anchor="b">
                    <a:lnL w="12700" cap="flat" cmpd="sng" algn="ctr">
                      <a:solidFill>
                        <a:schemeClr val="accent2"/>
                      </a:solidFill>
                      <a:prstDash val="solid"/>
                      <a:round/>
                      <a:headEnd type="none" w="med" len="med"/>
                      <a:tailEnd type="none" w="med" len="med"/>
                    </a:lnL>
                    <a:lnB w="12700" cap="flat" cmpd="sng" algn="ctr">
                      <a:solidFill>
                        <a:schemeClr val="accent2"/>
                      </a:solidFill>
                      <a:prstDash val="solid"/>
                      <a:round/>
                      <a:headEnd type="none" w="med" len="med"/>
                      <a:tailEnd type="none" w="med" len="med"/>
                    </a:lnB>
                  </a:tcPr>
                </a:tc>
                <a:extLst>
                  <a:ext uri="{0D108BD9-81ED-4DB2-BD59-A6C34878D82A}">
                    <a16:rowId xmlns:a16="http://schemas.microsoft.com/office/drawing/2014/main" val="1987739687"/>
                  </a:ext>
                </a:extLst>
              </a:tr>
              <a:tr h="348775">
                <a:tc>
                  <a:txBody>
                    <a:bodyPr/>
                    <a:lstStyle/>
                    <a:p>
                      <a:pPr marL="0" algn="ctr" fontAlgn="b"/>
                      <a:r>
                        <a:rPr lang="cs-CZ" sz="2000" b="0" u="none" strike="noStrike" dirty="0">
                          <a:solidFill>
                            <a:srgbClr val="000000"/>
                          </a:solidFill>
                          <a:effectLst/>
                        </a:rPr>
                        <a:t>27.05.</a:t>
                      </a:r>
                      <a:endParaRPr lang="cs-CZ" sz="2000" b="0" u="none" strike="noStrike" dirty="0">
                        <a:solidFill>
                          <a:srgbClr val="000000"/>
                        </a:solidFill>
                        <a:effectLst/>
                        <a:latin typeface="+mn-lt"/>
                        <a:ea typeface="+mn-ea"/>
                        <a:cs typeface="+mn-cs"/>
                      </a:endParaRPr>
                    </a:p>
                  </a:txBody>
                  <a:tcPr marL="6350" marR="6350" marT="6350" marB="0" anchor="b">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tc>
                  <a:txBody>
                    <a:bodyPr/>
                    <a:lstStyle/>
                    <a:p>
                      <a:pPr algn="ctr" fontAlgn="b"/>
                      <a:r>
                        <a:rPr lang="cs-CZ" sz="2000" b="0" i="0" u="none" strike="noStrike" dirty="0">
                          <a:solidFill>
                            <a:srgbClr val="000000"/>
                          </a:solidFill>
                          <a:effectLst/>
                          <a:latin typeface="Calibri"/>
                        </a:rPr>
                        <a:t>8:13</a:t>
                      </a:r>
                    </a:p>
                  </a:txBody>
                  <a:tcPr marL="9525" marR="9525" marT="9525" marB="0" anchor="b">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tc rowSpan="10">
                  <a:txBody>
                    <a:bodyPr/>
                    <a:lstStyle/>
                    <a:p>
                      <a:pPr algn="ctr" fontAlgn="b"/>
                      <a:r>
                        <a:rPr lang="cs-CZ" sz="2000" b="0" i="0" u="none" strike="noStrike" dirty="0">
                          <a:solidFill>
                            <a:srgbClr val="000000"/>
                          </a:solidFill>
                          <a:effectLst/>
                          <a:latin typeface="Calibri" panose="020F0502020204030204" pitchFamily="34" charset="0"/>
                        </a:rPr>
                        <a:t>3:28</a:t>
                      </a:r>
                    </a:p>
                  </a:txBody>
                  <a:tcPr marL="6350" marR="6350" marT="6350" marB="0" anchor="ctr">
                    <a:lnL w="12700" cap="flat" cmpd="sng" algn="ctr">
                      <a:solidFill>
                        <a:schemeClr val="accent2"/>
                      </a:solidFill>
                      <a:prstDash val="solid"/>
                      <a:round/>
                      <a:headEnd type="none" w="med" len="med"/>
                      <a:tailEnd type="none" w="med" len="med"/>
                    </a:lnL>
                    <a:lnT w="12700" cap="flat" cmpd="sng" algn="ctr">
                      <a:solidFill>
                        <a:schemeClr val="accent2"/>
                      </a:solidFill>
                      <a:prstDash val="solid"/>
                      <a:round/>
                      <a:headEnd type="none" w="med" len="med"/>
                      <a:tailEnd type="none" w="med" len="med"/>
                    </a:lnT>
                  </a:tcPr>
                </a:tc>
                <a:extLst>
                  <a:ext uri="{0D108BD9-81ED-4DB2-BD59-A6C34878D82A}">
                    <a16:rowId xmlns:a16="http://schemas.microsoft.com/office/drawing/2014/main" val="201773103"/>
                  </a:ext>
                </a:extLst>
              </a:tr>
              <a:tr h="348775">
                <a:tc>
                  <a:txBody>
                    <a:bodyPr/>
                    <a:lstStyle/>
                    <a:p>
                      <a:pPr marL="0" algn="ctr" fontAlgn="b"/>
                      <a:r>
                        <a:rPr lang="cs-CZ" sz="2000" b="0" u="none" strike="noStrike" dirty="0">
                          <a:solidFill>
                            <a:srgbClr val="000000"/>
                          </a:solidFill>
                          <a:effectLst/>
                        </a:rPr>
                        <a:t>28.05.</a:t>
                      </a:r>
                      <a:endParaRPr lang="cs-CZ" sz="2000" b="0" u="none" strike="noStrike" dirty="0">
                        <a:solidFill>
                          <a:srgbClr val="000000"/>
                        </a:solidFill>
                        <a:effectLst/>
                        <a:latin typeface="+mn-lt"/>
                        <a:ea typeface="+mn-ea"/>
                        <a:cs typeface="+mn-cs"/>
                      </a:endParaRPr>
                    </a:p>
                  </a:txBody>
                  <a:tcPr marL="6350" marR="6350" marT="6350" marB="0" anchor="b">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tc>
                  <a:txBody>
                    <a:bodyPr/>
                    <a:lstStyle/>
                    <a:p>
                      <a:pPr algn="ctr" fontAlgn="b"/>
                      <a:r>
                        <a:rPr lang="cs-CZ" sz="2000" b="0" i="0" u="none" strike="noStrike">
                          <a:solidFill>
                            <a:srgbClr val="000000"/>
                          </a:solidFill>
                          <a:effectLst/>
                          <a:latin typeface="Calibri"/>
                        </a:rPr>
                        <a:t>7:50</a:t>
                      </a:r>
                    </a:p>
                  </a:txBody>
                  <a:tcPr marL="9525" marR="9525" marT="9525" marB="0" anchor="b">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tc vMerge="1">
                  <a:txBody>
                    <a:bodyPr/>
                    <a:lstStyle/>
                    <a:p>
                      <a:pPr algn="ctr" fontAlgn="b"/>
                      <a:r>
                        <a:rPr lang="cs-CZ" sz="2000" b="0" i="0" u="none" strike="noStrike">
                          <a:solidFill>
                            <a:srgbClr val="000000"/>
                          </a:solidFill>
                          <a:effectLst/>
                          <a:latin typeface="Calibri" panose="020F0502020204030204" pitchFamily="34" charset="0"/>
                        </a:rPr>
                        <a:t>3,48</a:t>
                      </a:r>
                    </a:p>
                  </a:txBody>
                  <a:tcPr marL="6350" marR="6350" marT="6350" marB="0" anchor="b">
                    <a:lnL w="12700" cap="flat" cmpd="sng" algn="ctr">
                      <a:solidFill>
                        <a:schemeClr val="accent2"/>
                      </a:solidFill>
                      <a:prstDash val="solid"/>
                      <a:round/>
                      <a:headEnd type="none" w="med" len="med"/>
                      <a:tailEnd type="none" w="med" len="med"/>
                    </a:lnL>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extLst>
                  <a:ext uri="{0D108BD9-81ED-4DB2-BD59-A6C34878D82A}">
                    <a16:rowId xmlns:a16="http://schemas.microsoft.com/office/drawing/2014/main" val="4157275244"/>
                  </a:ext>
                </a:extLst>
              </a:tr>
              <a:tr h="348775">
                <a:tc>
                  <a:txBody>
                    <a:bodyPr/>
                    <a:lstStyle/>
                    <a:p>
                      <a:pPr marL="0" algn="ctr" fontAlgn="b"/>
                      <a:r>
                        <a:rPr lang="cs-CZ" sz="2000" b="0" u="none" strike="noStrike" dirty="0">
                          <a:solidFill>
                            <a:srgbClr val="000000"/>
                          </a:solidFill>
                          <a:effectLst/>
                        </a:rPr>
                        <a:t>29.05.</a:t>
                      </a:r>
                      <a:endParaRPr lang="cs-CZ" sz="2000" b="0" u="none" strike="noStrike" dirty="0">
                        <a:solidFill>
                          <a:srgbClr val="000000"/>
                        </a:solidFill>
                        <a:effectLst/>
                        <a:latin typeface="+mn-lt"/>
                        <a:ea typeface="+mn-ea"/>
                        <a:cs typeface="+mn-cs"/>
                      </a:endParaRPr>
                    </a:p>
                  </a:txBody>
                  <a:tcPr marL="6350" marR="6350" marT="6350" marB="0" anchor="b">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tc>
                  <a:txBody>
                    <a:bodyPr/>
                    <a:lstStyle/>
                    <a:p>
                      <a:pPr algn="ctr" fontAlgn="b"/>
                      <a:r>
                        <a:rPr lang="cs-CZ" sz="2000" b="0" i="0" u="none" strike="noStrike">
                          <a:solidFill>
                            <a:srgbClr val="000000"/>
                          </a:solidFill>
                          <a:effectLst/>
                          <a:latin typeface="Calibri"/>
                        </a:rPr>
                        <a:t>7:54</a:t>
                      </a:r>
                    </a:p>
                  </a:txBody>
                  <a:tcPr marL="9525" marR="9525" marT="9525" marB="0" anchor="b">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tc vMerge="1">
                  <a:txBody>
                    <a:bodyPr/>
                    <a:lstStyle/>
                    <a:p>
                      <a:pPr algn="ctr" fontAlgn="b"/>
                      <a:r>
                        <a:rPr lang="cs-CZ" sz="2000" b="0" i="0" u="none" strike="noStrike">
                          <a:solidFill>
                            <a:srgbClr val="000000"/>
                          </a:solidFill>
                          <a:effectLst/>
                          <a:latin typeface="Calibri" panose="020F0502020204030204" pitchFamily="34" charset="0"/>
                        </a:rPr>
                        <a:t>3,48</a:t>
                      </a:r>
                    </a:p>
                  </a:txBody>
                  <a:tcPr marL="6350" marR="6350" marT="6350" marB="0" anchor="b">
                    <a:lnL w="12700" cap="flat" cmpd="sng" algn="ctr">
                      <a:solidFill>
                        <a:schemeClr val="accent2"/>
                      </a:solidFill>
                      <a:prstDash val="solid"/>
                      <a:round/>
                      <a:headEnd type="none" w="med" len="med"/>
                      <a:tailEnd type="none" w="med" len="med"/>
                    </a:lnL>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extLst>
                  <a:ext uri="{0D108BD9-81ED-4DB2-BD59-A6C34878D82A}">
                    <a16:rowId xmlns:a16="http://schemas.microsoft.com/office/drawing/2014/main" val="3801681430"/>
                  </a:ext>
                </a:extLst>
              </a:tr>
              <a:tr h="348775">
                <a:tc>
                  <a:txBody>
                    <a:bodyPr/>
                    <a:lstStyle/>
                    <a:p>
                      <a:pPr marL="0" algn="ctr" fontAlgn="b"/>
                      <a:r>
                        <a:rPr lang="cs-CZ" sz="2000" b="0" u="none" strike="noStrike" dirty="0">
                          <a:solidFill>
                            <a:srgbClr val="000000"/>
                          </a:solidFill>
                          <a:effectLst/>
                        </a:rPr>
                        <a:t>30.05.</a:t>
                      </a:r>
                      <a:endParaRPr lang="cs-CZ" sz="2000" b="0" u="none" strike="noStrike" dirty="0">
                        <a:solidFill>
                          <a:srgbClr val="000000"/>
                        </a:solidFill>
                        <a:effectLst/>
                        <a:latin typeface="+mn-lt"/>
                        <a:ea typeface="+mn-ea"/>
                        <a:cs typeface="+mn-cs"/>
                      </a:endParaRPr>
                    </a:p>
                  </a:txBody>
                  <a:tcPr marL="6350" marR="6350" marT="6350" marB="0" anchor="b">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tc>
                  <a:txBody>
                    <a:bodyPr/>
                    <a:lstStyle/>
                    <a:p>
                      <a:pPr algn="ctr" fontAlgn="b"/>
                      <a:r>
                        <a:rPr lang="cs-CZ" sz="2000" b="0" i="0" u="none" strike="noStrike">
                          <a:solidFill>
                            <a:srgbClr val="000000"/>
                          </a:solidFill>
                          <a:effectLst/>
                          <a:latin typeface="Calibri"/>
                        </a:rPr>
                        <a:t>9:27</a:t>
                      </a:r>
                    </a:p>
                  </a:txBody>
                  <a:tcPr marL="9525" marR="9525" marT="9525" marB="0" anchor="b">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tc vMerge="1">
                  <a:txBody>
                    <a:bodyPr/>
                    <a:lstStyle/>
                    <a:p>
                      <a:pPr algn="ctr" fontAlgn="b"/>
                      <a:r>
                        <a:rPr lang="cs-CZ" sz="2000" b="0" i="0" u="none" strike="noStrike">
                          <a:solidFill>
                            <a:srgbClr val="000000"/>
                          </a:solidFill>
                          <a:effectLst/>
                          <a:latin typeface="Calibri" panose="020F0502020204030204" pitchFamily="34" charset="0"/>
                        </a:rPr>
                        <a:t>3,48</a:t>
                      </a:r>
                    </a:p>
                  </a:txBody>
                  <a:tcPr marL="6350" marR="6350" marT="6350" marB="0" anchor="b">
                    <a:lnL w="12700" cap="flat" cmpd="sng" algn="ctr">
                      <a:solidFill>
                        <a:schemeClr val="accent2"/>
                      </a:solidFill>
                      <a:prstDash val="solid"/>
                      <a:round/>
                      <a:headEnd type="none" w="med" len="med"/>
                      <a:tailEnd type="none" w="med" len="med"/>
                    </a:lnL>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extLst>
                  <a:ext uri="{0D108BD9-81ED-4DB2-BD59-A6C34878D82A}">
                    <a16:rowId xmlns:a16="http://schemas.microsoft.com/office/drawing/2014/main" val="2259117659"/>
                  </a:ext>
                </a:extLst>
              </a:tr>
              <a:tr h="348775">
                <a:tc>
                  <a:txBody>
                    <a:bodyPr/>
                    <a:lstStyle/>
                    <a:p>
                      <a:pPr marL="0" algn="ctr" fontAlgn="b"/>
                      <a:r>
                        <a:rPr lang="cs-CZ" sz="2000" b="0" u="none" strike="noStrike" dirty="0">
                          <a:solidFill>
                            <a:srgbClr val="000000"/>
                          </a:solidFill>
                          <a:effectLst/>
                        </a:rPr>
                        <a:t>31.05.</a:t>
                      </a:r>
                      <a:endParaRPr lang="cs-CZ" sz="2000" b="0" u="none" strike="noStrike" dirty="0">
                        <a:solidFill>
                          <a:srgbClr val="000000"/>
                        </a:solidFill>
                        <a:effectLst/>
                        <a:latin typeface="+mn-lt"/>
                        <a:ea typeface="+mn-ea"/>
                        <a:cs typeface="+mn-cs"/>
                      </a:endParaRPr>
                    </a:p>
                  </a:txBody>
                  <a:tcPr marL="6350" marR="6350" marT="6350" marB="0" anchor="b">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tc>
                  <a:txBody>
                    <a:bodyPr/>
                    <a:lstStyle/>
                    <a:p>
                      <a:pPr algn="ctr" fontAlgn="b"/>
                      <a:r>
                        <a:rPr lang="cs-CZ" sz="2000" b="0" i="0" u="none" strike="noStrike">
                          <a:solidFill>
                            <a:srgbClr val="000000"/>
                          </a:solidFill>
                          <a:effectLst/>
                          <a:latin typeface="Calibri"/>
                        </a:rPr>
                        <a:t>9:18</a:t>
                      </a:r>
                    </a:p>
                  </a:txBody>
                  <a:tcPr marL="9525" marR="9525" marT="9525" marB="0" anchor="b">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tc vMerge="1">
                  <a:txBody>
                    <a:bodyPr/>
                    <a:lstStyle/>
                    <a:p>
                      <a:pPr algn="ctr" fontAlgn="b"/>
                      <a:r>
                        <a:rPr lang="cs-CZ" sz="2000" b="0" i="0" u="none" strike="noStrike">
                          <a:solidFill>
                            <a:srgbClr val="000000"/>
                          </a:solidFill>
                          <a:effectLst/>
                          <a:latin typeface="Calibri" panose="020F0502020204030204" pitchFamily="34" charset="0"/>
                        </a:rPr>
                        <a:t>3,48</a:t>
                      </a:r>
                    </a:p>
                  </a:txBody>
                  <a:tcPr marL="6350" marR="6350" marT="6350" marB="0" anchor="b">
                    <a:lnL w="12700" cap="flat" cmpd="sng" algn="ctr">
                      <a:solidFill>
                        <a:schemeClr val="accent2"/>
                      </a:solidFill>
                      <a:prstDash val="solid"/>
                      <a:round/>
                      <a:headEnd type="none" w="med" len="med"/>
                      <a:tailEnd type="none" w="med" len="med"/>
                    </a:lnL>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extLst>
                  <a:ext uri="{0D108BD9-81ED-4DB2-BD59-A6C34878D82A}">
                    <a16:rowId xmlns:a16="http://schemas.microsoft.com/office/drawing/2014/main" val="3851161173"/>
                  </a:ext>
                </a:extLst>
              </a:tr>
              <a:tr h="348775">
                <a:tc>
                  <a:txBody>
                    <a:bodyPr/>
                    <a:lstStyle/>
                    <a:p>
                      <a:pPr marL="0" algn="ctr" fontAlgn="b"/>
                      <a:r>
                        <a:rPr lang="cs-CZ" sz="2000" b="0" u="none" strike="noStrike" dirty="0">
                          <a:solidFill>
                            <a:srgbClr val="000000"/>
                          </a:solidFill>
                          <a:effectLst/>
                        </a:rPr>
                        <a:t>01.06.</a:t>
                      </a:r>
                      <a:endParaRPr lang="cs-CZ" sz="2000" b="0" u="none" strike="noStrike" dirty="0">
                        <a:solidFill>
                          <a:srgbClr val="000000"/>
                        </a:solidFill>
                        <a:effectLst/>
                        <a:latin typeface="+mn-lt"/>
                        <a:ea typeface="+mn-ea"/>
                        <a:cs typeface="+mn-cs"/>
                      </a:endParaRPr>
                    </a:p>
                  </a:txBody>
                  <a:tcPr marL="6350" marR="6350" marT="6350" marB="0" anchor="b">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tc>
                  <a:txBody>
                    <a:bodyPr/>
                    <a:lstStyle/>
                    <a:p>
                      <a:pPr algn="ctr" fontAlgn="b"/>
                      <a:r>
                        <a:rPr lang="cs-CZ" sz="2000" b="0" i="0" u="none" strike="noStrike">
                          <a:solidFill>
                            <a:srgbClr val="000000"/>
                          </a:solidFill>
                          <a:effectLst/>
                          <a:latin typeface="Calibri"/>
                        </a:rPr>
                        <a:t>9:10</a:t>
                      </a:r>
                    </a:p>
                  </a:txBody>
                  <a:tcPr marL="9525" marR="9525" marT="9525" marB="0" anchor="b">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tc vMerge="1">
                  <a:txBody>
                    <a:bodyPr/>
                    <a:lstStyle/>
                    <a:p>
                      <a:pPr algn="ctr" fontAlgn="b"/>
                      <a:r>
                        <a:rPr lang="cs-CZ" sz="2000" b="0" i="0" u="none" strike="noStrike">
                          <a:solidFill>
                            <a:srgbClr val="000000"/>
                          </a:solidFill>
                          <a:effectLst/>
                          <a:latin typeface="Calibri" panose="020F0502020204030204" pitchFamily="34" charset="0"/>
                        </a:rPr>
                        <a:t>3,48</a:t>
                      </a:r>
                    </a:p>
                  </a:txBody>
                  <a:tcPr marL="6350" marR="6350" marT="6350" marB="0" anchor="b">
                    <a:lnL w="12700" cap="flat" cmpd="sng" algn="ctr">
                      <a:solidFill>
                        <a:schemeClr val="accent2"/>
                      </a:solidFill>
                      <a:prstDash val="solid"/>
                      <a:round/>
                      <a:headEnd type="none" w="med" len="med"/>
                      <a:tailEnd type="none" w="med" len="med"/>
                    </a:lnL>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extLst>
                  <a:ext uri="{0D108BD9-81ED-4DB2-BD59-A6C34878D82A}">
                    <a16:rowId xmlns:a16="http://schemas.microsoft.com/office/drawing/2014/main" val="3457533328"/>
                  </a:ext>
                </a:extLst>
              </a:tr>
              <a:tr h="348775">
                <a:tc>
                  <a:txBody>
                    <a:bodyPr/>
                    <a:lstStyle/>
                    <a:p>
                      <a:pPr marL="0" algn="ctr" fontAlgn="b"/>
                      <a:r>
                        <a:rPr lang="cs-CZ" sz="2000" b="0" u="none" strike="noStrike" dirty="0">
                          <a:solidFill>
                            <a:srgbClr val="000000"/>
                          </a:solidFill>
                          <a:effectLst/>
                        </a:rPr>
                        <a:t>02.06.</a:t>
                      </a:r>
                      <a:endParaRPr lang="cs-CZ" sz="2000" b="0" u="none" strike="noStrike" dirty="0">
                        <a:solidFill>
                          <a:srgbClr val="000000"/>
                        </a:solidFill>
                        <a:effectLst/>
                        <a:latin typeface="+mn-lt"/>
                        <a:ea typeface="+mn-ea"/>
                        <a:cs typeface="+mn-cs"/>
                      </a:endParaRPr>
                    </a:p>
                  </a:txBody>
                  <a:tcPr marL="6350" marR="6350" marT="6350" marB="0" anchor="b">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tc>
                  <a:txBody>
                    <a:bodyPr/>
                    <a:lstStyle/>
                    <a:p>
                      <a:pPr algn="ctr" fontAlgn="b"/>
                      <a:r>
                        <a:rPr lang="cs-CZ" sz="2000" b="0" i="0" u="none" strike="noStrike">
                          <a:solidFill>
                            <a:srgbClr val="000000"/>
                          </a:solidFill>
                          <a:effectLst/>
                          <a:latin typeface="Calibri"/>
                        </a:rPr>
                        <a:t>8:57</a:t>
                      </a:r>
                    </a:p>
                  </a:txBody>
                  <a:tcPr marL="9525" marR="9525" marT="9525" marB="0" anchor="b">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tc vMerge="1">
                  <a:txBody>
                    <a:bodyPr/>
                    <a:lstStyle/>
                    <a:p>
                      <a:pPr algn="ctr" fontAlgn="b"/>
                      <a:r>
                        <a:rPr lang="cs-CZ" sz="2000" b="0" i="0" u="none" strike="noStrike">
                          <a:solidFill>
                            <a:srgbClr val="000000"/>
                          </a:solidFill>
                          <a:effectLst/>
                          <a:latin typeface="Calibri" panose="020F0502020204030204" pitchFamily="34" charset="0"/>
                        </a:rPr>
                        <a:t>3,48</a:t>
                      </a:r>
                    </a:p>
                  </a:txBody>
                  <a:tcPr marL="6350" marR="6350" marT="6350" marB="0" anchor="b">
                    <a:lnL w="12700" cap="flat" cmpd="sng" algn="ctr">
                      <a:solidFill>
                        <a:schemeClr val="accent2"/>
                      </a:solidFill>
                      <a:prstDash val="solid"/>
                      <a:round/>
                      <a:headEnd type="none" w="med" len="med"/>
                      <a:tailEnd type="none" w="med" len="med"/>
                    </a:lnL>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extLst>
                  <a:ext uri="{0D108BD9-81ED-4DB2-BD59-A6C34878D82A}">
                    <a16:rowId xmlns:a16="http://schemas.microsoft.com/office/drawing/2014/main" val="3744425464"/>
                  </a:ext>
                </a:extLst>
              </a:tr>
              <a:tr h="348775">
                <a:tc>
                  <a:txBody>
                    <a:bodyPr/>
                    <a:lstStyle/>
                    <a:p>
                      <a:pPr marL="0" algn="ctr" fontAlgn="b"/>
                      <a:r>
                        <a:rPr lang="cs-CZ" sz="2000" b="0" u="none" strike="noStrike" dirty="0">
                          <a:solidFill>
                            <a:srgbClr val="000000"/>
                          </a:solidFill>
                          <a:effectLst/>
                        </a:rPr>
                        <a:t>03.06.</a:t>
                      </a:r>
                      <a:endParaRPr lang="cs-CZ" sz="2000" b="0" u="none" strike="noStrike" dirty="0">
                        <a:solidFill>
                          <a:srgbClr val="000000"/>
                        </a:solidFill>
                        <a:effectLst/>
                        <a:latin typeface="+mn-lt"/>
                        <a:ea typeface="+mn-ea"/>
                        <a:cs typeface="+mn-cs"/>
                      </a:endParaRPr>
                    </a:p>
                  </a:txBody>
                  <a:tcPr marL="6350" marR="6350" marT="6350" marB="0" anchor="b">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tc>
                  <a:txBody>
                    <a:bodyPr/>
                    <a:lstStyle/>
                    <a:p>
                      <a:pPr algn="ctr" fontAlgn="b"/>
                      <a:r>
                        <a:rPr lang="cs-CZ" sz="2000" b="0" i="0" u="none" strike="noStrike">
                          <a:solidFill>
                            <a:srgbClr val="000000"/>
                          </a:solidFill>
                          <a:effectLst/>
                          <a:latin typeface="Calibri"/>
                        </a:rPr>
                        <a:t>8:19</a:t>
                      </a:r>
                    </a:p>
                  </a:txBody>
                  <a:tcPr marL="9525" marR="9525" marT="9525" marB="0" anchor="b">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tc vMerge="1">
                  <a:txBody>
                    <a:bodyPr/>
                    <a:lstStyle/>
                    <a:p>
                      <a:pPr algn="ctr" fontAlgn="b"/>
                      <a:r>
                        <a:rPr lang="cs-CZ" sz="2000" b="0" i="0" u="none" strike="noStrike" dirty="0">
                          <a:solidFill>
                            <a:srgbClr val="000000"/>
                          </a:solidFill>
                          <a:effectLst/>
                          <a:latin typeface="Calibri" panose="020F0502020204030204" pitchFamily="34" charset="0"/>
                        </a:rPr>
                        <a:t>3,48</a:t>
                      </a:r>
                    </a:p>
                  </a:txBody>
                  <a:tcPr marL="6350" marR="6350" marT="6350" marB="0" anchor="b">
                    <a:lnL w="12700" cap="flat" cmpd="sng" algn="ctr">
                      <a:solidFill>
                        <a:schemeClr val="accent2"/>
                      </a:solidFill>
                      <a:prstDash val="solid"/>
                      <a:round/>
                      <a:headEnd type="none" w="med" len="med"/>
                      <a:tailEnd type="none" w="med" len="med"/>
                    </a:lnL>
                    <a:lnT w="12700" cap="flat" cmpd="sng" algn="ctr">
                      <a:solidFill>
                        <a:schemeClr val="accent2"/>
                      </a:solidFill>
                      <a:prstDash val="solid"/>
                      <a:round/>
                      <a:headEnd type="none" w="med" len="med"/>
                      <a:tailEnd type="none" w="med" len="med"/>
                    </a:lnT>
                  </a:tcPr>
                </a:tc>
                <a:extLst>
                  <a:ext uri="{0D108BD9-81ED-4DB2-BD59-A6C34878D82A}">
                    <a16:rowId xmlns:a16="http://schemas.microsoft.com/office/drawing/2014/main" val="235479944"/>
                  </a:ext>
                </a:extLst>
              </a:tr>
              <a:tr h="348775">
                <a:tc>
                  <a:txBody>
                    <a:bodyPr/>
                    <a:lstStyle/>
                    <a:p>
                      <a:pPr marL="0" algn="ctr" fontAlgn="b"/>
                      <a:r>
                        <a:rPr lang="cs-CZ" sz="2000" b="0" u="none" strike="noStrike" dirty="0">
                          <a:solidFill>
                            <a:srgbClr val="000000"/>
                          </a:solidFill>
                          <a:effectLst/>
                          <a:latin typeface="+mn-lt"/>
                          <a:ea typeface="+mn-ea"/>
                          <a:cs typeface="+mn-cs"/>
                        </a:rPr>
                        <a:t>04.06.</a:t>
                      </a:r>
                    </a:p>
                  </a:txBody>
                  <a:tcPr marL="6350" marR="6350" marT="6350" marB="0" anchor="b">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tc>
                  <a:txBody>
                    <a:bodyPr/>
                    <a:lstStyle/>
                    <a:p>
                      <a:pPr algn="ctr" fontAlgn="b"/>
                      <a:r>
                        <a:rPr lang="cs-CZ" sz="2000" b="0" i="0" u="none" strike="noStrike">
                          <a:solidFill>
                            <a:srgbClr val="000000"/>
                          </a:solidFill>
                          <a:effectLst/>
                          <a:latin typeface="Calibri"/>
                        </a:rPr>
                        <a:t>7:49</a:t>
                      </a:r>
                    </a:p>
                  </a:txBody>
                  <a:tcPr marL="9525" marR="9525" marT="9525" marB="0" anchor="b">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tc vMerge="1">
                  <a:txBody>
                    <a:bodyPr/>
                    <a:lstStyle/>
                    <a:p>
                      <a:pPr algn="ctr" fontAlgn="b"/>
                      <a:endParaRPr lang="cs-CZ" sz="2000" b="0" i="0" u="none" strike="noStrike" dirty="0">
                        <a:solidFill>
                          <a:srgbClr val="000000"/>
                        </a:solidFill>
                        <a:effectLst/>
                        <a:latin typeface="Calibri" panose="020F0502020204030204" pitchFamily="34" charset="0"/>
                      </a:endParaRPr>
                    </a:p>
                  </a:txBody>
                  <a:tcPr marL="6350" marR="6350" marT="6350" marB="0" anchor="ctr">
                    <a:lnL w="12700" cap="flat" cmpd="sng" algn="ctr">
                      <a:solidFill>
                        <a:schemeClr val="accent2"/>
                      </a:solidFill>
                      <a:prstDash val="solid"/>
                      <a:round/>
                      <a:headEnd type="none" w="med" len="med"/>
                      <a:tailEnd type="none" w="med" len="med"/>
                    </a:lnL>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extLst>
                  <a:ext uri="{0D108BD9-81ED-4DB2-BD59-A6C34878D82A}">
                    <a16:rowId xmlns:a16="http://schemas.microsoft.com/office/drawing/2014/main" val="444700073"/>
                  </a:ext>
                </a:extLst>
              </a:tr>
              <a:tr h="348775">
                <a:tc>
                  <a:txBody>
                    <a:bodyPr/>
                    <a:lstStyle/>
                    <a:p>
                      <a:pPr marL="0" algn="ctr" fontAlgn="b"/>
                      <a:r>
                        <a:rPr lang="cs-CZ" sz="2000" b="0" u="none" strike="noStrike" dirty="0">
                          <a:solidFill>
                            <a:srgbClr val="000000"/>
                          </a:solidFill>
                          <a:effectLst/>
                          <a:latin typeface="+mn-lt"/>
                          <a:ea typeface="+mn-ea"/>
                          <a:cs typeface="+mn-cs"/>
                        </a:rPr>
                        <a:t>05.06.</a:t>
                      </a:r>
                    </a:p>
                  </a:txBody>
                  <a:tcPr marL="6350" marR="6350" marT="6350" marB="0" anchor="b">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tcPr>
                </a:tc>
                <a:tc>
                  <a:txBody>
                    <a:bodyPr/>
                    <a:lstStyle/>
                    <a:p>
                      <a:pPr algn="ctr" fontAlgn="b"/>
                      <a:r>
                        <a:rPr lang="cs-CZ" sz="2000" b="0" i="0" u="none" strike="noStrike" dirty="0">
                          <a:solidFill>
                            <a:srgbClr val="000000"/>
                          </a:solidFill>
                          <a:effectLst/>
                          <a:latin typeface="Calibri"/>
                        </a:rPr>
                        <a:t>8:46</a:t>
                      </a:r>
                    </a:p>
                  </a:txBody>
                  <a:tcPr marL="9525" marR="9525" marT="9525" marB="0" anchor="b">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tcPr>
                </a:tc>
                <a:tc vMerge="1">
                  <a:txBody>
                    <a:bodyPr/>
                    <a:lstStyle/>
                    <a:p>
                      <a:pPr algn="ctr" fontAlgn="b"/>
                      <a:endParaRPr lang="cs-CZ" sz="2000" b="0" i="0" u="none" strike="noStrike" dirty="0">
                        <a:solidFill>
                          <a:srgbClr val="000000"/>
                        </a:solidFill>
                        <a:effectLst/>
                        <a:latin typeface="Calibri" panose="020F0502020204030204" pitchFamily="34" charset="0"/>
                      </a:endParaRPr>
                    </a:p>
                  </a:txBody>
                  <a:tcPr marL="6350" marR="6350" marT="6350" marB="0" anchor="ctr">
                    <a:lnL w="12700" cap="flat" cmpd="sng" algn="ctr">
                      <a:solidFill>
                        <a:schemeClr val="accent2"/>
                      </a:solidFill>
                      <a:prstDash val="solid"/>
                      <a:round/>
                      <a:headEnd type="none" w="med" len="med"/>
                      <a:tailEnd type="none" w="med" len="med"/>
                    </a:lnL>
                    <a:lnT w="12700" cap="flat" cmpd="sng" algn="ctr">
                      <a:solidFill>
                        <a:schemeClr val="accent2"/>
                      </a:solidFill>
                      <a:prstDash val="solid"/>
                      <a:round/>
                      <a:headEnd type="none" w="med" len="med"/>
                      <a:tailEnd type="none" w="med" len="med"/>
                    </a:lnT>
                  </a:tcPr>
                </a:tc>
                <a:extLst>
                  <a:ext uri="{0D108BD9-81ED-4DB2-BD59-A6C34878D82A}">
                    <a16:rowId xmlns:a16="http://schemas.microsoft.com/office/drawing/2014/main" val="4202303295"/>
                  </a:ext>
                </a:extLst>
              </a:tr>
            </a:tbl>
          </a:graphicData>
        </a:graphic>
      </p:graphicFrame>
      <p:graphicFrame>
        <p:nvGraphicFramePr>
          <p:cNvPr id="8" name="Zástupný obsah 7">
            <a:extLst>
              <a:ext uri="{FF2B5EF4-FFF2-40B4-BE49-F238E27FC236}">
                <a16:creationId xmlns:a16="http://schemas.microsoft.com/office/drawing/2014/main" id="{F6879BAC-F01D-C4D8-00D8-18A4FA91EEFE}"/>
              </a:ext>
            </a:extLst>
          </p:cNvPr>
          <p:cNvGraphicFramePr>
            <a:graphicFrameLocks noGrp="1"/>
          </p:cNvGraphicFramePr>
          <p:nvPr>
            <p:ph sz="half" idx="3"/>
            <p:extLst>
              <p:ext uri="{D42A27DB-BD31-4B8C-83A1-F6EECF244321}">
                <p14:modId xmlns:p14="http://schemas.microsoft.com/office/powerpoint/2010/main" val="3298990547"/>
              </p:ext>
            </p:extLst>
          </p:nvPr>
        </p:nvGraphicFramePr>
        <p:xfrm>
          <a:off x="6091529" y="2150079"/>
          <a:ext cx="13381200" cy="7009200"/>
        </p:xfrm>
        <a:graphic>
          <a:graphicData uri="http://schemas.openxmlformats.org/drawingml/2006/chart">
            <c:chart xmlns:c="http://schemas.openxmlformats.org/drawingml/2006/chart" xmlns:r="http://schemas.openxmlformats.org/officeDocument/2006/relationships" r:id="rId3"/>
          </a:graphicData>
        </a:graphic>
      </p:graphicFrame>
      <p:sp>
        <p:nvSpPr>
          <p:cNvPr id="5" name="object 3">
            <a:extLst>
              <a:ext uri="{FF2B5EF4-FFF2-40B4-BE49-F238E27FC236}">
                <a16:creationId xmlns:a16="http://schemas.microsoft.com/office/drawing/2014/main" id="{645CDB0A-31A0-E0BD-C712-46E2B8EBCB40}"/>
              </a:ext>
            </a:extLst>
          </p:cNvPr>
          <p:cNvSpPr txBox="1">
            <a:spLocks noGrp="1"/>
          </p:cNvSpPr>
          <p:nvPr>
            <p:ph type="title"/>
          </p:nvPr>
        </p:nvSpPr>
        <p:spPr>
          <a:xfrm>
            <a:off x="615950" y="466725"/>
            <a:ext cx="15227300" cy="781050"/>
          </a:xfrm>
          <a:prstGeom prst="rect">
            <a:avLst/>
          </a:prstGeom>
        </p:spPr>
        <p:txBody>
          <a:bodyPr vert="horz" wrap="square" lIns="0" tIns="12065" rIns="0" bIns="0" rtlCol="0">
            <a:spAutoFit/>
          </a:bodyPr>
          <a:lstStyle/>
          <a:p>
            <a:pPr marL="12700">
              <a:lnSpc>
                <a:spcPct val="100000"/>
              </a:lnSpc>
              <a:spcBef>
                <a:spcPts val="95"/>
              </a:spcBef>
            </a:pPr>
            <a:r>
              <a:rPr lang="cs-CZ" spc="35" dirty="0"/>
              <a:t>Data z aplikace WAZE</a:t>
            </a:r>
            <a:endParaRPr spc="-35" dirty="0"/>
          </a:p>
        </p:txBody>
      </p:sp>
      <p:sp>
        <p:nvSpPr>
          <p:cNvPr id="10" name="TextovéPole 9">
            <a:extLst>
              <a:ext uri="{FF2B5EF4-FFF2-40B4-BE49-F238E27FC236}">
                <a16:creationId xmlns:a16="http://schemas.microsoft.com/office/drawing/2014/main" id="{FCC98D8E-9F46-2636-4F75-8F6A953A596D}"/>
              </a:ext>
            </a:extLst>
          </p:cNvPr>
          <p:cNvSpPr txBox="1"/>
          <p:nvPr/>
        </p:nvSpPr>
        <p:spPr>
          <a:xfrm>
            <a:off x="615950" y="1251525"/>
            <a:ext cx="11950700" cy="584775"/>
          </a:xfrm>
          <a:prstGeom prst="rect">
            <a:avLst/>
          </a:prstGeom>
          <a:noFill/>
        </p:spPr>
        <p:txBody>
          <a:bodyPr wrap="square" rtlCol="0">
            <a:spAutoFit/>
          </a:bodyPr>
          <a:lstStyle/>
          <a:p>
            <a:r>
              <a:rPr lang="cs-CZ" sz="3200" b="1" dirty="0">
                <a:solidFill>
                  <a:schemeClr val="bg1">
                    <a:lumMod val="65000"/>
                  </a:schemeClr>
                </a:solidFill>
              </a:rPr>
              <a:t>Komořanská (most Závodu míru – Generála Šišky) </a:t>
            </a:r>
          </a:p>
        </p:txBody>
      </p:sp>
    </p:spTree>
    <p:extLst>
      <p:ext uri="{BB962C8B-B14F-4D97-AF65-F5344CB8AC3E}">
        <p14:creationId xmlns:p14="http://schemas.microsoft.com/office/powerpoint/2010/main" val="397662530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Tabulka 9">
            <a:extLst>
              <a:ext uri="{FF2B5EF4-FFF2-40B4-BE49-F238E27FC236}">
                <a16:creationId xmlns:a16="http://schemas.microsoft.com/office/drawing/2014/main" id="{03EE21C2-F8F5-C697-E5E5-12A44F7C6828}"/>
              </a:ext>
            </a:extLst>
          </p:cNvPr>
          <p:cNvGraphicFramePr>
            <a:graphicFrameLocks noGrp="1"/>
          </p:cNvGraphicFramePr>
          <p:nvPr>
            <p:ph sz="half" idx="2"/>
            <p:extLst>
              <p:ext uri="{D42A27DB-BD31-4B8C-83A1-F6EECF244321}">
                <p14:modId xmlns:p14="http://schemas.microsoft.com/office/powerpoint/2010/main" val="498694975"/>
              </p:ext>
            </p:extLst>
          </p:nvPr>
        </p:nvGraphicFramePr>
        <p:xfrm>
          <a:off x="615950" y="1838517"/>
          <a:ext cx="5410800" cy="7974608"/>
        </p:xfrm>
        <a:graphic>
          <a:graphicData uri="http://schemas.openxmlformats.org/drawingml/2006/table">
            <a:tbl>
              <a:tblPr firstRow="1" bandRow="1">
                <a:tableStyleId>{72833802-FEF1-4C79-8D5D-14CF1EAF98D9}</a:tableStyleId>
              </a:tblPr>
              <a:tblGrid>
                <a:gridCol w="840832">
                  <a:extLst>
                    <a:ext uri="{9D8B030D-6E8A-4147-A177-3AD203B41FA5}">
                      <a16:colId xmlns:a16="http://schemas.microsoft.com/office/drawing/2014/main" val="842629722"/>
                    </a:ext>
                  </a:extLst>
                </a:gridCol>
                <a:gridCol w="2300588">
                  <a:extLst>
                    <a:ext uri="{9D8B030D-6E8A-4147-A177-3AD203B41FA5}">
                      <a16:colId xmlns:a16="http://schemas.microsoft.com/office/drawing/2014/main" val="2214894199"/>
                    </a:ext>
                  </a:extLst>
                </a:gridCol>
                <a:gridCol w="2269380">
                  <a:extLst>
                    <a:ext uri="{9D8B030D-6E8A-4147-A177-3AD203B41FA5}">
                      <a16:colId xmlns:a16="http://schemas.microsoft.com/office/drawing/2014/main" val="2928856608"/>
                    </a:ext>
                  </a:extLst>
                </a:gridCol>
              </a:tblGrid>
              <a:tr h="349454">
                <a:tc>
                  <a:txBody>
                    <a:bodyPr/>
                    <a:lstStyle/>
                    <a:p>
                      <a:pPr algn="ctr" fontAlgn="b"/>
                      <a:r>
                        <a:rPr lang="cs-CZ" sz="2000" b="0" i="0" u="none" strike="noStrike" dirty="0">
                          <a:solidFill>
                            <a:schemeClr val="bg1"/>
                          </a:solidFill>
                          <a:effectLst/>
                          <a:latin typeface="Calibri" panose="020F0502020204030204" pitchFamily="34" charset="0"/>
                        </a:rPr>
                        <a:t>Datum</a:t>
                      </a:r>
                    </a:p>
                  </a:txBody>
                  <a:tcPr marL="6350" marR="6350" marT="6350" marB="0" anchor="ctr">
                    <a:lnR w="12700" cap="flat" cmpd="sng" algn="ctr">
                      <a:solidFill>
                        <a:schemeClr val="accent2"/>
                      </a:solidFill>
                      <a:prstDash val="solid"/>
                      <a:round/>
                      <a:headEnd type="none" w="med" len="med"/>
                      <a:tailEnd type="none" w="med" len="med"/>
                    </a:lnR>
                    <a:lnB w="12700" cap="flat" cmpd="sng" algn="ctr">
                      <a:solidFill>
                        <a:schemeClr val="accent2"/>
                      </a:solidFill>
                      <a:prstDash val="solid"/>
                      <a:round/>
                      <a:headEnd type="none" w="med" len="med"/>
                      <a:tailEnd type="none" w="med" len="med"/>
                    </a:lnB>
                  </a:tcPr>
                </a:tc>
                <a:tc>
                  <a:txBody>
                    <a:bodyPr/>
                    <a:lstStyle/>
                    <a:p>
                      <a:pPr algn="ctr" fontAlgn="b"/>
                      <a:r>
                        <a:rPr lang="cs-CZ" sz="2000" b="0" i="0" u="none" strike="noStrike" dirty="0">
                          <a:solidFill>
                            <a:schemeClr val="bg1"/>
                          </a:solidFill>
                          <a:effectLst/>
                          <a:latin typeface="Calibri" panose="020F0502020204030204" pitchFamily="34" charset="0"/>
                        </a:rPr>
                        <a:t>Aktuální jízdní doba</a:t>
                      </a:r>
                    </a:p>
                    <a:p>
                      <a:pPr marL="0" marR="0" lvl="0" indent="0" algn="ctr" defTabSz="914400" eaLnBrk="1" fontAlgn="b" latinLnBrk="0" hangingPunct="1">
                        <a:lnSpc>
                          <a:spcPct val="100000"/>
                        </a:lnSpc>
                        <a:spcBef>
                          <a:spcPts val="0"/>
                        </a:spcBef>
                        <a:spcAft>
                          <a:spcPts val="0"/>
                        </a:spcAft>
                        <a:buClrTx/>
                        <a:buSzTx/>
                        <a:buFontTx/>
                        <a:buNone/>
                        <a:tabLst/>
                        <a:defRPr/>
                      </a:pPr>
                      <a:r>
                        <a:rPr lang="cs-CZ" sz="2000" b="0" u="none" strike="noStrike" dirty="0">
                          <a:solidFill>
                            <a:schemeClr val="bg1"/>
                          </a:solidFill>
                          <a:effectLst/>
                          <a:latin typeface="+mn-lt"/>
                          <a:ea typeface="+mn-ea"/>
                          <a:cs typeface="+mn-cs"/>
                        </a:rPr>
                        <a:t>[</a:t>
                      </a:r>
                      <a:r>
                        <a:rPr lang="cs-CZ" sz="2000" b="0" u="none" strike="noStrike" dirty="0" err="1">
                          <a:solidFill>
                            <a:schemeClr val="bg1"/>
                          </a:solidFill>
                          <a:effectLst/>
                          <a:latin typeface="+mn-lt"/>
                          <a:ea typeface="+mn-ea"/>
                          <a:cs typeface="+mn-cs"/>
                        </a:rPr>
                        <a:t>min:s</a:t>
                      </a:r>
                      <a:r>
                        <a:rPr lang="cs-CZ" sz="2000" b="0" u="none" strike="noStrike" dirty="0">
                          <a:solidFill>
                            <a:schemeClr val="bg1"/>
                          </a:solidFill>
                          <a:effectLst/>
                          <a:latin typeface="+mn-lt"/>
                          <a:ea typeface="+mn-ea"/>
                          <a:cs typeface="+mn-cs"/>
                        </a:rPr>
                        <a:t>]</a:t>
                      </a:r>
                    </a:p>
                  </a:txBody>
                  <a:tcPr marL="6350" marR="6350" marT="6350" marB="0" anchor="b">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B w="12700" cap="flat" cmpd="sng" algn="ctr">
                      <a:solidFill>
                        <a:schemeClr val="accent2"/>
                      </a:solidFill>
                      <a:prstDash val="solid"/>
                      <a:round/>
                      <a:headEnd type="none" w="med" len="med"/>
                      <a:tailEnd type="none" w="med" len="med"/>
                    </a:lnB>
                  </a:tcPr>
                </a:tc>
                <a:tc>
                  <a:txBody>
                    <a:bodyPr/>
                    <a:lstStyle/>
                    <a:p>
                      <a:pPr marL="0" marR="0" lvl="0" indent="0" algn="ctr" defTabSz="914400" eaLnBrk="1" fontAlgn="b" latinLnBrk="0" hangingPunct="1">
                        <a:lnSpc>
                          <a:spcPct val="100000"/>
                        </a:lnSpc>
                        <a:spcBef>
                          <a:spcPts val="0"/>
                        </a:spcBef>
                        <a:spcAft>
                          <a:spcPts val="0"/>
                        </a:spcAft>
                        <a:buClrTx/>
                        <a:buSzTx/>
                        <a:buFontTx/>
                        <a:buNone/>
                        <a:tabLst/>
                        <a:defRPr/>
                      </a:pPr>
                      <a:r>
                        <a:rPr lang="cs-CZ" sz="2000" b="0" i="0" u="none" strike="noStrike" dirty="0">
                          <a:solidFill>
                            <a:schemeClr val="bg1"/>
                          </a:solidFill>
                          <a:effectLst/>
                          <a:latin typeface="Calibri" panose="020F0502020204030204" pitchFamily="34" charset="0"/>
                        </a:rPr>
                        <a:t>Obvyklá jízdní dob</a:t>
                      </a:r>
                    </a:p>
                    <a:p>
                      <a:pPr marL="0" marR="0" lvl="0" indent="0" algn="ctr" defTabSz="914400" eaLnBrk="1" fontAlgn="b" latinLnBrk="0" hangingPunct="1">
                        <a:lnSpc>
                          <a:spcPct val="100000"/>
                        </a:lnSpc>
                        <a:spcBef>
                          <a:spcPts val="0"/>
                        </a:spcBef>
                        <a:spcAft>
                          <a:spcPts val="0"/>
                        </a:spcAft>
                        <a:buClrTx/>
                        <a:buSzTx/>
                        <a:buFontTx/>
                        <a:buNone/>
                        <a:tabLst/>
                        <a:defRPr/>
                      </a:pPr>
                      <a:r>
                        <a:rPr lang="cs-CZ" sz="2000" b="0" u="none" strike="noStrike" dirty="0">
                          <a:solidFill>
                            <a:schemeClr val="bg1"/>
                          </a:solidFill>
                          <a:effectLst/>
                          <a:latin typeface="+mn-lt"/>
                          <a:ea typeface="+mn-ea"/>
                          <a:cs typeface="+mn-cs"/>
                        </a:rPr>
                        <a:t>[</a:t>
                      </a:r>
                      <a:r>
                        <a:rPr lang="cs-CZ" sz="2000" b="0" u="none" strike="noStrike" dirty="0" err="1">
                          <a:solidFill>
                            <a:schemeClr val="bg1"/>
                          </a:solidFill>
                          <a:effectLst/>
                          <a:latin typeface="+mn-lt"/>
                          <a:ea typeface="+mn-ea"/>
                          <a:cs typeface="+mn-cs"/>
                        </a:rPr>
                        <a:t>min:s</a:t>
                      </a:r>
                      <a:r>
                        <a:rPr lang="cs-CZ" sz="2000" b="0" u="none" strike="noStrike" dirty="0">
                          <a:solidFill>
                            <a:schemeClr val="bg1"/>
                          </a:solidFill>
                          <a:effectLst/>
                          <a:latin typeface="+mn-lt"/>
                          <a:ea typeface="+mn-ea"/>
                          <a:cs typeface="+mn-cs"/>
                        </a:rPr>
                        <a:t>]</a:t>
                      </a:r>
                      <a:endParaRPr lang="cs-CZ" sz="2000" b="0" i="0" u="none" strike="noStrike" dirty="0">
                        <a:solidFill>
                          <a:schemeClr val="bg1"/>
                        </a:solidFill>
                        <a:effectLst/>
                        <a:latin typeface="Calibri" panose="020F0502020204030204" pitchFamily="34" charset="0"/>
                      </a:endParaRPr>
                    </a:p>
                  </a:txBody>
                  <a:tcPr marL="6350" marR="6350" marT="6350" marB="0" anchor="b">
                    <a:lnL w="12700" cap="flat" cmpd="sng" algn="ctr">
                      <a:solidFill>
                        <a:schemeClr val="accent2"/>
                      </a:solidFill>
                      <a:prstDash val="solid"/>
                      <a:round/>
                      <a:headEnd type="none" w="med" len="med"/>
                      <a:tailEnd type="none" w="med" len="med"/>
                    </a:lnL>
                    <a:lnB w="12700" cap="flat" cmpd="sng" algn="ctr">
                      <a:solidFill>
                        <a:schemeClr val="accent2"/>
                      </a:solidFill>
                      <a:prstDash val="solid"/>
                      <a:round/>
                      <a:headEnd type="none" w="med" len="med"/>
                      <a:tailEnd type="none" w="med" len="med"/>
                    </a:lnB>
                  </a:tcPr>
                </a:tc>
                <a:extLst>
                  <a:ext uri="{0D108BD9-81ED-4DB2-BD59-A6C34878D82A}">
                    <a16:rowId xmlns:a16="http://schemas.microsoft.com/office/drawing/2014/main" val="3159138369"/>
                  </a:ext>
                </a:extLst>
              </a:tr>
              <a:tr h="349454">
                <a:tc>
                  <a:txBody>
                    <a:bodyPr/>
                    <a:lstStyle/>
                    <a:p>
                      <a:pPr marL="0" algn="ctr" fontAlgn="b"/>
                      <a:r>
                        <a:rPr lang="cs-CZ" sz="2000" b="0" u="none" strike="noStrike" dirty="0">
                          <a:solidFill>
                            <a:srgbClr val="000000"/>
                          </a:solidFill>
                          <a:effectLst/>
                        </a:rPr>
                        <a:t>16.05.</a:t>
                      </a:r>
                      <a:endParaRPr lang="cs-CZ" sz="2000" b="0" u="none" strike="noStrike" dirty="0">
                        <a:solidFill>
                          <a:srgbClr val="000000"/>
                        </a:solidFill>
                        <a:effectLst/>
                        <a:latin typeface="+mn-lt"/>
                        <a:ea typeface="+mn-ea"/>
                        <a:cs typeface="+mn-cs"/>
                      </a:endParaRPr>
                    </a:p>
                  </a:txBody>
                  <a:tcPr marL="6350" marR="6350" marT="6350" marB="0" anchor="b">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tc>
                  <a:txBody>
                    <a:bodyPr/>
                    <a:lstStyle/>
                    <a:p>
                      <a:pPr algn="ctr" fontAlgn="b"/>
                      <a:r>
                        <a:rPr lang="cs-CZ" sz="2000" b="0" i="0" u="none" strike="noStrike" dirty="0">
                          <a:solidFill>
                            <a:srgbClr val="000000"/>
                          </a:solidFill>
                          <a:effectLst/>
                          <a:latin typeface="Calibri"/>
                        </a:rPr>
                        <a:t>5:16</a:t>
                      </a:r>
                    </a:p>
                  </a:txBody>
                  <a:tcPr marL="9525" marR="9525" marT="9525" marB="0" anchor="b">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tc rowSpan="21">
                  <a:txBody>
                    <a:bodyPr/>
                    <a:lstStyle/>
                    <a:p>
                      <a:pPr algn="ctr" fontAlgn="b"/>
                      <a:r>
                        <a:rPr lang="cs-CZ" sz="2000" b="0" i="0" u="none" strike="noStrike" dirty="0">
                          <a:solidFill>
                            <a:srgbClr val="000000"/>
                          </a:solidFill>
                          <a:effectLst/>
                          <a:latin typeface="Calibri" panose="020F0502020204030204" pitchFamily="34" charset="0"/>
                        </a:rPr>
                        <a:t>5:48</a:t>
                      </a:r>
                    </a:p>
                  </a:txBody>
                  <a:tcPr marL="9525" marR="9525" marT="9525" marB="0" anchor="ctr">
                    <a:lnL w="12700" cap="flat" cmpd="sng" algn="ctr">
                      <a:solidFill>
                        <a:schemeClr val="accent2"/>
                      </a:solidFill>
                      <a:prstDash val="solid"/>
                      <a:round/>
                      <a:headEnd type="none" w="med" len="med"/>
                      <a:tailEnd type="none" w="med" len="med"/>
                    </a:lnL>
                    <a:lnT w="12700" cap="flat" cmpd="sng" algn="ctr">
                      <a:solidFill>
                        <a:schemeClr val="accent2"/>
                      </a:solidFill>
                      <a:prstDash val="solid"/>
                      <a:round/>
                      <a:headEnd type="none" w="med" len="med"/>
                      <a:tailEnd type="none" w="med" len="med"/>
                    </a:lnT>
                  </a:tcPr>
                </a:tc>
                <a:extLst>
                  <a:ext uri="{0D108BD9-81ED-4DB2-BD59-A6C34878D82A}">
                    <a16:rowId xmlns:a16="http://schemas.microsoft.com/office/drawing/2014/main" val="2949459926"/>
                  </a:ext>
                </a:extLst>
              </a:tr>
              <a:tr h="369578">
                <a:tc>
                  <a:txBody>
                    <a:bodyPr/>
                    <a:lstStyle/>
                    <a:p>
                      <a:pPr marL="0" algn="ctr" fontAlgn="b"/>
                      <a:r>
                        <a:rPr lang="cs-CZ" sz="2000" b="0" u="none" strike="noStrike" dirty="0">
                          <a:solidFill>
                            <a:srgbClr val="000000"/>
                          </a:solidFill>
                          <a:effectLst/>
                        </a:rPr>
                        <a:t>17.05.</a:t>
                      </a:r>
                      <a:endParaRPr lang="cs-CZ" sz="2000" b="0" u="none" strike="noStrike" dirty="0">
                        <a:solidFill>
                          <a:srgbClr val="000000"/>
                        </a:solidFill>
                        <a:effectLst/>
                        <a:latin typeface="+mn-lt"/>
                        <a:ea typeface="+mn-ea"/>
                        <a:cs typeface="+mn-cs"/>
                      </a:endParaRPr>
                    </a:p>
                  </a:txBody>
                  <a:tcPr marL="6350" marR="6350" marT="6350" marB="0" anchor="b">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tc>
                  <a:txBody>
                    <a:bodyPr/>
                    <a:lstStyle/>
                    <a:p>
                      <a:pPr algn="ctr" fontAlgn="b"/>
                      <a:r>
                        <a:rPr lang="cs-CZ" sz="2000" b="0" i="0" u="none" strike="noStrike">
                          <a:solidFill>
                            <a:srgbClr val="000000"/>
                          </a:solidFill>
                          <a:effectLst/>
                          <a:latin typeface="Calibri"/>
                        </a:rPr>
                        <a:t>5:23</a:t>
                      </a:r>
                    </a:p>
                  </a:txBody>
                  <a:tcPr marL="9525" marR="9525" marT="9525" marB="0" anchor="b">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tc vMerge="1">
                  <a:txBody>
                    <a:bodyPr/>
                    <a:lstStyle/>
                    <a:p>
                      <a:pPr algn="ctr" fontAlgn="b"/>
                      <a:r>
                        <a:rPr lang="cs-CZ" sz="2000" b="0" i="0" u="none" strike="noStrike" dirty="0">
                          <a:solidFill>
                            <a:srgbClr val="000000"/>
                          </a:solidFill>
                          <a:effectLst/>
                          <a:latin typeface="Calibri" panose="020F0502020204030204" pitchFamily="34" charset="0"/>
                        </a:rPr>
                        <a:t>5,81</a:t>
                      </a:r>
                    </a:p>
                  </a:txBody>
                  <a:tcPr marL="9525" marR="9525" marT="9525" marB="0" anchor="b">
                    <a:lnL w="12700" cap="flat" cmpd="sng" algn="ctr">
                      <a:solidFill>
                        <a:schemeClr val="accent2"/>
                      </a:solidFill>
                      <a:prstDash val="solid"/>
                      <a:round/>
                      <a:headEnd type="none" w="med" len="med"/>
                      <a:tailEnd type="none" w="med" len="med"/>
                    </a:lnL>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extLst>
                  <a:ext uri="{0D108BD9-81ED-4DB2-BD59-A6C34878D82A}">
                    <a16:rowId xmlns:a16="http://schemas.microsoft.com/office/drawing/2014/main" val="1489272654"/>
                  </a:ext>
                </a:extLst>
              </a:tr>
              <a:tr h="349454">
                <a:tc>
                  <a:txBody>
                    <a:bodyPr/>
                    <a:lstStyle/>
                    <a:p>
                      <a:pPr marL="0" algn="ctr" fontAlgn="b"/>
                      <a:r>
                        <a:rPr lang="cs-CZ" sz="2000" b="0" u="none" strike="noStrike" dirty="0">
                          <a:solidFill>
                            <a:srgbClr val="000000"/>
                          </a:solidFill>
                          <a:effectLst/>
                        </a:rPr>
                        <a:t>18.05.</a:t>
                      </a:r>
                      <a:endParaRPr lang="cs-CZ" sz="2000" b="0" u="none" strike="noStrike" dirty="0">
                        <a:solidFill>
                          <a:srgbClr val="000000"/>
                        </a:solidFill>
                        <a:effectLst/>
                        <a:latin typeface="+mn-lt"/>
                        <a:ea typeface="+mn-ea"/>
                        <a:cs typeface="+mn-cs"/>
                      </a:endParaRPr>
                    </a:p>
                  </a:txBody>
                  <a:tcPr marL="6350" marR="6350" marT="6350" marB="0" anchor="b">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tc>
                  <a:txBody>
                    <a:bodyPr/>
                    <a:lstStyle/>
                    <a:p>
                      <a:pPr algn="ctr" fontAlgn="b"/>
                      <a:r>
                        <a:rPr lang="cs-CZ" sz="2000" b="0" i="0" u="none" strike="noStrike">
                          <a:solidFill>
                            <a:srgbClr val="000000"/>
                          </a:solidFill>
                          <a:effectLst/>
                          <a:latin typeface="Calibri"/>
                        </a:rPr>
                        <a:t>5:31</a:t>
                      </a:r>
                    </a:p>
                  </a:txBody>
                  <a:tcPr marL="9525" marR="9525" marT="9525" marB="0" anchor="b">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tc vMerge="1">
                  <a:txBody>
                    <a:bodyPr/>
                    <a:lstStyle/>
                    <a:p>
                      <a:pPr algn="ctr" fontAlgn="b"/>
                      <a:r>
                        <a:rPr lang="cs-CZ" sz="2000" b="0" i="0" u="none" strike="noStrike">
                          <a:solidFill>
                            <a:srgbClr val="000000"/>
                          </a:solidFill>
                          <a:effectLst/>
                          <a:latin typeface="Calibri" panose="020F0502020204030204" pitchFamily="34" charset="0"/>
                        </a:rPr>
                        <a:t>5,81</a:t>
                      </a:r>
                    </a:p>
                  </a:txBody>
                  <a:tcPr marL="6350" marR="6350" marT="6350" marB="0" anchor="b">
                    <a:lnL w="12700" cap="flat" cmpd="sng" algn="ctr">
                      <a:solidFill>
                        <a:schemeClr val="accent2"/>
                      </a:solidFill>
                      <a:prstDash val="solid"/>
                      <a:round/>
                      <a:headEnd type="none" w="med" len="med"/>
                      <a:tailEnd type="none" w="med" len="med"/>
                    </a:lnL>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extLst>
                  <a:ext uri="{0D108BD9-81ED-4DB2-BD59-A6C34878D82A}">
                    <a16:rowId xmlns:a16="http://schemas.microsoft.com/office/drawing/2014/main" val="1066230494"/>
                  </a:ext>
                </a:extLst>
              </a:tr>
              <a:tr h="349454">
                <a:tc>
                  <a:txBody>
                    <a:bodyPr/>
                    <a:lstStyle/>
                    <a:p>
                      <a:pPr marL="0" algn="ctr" fontAlgn="b"/>
                      <a:r>
                        <a:rPr lang="cs-CZ" sz="2000" b="0" u="none" strike="noStrike" dirty="0">
                          <a:solidFill>
                            <a:srgbClr val="000000"/>
                          </a:solidFill>
                          <a:effectLst/>
                        </a:rPr>
                        <a:t>19.05.</a:t>
                      </a:r>
                      <a:endParaRPr lang="cs-CZ" sz="2000" b="0" u="none" strike="noStrike" dirty="0">
                        <a:solidFill>
                          <a:srgbClr val="000000"/>
                        </a:solidFill>
                        <a:effectLst/>
                        <a:latin typeface="+mn-lt"/>
                        <a:ea typeface="+mn-ea"/>
                        <a:cs typeface="+mn-cs"/>
                      </a:endParaRPr>
                    </a:p>
                  </a:txBody>
                  <a:tcPr marL="6350" marR="6350" marT="6350" marB="0" anchor="b">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tc>
                  <a:txBody>
                    <a:bodyPr/>
                    <a:lstStyle/>
                    <a:p>
                      <a:pPr algn="ctr" fontAlgn="b"/>
                      <a:r>
                        <a:rPr lang="cs-CZ" sz="2000" b="0" i="0" u="none" strike="noStrike">
                          <a:solidFill>
                            <a:srgbClr val="000000"/>
                          </a:solidFill>
                          <a:effectLst/>
                          <a:latin typeface="Calibri"/>
                        </a:rPr>
                        <a:t>5:30</a:t>
                      </a:r>
                    </a:p>
                  </a:txBody>
                  <a:tcPr marL="9525" marR="9525" marT="9525" marB="0" anchor="b">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tc vMerge="1">
                  <a:txBody>
                    <a:bodyPr/>
                    <a:lstStyle/>
                    <a:p>
                      <a:pPr algn="ctr" fontAlgn="b"/>
                      <a:r>
                        <a:rPr lang="cs-CZ" sz="2000" b="0" i="0" u="none" strike="noStrike">
                          <a:solidFill>
                            <a:srgbClr val="000000"/>
                          </a:solidFill>
                          <a:effectLst/>
                          <a:latin typeface="Calibri" panose="020F0502020204030204" pitchFamily="34" charset="0"/>
                        </a:rPr>
                        <a:t>5,81</a:t>
                      </a:r>
                    </a:p>
                  </a:txBody>
                  <a:tcPr marL="6350" marR="6350" marT="6350" marB="0" anchor="b">
                    <a:lnL w="12700" cap="flat" cmpd="sng" algn="ctr">
                      <a:solidFill>
                        <a:schemeClr val="accent2"/>
                      </a:solidFill>
                      <a:prstDash val="solid"/>
                      <a:round/>
                      <a:headEnd type="none" w="med" len="med"/>
                      <a:tailEnd type="none" w="med" len="med"/>
                    </a:lnL>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extLst>
                  <a:ext uri="{0D108BD9-81ED-4DB2-BD59-A6C34878D82A}">
                    <a16:rowId xmlns:a16="http://schemas.microsoft.com/office/drawing/2014/main" val="2410521049"/>
                  </a:ext>
                </a:extLst>
              </a:tr>
              <a:tr h="349454">
                <a:tc>
                  <a:txBody>
                    <a:bodyPr/>
                    <a:lstStyle/>
                    <a:p>
                      <a:pPr marL="0" algn="ctr" fontAlgn="b"/>
                      <a:r>
                        <a:rPr lang="cs-CZ" sz="2000" b="0" u="none" strike="noStrike" dirty="0">
                          <a:solidFill>
                            <a:srgbClr val="000000"/>
                          </a:solidFill>
                          <a:effectLst/>
                        </a:rPr>
                        <a:t>20.05.</a:t>
                      </a:r>
                      <a:endParaRPr lang="cs-CZ" sz="2000" b="0" u="none" strike="noStrike" dirty="0">
                        <a:solidFill>
                          <a:srgbClr val="000000"/>
                        </a:solidFill>
                        <a:effectLst/>
                        <a:latin typeface="+mn-lt"/>
                        <a:ea typeface="+mn-ea"/>
                        <a:cs typeface="+mn-cs"/>
                      </a:endParaRPr>
                    </a:p>
                  </a:txBody>
                  <a:tcPr marL="6350" marR="6350" marT="6350" marB="0" anchor="b">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tc>
                  <a:txBody>
                    <a:bodyPr/>
                    <a:lstStyle/>
                    <a:p>
                      <a:pPr algn="ctr" fontAlgn="b"/>
                      <a:r>
                        <a:rPr lang="cs-CZ" sz="2000" b="0" i="0" u="none" strike="noStrike">
                          <a:solidFill>
                            <a:srgbClr val="000000"/>
                          </a:solidFill>
                          <a:effectLst/>
                          <a:latin typeface="Calibri"/>
                        </a:rPr>
                        <a:t>5:10</a:t>
                      </a:r>
                    </a:p>
                  </a:txBody>
                  <a:tcPr marL="9525" marR="9525" marT="9525" marB="0" anchor="b">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tc vMerge="1">
                  <a:txBody>
                    <a:bodyPr/>
                    <a:lstStyle/>
                    <a:p>
                      <a:pPr algn="ctr" fontAlgn="b"/>
                      <a:r>
                        <a:rPr lang="cs-CZ" sz="2000" b="0" i="0" u="none" strike="noStrike" dirty="0">
                          <a:solidFill>
                            <a:srgbClr val="000000"/>
                          </a:solidFill>
                          <a:effectLst/>
                          <a:latin typeface="Calibri" panose="020F0502020204030204" pitchFamily="34" charset="0"/>
                        </a:rPr>
                        <a:t>5,81</a:t>
                      </a:r>
                    </a:p>
                  </a:txBody>
                  <a:tcPr marL="6350" marR="6350" marT="6350" marB="0" anchor="b">
                    <a:lnL w="12700" cap="flat" cmpd="sng" algn="ctr">
                      <a:solidFill>
                        <a:schemeClr val="accent2"/>
                      </a:solidFill>
                      <a:prstDash val="solid"/>
                      <a:round/>
                      <a:headEnd type="none" w="med" len="med"/>
                      <a:tailEnd type="none" w="med" len="med"/>
                    </a:lnL>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extLst>
                  <a:ext uri="{0D108BD9-81ED-4DB2-BD59-A6C34878D82A}">
                    <a16:rowId xmlns:a16="http://schemas.microsoft.com/office/drawing/2014/main" val="4120334791"/>
                  </a:ext>
                </a:extLst>
              </a:tr>
              <a:tr h="349454">
                <a:tc>
                  <a:txBody>
                    <a:bodyPr/>
                    <a:lstStyle/>
                    <a:p>
                      <a:pPr marL="0" algn="ctr" fontAlgn="b"/>
                      <a:r>
                        <a:rPr lang="cs-CZ" sz="2000" b="0" u="none" strike="noStrike" dirty="0">
                          <a:solidFill>
                            <a:srgbClr val="000000"/>
                          </a:solidFill>
                          <a:effectLst/>
                        </a:rPr>
                        <a:t>21.05.</a:t>
                      </a:r>
                      <a:endParaRPr lang="cs-CZ" sz="2000" b="0" u="none" strike="noStrike" dirty="0">
                        <a:solidFill>
                          <a:srgbClr val="000000"/>
                        </a:solidFill>
                        <a:effectLst/>
                        <a:latin typeface="+mn-lt"/>
                        <a:ea typeface="+mn-ea"/>
                        <a:cs typeface="+mn-cs"/>
                      </a:endParaRPr>
                    </a:p>
                  </a:txBody>
                  <a:tcPr marL="6350" marR="6350" marT="6350" marB="0" anchor="b">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tc>
                  <a:txBody>
                    <a:bodyPr/>
                    <a:lstStyle/>
                    <a:p>
                      <a:pPr algn="ctr" fontAlgn="b"/>
                      <a:r>
                        <a:rPr lang="cs-CZ" sz="2000" b="0" i="0" u="none" strike="noStrike">
                          <a:solidFill>
                            <a:srgbClr val="000000"/>
                          </a:solidFill>
                          <a:effectLst/>
                          <a:latin typeface="Calibri"/>
                        </a:rPr>
                        <a:t>4:45</a:t>
                      </a:r>
                    </a:p>
                  </a:txBody>
                  <a:tcPr marL="9525" marR="9525" marT="9525" marB="0" anchor="b">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tc vMerge="1">
                  <a:txBody>
                    <a:bodyPr/>
                    <a:lstStyle/>
                    <a:p>
                      <a:pPr algn="ctr" fontAlgn="b"/>
                      <a:r>
                        <a:rPr lang="cs-CZ" sz="2000" b="0" i="0" u="none" strike="noStrike">
                          <a:solidFill>
                            <a:srgbClr val="000000"/>
                          </a:solidFill>
                          <a:effectLst/>
                          <a:latin typeface="Calibri" panose="020F0502020204030204" pitchFamily="34" charset="0"/>
                        </a:rPr>
                        <a:t>5,81</a:t>
                      </a:r>
                    </a:p>
                  </a:txBody>
                  <a:tcPr marL="6350" marR="6350" marT="6350" marB="0" anchor="b">
                    <a:lnL w="12700" cap="flat" cmpd="sng" algn="ctr">
                      <a:solidFill>
                        <a:schemeClr val="accent2"/>
                      </a:solidFill>
                      <a:prstDash val="solid"/>
                      <a:round/>
                      <a:headEnd type="none" w="med" len="med"/>
                      <a:tailEnd type="none" w="med" len="med"/>
                    </a:lnL>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extLst>
                  <a:ext uri="{0D108BD9-81ED-4DB2-BD59-A6C34878D82A}">
                    <a16:rowId xmlns:a16="http://schemas.microsoft.com/office/drawing/2014/main" val="2271620871"/>
                  </a:ext>
                </a:extLst>
              </a:tr>
              <a:tr h="349454">
                <a:tc>
                  <a:txBody>
                    <a:bodyPr/>
                    <a:lstStyle/>
                    <a:p>
                      <a:pPr marL="0" algn="ctr" fontAlgn="b"/>
                      <a:r>
                        <a:rPr lang="cs-CZ" sz="2000" b="0" u="none" strike="noStrike" dirty="0">
                          <a:solidFill>
                            <a:srgbClr val="000000"/>
                          </a:solidFill>
                          <a:effectLst/>
                        </a:rPr>
                        <a:t>22.05.</a:t>
                      </a:r>
                      <a:endParaRPr lang="cs-CZ" sz="2000" b="0" u="none" strike="noStrike" dirty="0">
                        <a:solidFill>
                          <a:srgbClr val="000000"/>
                        </a:solidFill>
                        <a:effectLst/>
                        <a:latin typeface="+mn-lt"/>
                        <a:ea typeface="+mn-ea"/>
                        <a:cs typeface="+mn-cs"/>
                      </a:endParaRPr>
                    </a:p>
                  </a:txBody>
                  <a:tcPr marL="6350" marR="6350" marT="6350" marB="0" anchor="b">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tc>
                  <a:txBody>
                    <a:bodyPr/>
                    <a:lstStyle/>
                    <a:p>
                      <a:pPr algn="ctr" fontAlgn="b"/>
                      <a:r>
                        <a:rPr lang="cs-CZ" sz="2000" b="0" i="0" u="none" strike="noStrike">
                          <a:solidFill>
                            <a:srgbClr val="000000"/>
                          </a:solidFill>
                          <a:effectLst/>
                          <a:latin typeface="Calibri"/>
                        </a:rPr>
                        <a:t>4:48</a:t>
                      </a:r>
                    </a:p>
                  </a:txBody>
                  <a:tcPr marL="9525" marR="9525" marT="9525" marB="0" anchor="b">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tc vMerge="1">
                  <a:txBody>
                    <a:bodyPr/>
                    <a:lstStyle/>
                    <a:p>
                      <a:pPr algn="ctr" fontAlgn="b"/>
                      <a:r>
                        <a:rPr lang="cs-CZ" sz="2000" b="0" i="0" u="none" strike="noStrike">
                          <a:solidFill>
                            <a:srgbClr val="000000"/>
                          </a:solidFill>
                          <a:effectLst/>
                          <a:latin typeface="Calibri" panose="020F0502020204030204" pitchFamily="34" charset="0"/>
                        </a:rPr>
                        <a:t>5,81</a:t>
                      </a:r>
                    </a:p>
                  </a:txBody>
                  <a:tcPr marL="6350" marR="6350" marT="6350" marB="0" anchor="b">
                    <a:lnL w="12700" cap="flat" cmpd="sng" algn="ctr">
                      <a:solidFill>
                        <a:schemeClr val="accent2"/>
                      </a:solidFill>
                      <a:prstDash val="solid"/>
                      <a:round/>
                      <a:headEnd type="none" w="med" len="med"/>
                      <a:tailEnd type="none" w="med" len="med"/>
                    </a:lnL>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extLst>
                  <a:ext uri="{0D108BD9-81ED-4DB2-BD59-A6C34878D82A}">
                    <a16:rowId xmlns:a16="http://schemas.microsoft.com/office/drawing/2014/main" val="3722599163"/>
                  </a:ext>
                </a:extLst>
              </a:tr>
              <a:tr h="349454">
                <a:tc>
                  <a:txBody>
                    <a:bodyPr/>
                    <a:lstStyle/>
                    <a:p>
                      <a:pPr marL="0" algn="ctr" fontAlgn="b"/>
                      <a:r>
                        <a:rPr lang="cs-CZ" sz="2000" b="0" u="none" strike="noStrike" dirty="0">
                          <a:solidFill>
                            <a:srgbClr val="000000"/>
                          </a:solidFill>
                          <a:effectLst/>
                        </a:rPr>
                        <a:t>23.05.</a:t>
                      </a:r>
                      <a:endParaRPr lang="cs-CZ" sz="2000" b="0" u="none" strike="noStrike" dirty="0">
                        <a:solidFill>
                          <a:srgbClr val="000000"/>
                        </a:solidFill>
                        <a:effectLst/>
                        <a:latin typeface="+mn-lt"/>
                        <a:ea typeface="+mn-ea"/>
                        <a:cs typeface="+mn-cs"/>
                      </a:endParaRPr>
                    </a:p>
                  </a:txBody>
                  <a:tcPr marL="6350" marR="6350" marT="6350" marB="0" anchor="b">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tc>
                  <a:txBody>
                    <a:bodyPr/>
                    <a:lstStyle/>
                    <a:p>
                      <a:pPr algn="ctr" fontAlgn="b"/>
                      <a:r>
                        <a:rPr lang="cs-CZ" sz="2000" b="0" i="0" u="none" strike="noStrike">
                          <a:solidFill>
                            <a:srgbClr val="000000"/>
                          </a:solidFill>
                          <a:effectLst/>
                          <a:latin typeface="Calibri"/>
                        </a:rPr>
                        <a:t>5:32</a:t>
                      </a:r>
                    </a:p>
                  </a:txBody>
                  <a:tcPr marL="9525" marR="9525" marT="9525" marB="0" anchor="b">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tc vMerge="1">
                  <a:txBody>
                    <a:bodyPr/>
                    <a:lstStyle/>
                    <a:p>
                      <a:pPr algn="ctr" fontAlgn="b"/>
                      <a:r>
                        <a:rPr lang="cs-CZ" sz="2000" b="0" i="0" u="none" strike="noStrike">
                          <a:solidFill>
                            <a:srgbClr val="000000"/>
                          </a:solidFill>
                          <a:effectLst/>
                          <a:latin typeface="Calibri" panose="020F0502020204030204" pitchFamily="34" charset="0"/>
                        </a:rPr>
                        <a:t>5,81</a:t>
                      </a:r>
                    </a:p>
                  </a:txBody>
                  <a:tcPr marL="6350" marR="6350" marT="6350" marB="0" anchor="b">
                    <a:lnL w="12700" cap="flat" cmpd="sng" algn="ctr">
                      <a:solidFill>
                        <a:schemeClr val="accent2"/>
                      </a:solidFill>
                      <a:prstDash val="solid"/>
                      <a:round/>
                      <a:headEnd type="none" w="med" len="med"/>
                      <a:tailEnd type="none" w="med" len="med"/>
                    </a:lnL>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extLst>
                  <a:ext uri="{0D108BD9-81ED-4DB2-BD59-A6C34878D82A}">
                    <a16:rowId xmlns:a16="http://schemas.microsoft.com/office/drawing/2014/main" val="18128530"/>
                  </a:ext>
                </a:extLst>
              </a:tr>
              <a:tr h="349454">
                <a:tc>
                  <a:txBody>
                    <a:bodyPr/>
                    <a:lstStyle/>
                    <a:p>
                      <a:pPr marL="0" algn="ctr" fontAlgn="b"/>
                      <a:r>
                        <a:rPr lang="cs-CZ" sz="2000" b="0" u="none" strike="noStrike" dirty="0">
                          <a:solidFill>
                            <a:srgbClr val="000000"/>
                          </a:solidFill>
                          <a:effectLst/>
                        </a:rPr>
                        <a:t>24.05.</a:t>
                      </a:r>
                      <a:endParaRPr lang="cs-CZ" sz="2000" b="0" u="none" strike="noStrike" dirty="0">
                        <a:solidFill>
                          <a:srgbClr val="000000"/>
                        </a:solidFill>
                        <a:effectLst/>
                        <a:latin typeface="+mn-lt"/>
                        <a:ea typeface="+mn-ea"/>
                        <a:cs typeface="+mn-cs"/>
                      </a:endParaRPr>
                    </a:p>
                  </a:txBody>
                  <a:tcPr marL="6350" marR="6350" marT="6350" marB="0" anchor="b">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tc>
                  <a:txBody>
                    <a:bodyPr/>
                    <a:lstStyle/>
                    <a:p>
                      <a:pPr algn="ctr" fontAlgn="b"/>
                      <a:r>
                        <a:rPr lang="cs-CZ" sz="2000" b="0" i="0" u="none" strike="noStrike">
                          <a:solidFill>
                            <a:srgbClr val="000000"/>
                          </a:solidFill>
                          <a:effectLst/>
                          <a:latin typeface="Calibri"/>
                        </a:rPr>
                        <a:t>5:42</a:t>
                      </a:r>
                    </a:p>
                  </a:txBody>
                  <a:tcPr marL="9525" marR="9525" marT="9525" marB="0" anchor="b">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tc vMerge="1">
                  <a:txBody>
                    <a:bodyPr/>
                    <a:lstStyle/>
                    <a:p>
                      <a:pPr algn="ctr" fontAlgn="b"/>
                      <a:r>
                        <a:rPr lang="cs-CZ" sz="2000" b="0" i="0" u="none" strike="noStrike">
                          <a:solidFill>
                            <a:srgbClr val="000000"/>
                          </a:solidFill>
                          <a:effectLst/>
                          <a:latin typeface="Calibri" panose="020F0502020204030204" pitchFamily="34" charset="0"/>
                        </a:rPr>
                        <a:t>5,81</a:t>
                      </a:r>
                    </a:p>
                  </a:txBody>
                  <a:tcPr marL="6350" marR="6350" marT="6350" marB="0" anchor="b">
                    <a:lnL w="12700" cap="flat" cmpd="sng" algn="ctr">
                      <a:solidFill>
                        <a:schemeClr val="accent2"/>
                      </a:solidFill>
                      <a:prstDash val="solid"/>
                      <a:round/>
                      <a:headEnd type="none" w="med" len="med"/>
                      <a:tailEnd type="none" w="med" len="med"/>
                    </a:lnL>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extLst>
                  <a:ext uri="{0D108BD9-81ED-4DB2-BD59-A6C34878D82A}">
                    <a16:rowId xmlns:a16="http://schemas.microsoft.com/office/drawing/2014/main" val="128866994"/>
                  </a:ext>
                </a:extLst>
              </a:tr>
              <a:tr h="349454">
                <a:tc>
                  <a:txBody>
                    <a:bodyPr/>
                    <a:lstStyle/>
                    <a:p>
                      <a:pPr marL="0" algn="ctr" fontAlgn="b"/>
                      <a:r>
                        <a:rPr lang="cs-CZ" sz="2000" b="0" u="none" strike="noStrike" dirty="0">
                          <a:solidFill>
                            <a:srgbClr val="000000"/>
                          </a:solidFill>
                          <a:effectLst/>
                        </a:rPr>
                        <a:t>25.05.</a:t>
                      </a:r>
                      <a:endParaRPr lang="cs-CZ" sz="2000" b="0" u="none" strike="noStrike" dirty="0">
                        <a:solidFill>
                          <a:srgbClr val="000000"/>
                        </a:solidFill>
                        <a:effectLst/>
                        <a:latin typeface="+mn-lt"/>
                        <a:ea typeface="+mn-ea"/>
                        <a:cs typeface="+mn-cs"/>
                      </a:endParaRPr>
                    </a:p>
                  </a:txBody>
                  <a:tcPr marL="6350" marR="6350" marT="6350" marB="0" anchor="b">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tc>
                  <a:txBody>
                    <a:bodyPr/>
                    <a:lstStyle/>
                    <a:p>
                      <a:pPr algn="ctr" fontAlgn="b"/>
                      <a:r>
                        <a:rPr lang="cs-CZ" sz="2000" b="0" i="0" u="none" strike="noStrike">
                          <a:solidFill>
                            <a:srgbClr val="000000"/>
                          </a:solidFill>
                          <a:effectLst/>
                          <a:latin typeface="Calibri"/>
                        </a:rPr>
                        <a:t>5:28</a:t>
                      </a:r>
                    </a:p>
                  </a:txBody>
                  <a:tcPr marL="9525" marR="9525" marT="9525" marB="0" anchor="b">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tc vMerge="1">
                  <a:txBody>
                    <a:bodyPr/>
                    <a:lstStyle/>
                    <a:p>
                      <a:pPr algn="ctr" fontAlgn="b"/>
                      <a:r>
                        <a:rPr lang="cs-CZ" sz="2000" b="0" i="0" u="none" strike="noStrike">
                          <a:solidFill>
                            <a:srgbClr val="000000"/>
                          </a:solidFill>
                          <a:effectLst/>
                          <a:latin typeface="Calibri" panose="020F0502020204030204" pitchFamily="34" charset="0"/>
                        </a:rPr>
                        <a:t>5,81</a:t>
                      </a:r>
                    </a:p>
                  </a:txBody>
                  <a:tcPr marL="6350" marR="6350" marT="6350" marB="0" anchor="b">
                    <a:lnL w="12700" cap="flat" cmpd="sng" algn="ctr">
                      <a:solidFill>
                        <a:schemeClr val="accent2"/>
                      </a:solidFill>
                      <a:prstDash val="solid"/>
                      <a:round/>
                      <a:headEnd type="none" w="med" len="med"/>
                      <a:tailEnd type="none" w="med" len="med"/>
                    </a:lnL>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extLst>
                  <a:ext uri="{0D108BD9-81ED-4DB2-BD59-A6C34878D82A}">
                    <a16:rowId xmlns:a16="http://schemas.microsoft.com/office/drawing/2014/main" val="3965083860"/>
                  </a:ext>
                </a:extLst>
              </a:tr>
              <a:tr h="349454">
                <a:tc>
                  <a:txBody>
                    <a:bodyPr/>
                    <a:lstStyle/>
                    <a:p>
                      <a:pPr marL="0" algn="ctr" fontAlgn="b"/>
                      <a:r>
                        <a:rPr lang="cs-CZ" sz="2000" b="0" u="none" strike="noStrike" dirty="0">
                          <a:solidFill>
                            <a:srgbClr val="000000"/>
                          </a:solidFill>
                          <a:effectLst/>
                        </a:rPr>
                        <a:t>26.05.</a:t>
                      </a:r>
                      <a:endParaRPr lang="cs-CZ" sz="2000" b="0" u="none" strike="noStrike" dirty="0">
                        <a:solidFill>
                          <a:srgbClr val="000000"/>
                        </a:solidFill>
                        <a:effectLst/>
                        <a:latin typeface="+mn-lt"/>
                        <a:ea typeface="+mn-ea"/>
                        <a:cs typeface="+mn-cs"/>
                      </a:endParaRPr>
                    </a:p>
                  </a:txBody>
                  <a:tcPr marL="6350" marR="6350" marT="6350" marB="0" anchor="b">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tc>
                  <a:txBody>
                    <a:bodyPr/>
                    <a:lstStyle/>
                    <a:p>
                      <a:pPr algn="ctr" fontAlgn="b"/>
                      <a:r>
                        <a:rPr lang="cs-CZ" sz="2000" b="0" i="0" u="none" strike="noStrike">
                          <a:solidFill>
                            <a:srgbClr val="000000"/>
                          </a:solidFill>
                          <a:effectLst/>
                          <a:latin typeface="Calibri"/>
                        </a:rPr>
                        <a:t>5:25</a:t>
                      </a:r>
                    </a:p>
                  </a:txBody>
                  <a:tcPr marL="9525" marR="9525" marT="9525" marB="0" anchor="b">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tc vMerge="1">
                  <a:txBody>
                    <a:bodyPr/>
                    <a:lstStyle/>
                    <a:p>
                      <a:pPr algn="ctr" fontAlgn="b"/>
                      <a:r>
                        <a:rPr lang="cs-CZ" sz="2000" b="0" i="0" u="none" strike="noStrike">
                          <a:solidFill>
                            <a:srgbClr val="000000"/>
                          </a:solidFill>
                          <a:effectLst/>
                          <a:latin typeface="Calibri" panose="020F0502020204030204" pitchFamily="34" charset="0"/>
                        </a:rPr>
                        <a:t>5,81</a:t>
                      </a:r>
                    </a:p>
                  </a:txBody>
                  <a:tcPr marL="6350" marR="6350" marT="6350" marB="0" anchor="b">
                    <a:lnL w="12700" cap="flat" cmpd="sng" algn="ctr">
                      <a:solidFill>
                        <a:schemeClr val="accent2"/>
                      </a:solidFill>
                      <a:prstDash val="solid"/>
                      <a:round/>
                      <a:headEnd type="none" w="med" len="med"/>
                      <a:tailEnd type="none" w="med" len="med"/>
                    </a:lnL>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extLst>
                  <a:ext uri="{0D108BD9-81ED-4DB2-BD59-A6C34878D82A}">
                    <a16:rowId xmlns:a16="http://schemas.microsoft.com/office/drawing/2014/main" val="315143446"/>
                  </a:ext>
                </a:extLst>
              </a:tr>
              <a:tr h="349454">
                <a:tc>
                  <a:txBody>
                    <a:bodyPr/>
                    <a:lstStyle/>
                    <a:p>
                      <a:pPr marL="0" algn="ctr" fontAlgn="b"/>
                      <a:r>
                        <a:rPr lang="cs-CZ" sz="2000" b="0" u="none" strike="noStrike" dirty="0">
                          <a:solidFill>
                            <a:srgbClr val="000000"/>
                          </a:solidFill>
                          <a:effectLst/>
                        </a:rPr>
                        <a:t>27.05.</a:t>
                      </a:r>
                      <a:endParaRPr lang="cs-CZ" sz="2000" b="0" u="none" strike="noStrike" dirty="0">
                        <a:solidFill>
                          <a:srgbClr val="000000"/>
                        </a:solidFill>
                        <a:effectLst/>
                        <a:latin typeface="+mn-lt"/>
                        <a:ea typeface="+mn-ea"/>
                        <a:cs typeface="+mn-cs"/>
                      </a:endParaRPr>
                    </a:p>
                  </a:txBody>
                  <a:tcPr marL="6350" marR="6350" marT="6350" marB="0" anchor="b">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tc>
                  <a:txBody>
                    <a:bodyPr/>
                    <a:lstStyle/>
                    <a:p>
                      <a:pPr algn="ctr" fontAlgn="b"/>
                      <a:r>
                        <a:rPr lang="cs-CZ" sz="2000" b="0" i="0" u="none" strike="noStrike">
                          <a:solidFill>
                            <a:srgbClr val="000000"/>
                          </a:solidFill>
                          <a:effectLst/>
                          <a:latin typeface="Calibri"/>
                        </a:rPr>
                        <a:t>5:16</a:t>
                      </a:r>
                    </a:p>
                  </a:txBody>
                  <a:tcPr marL="9525" marR="9525" marT="9525" marB="0" anchor="b">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tc vMerge="1">
                  <a:txBody>
                    <a:bodyPr/>
                    <a:lstStyle/>
                    <a:p>
                      <a:pPr algn="ctr" fontAlgn="b"/>
                      <a:r>
                        <a:rPr lang="cs-CZ" sz="2000" b="0" i="0" u="none" strike="noStrike">
                          <a:solidFill>
                            <a:srgbClr val="000000"/>
                          </a:solidFill>
                          <a:effectLst/>
                          <a:latin typeface="Calibri" panose="020F0502020204030204" pitchFamily="34" charset="0"/>
                        </a:rPr>
                        <a:t>5,81</a:t>
                      </a:r>
                    </a:p>
                  </a:txBody>
                  <a:tcPr marL="6350" marR="6350" marT="6350" marB="0" anchor="b">
                    <a:lnL w="12700" cap="flat" cmpd="sng" algn="ctr">
                      <a:solidFill>
                        <a:schemeClr val="accent2"/>
                      </a:solidFill>
                      <a:prstDash val="solid"/>
                      <a:round/>
                      <a:headEnd type="none" w="med" len="med"/>
                      <a:tailEnd type="none" w="med" len="med"/>
                    </a:lnL>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extLst>
                  <a:ext uri="{0D108BD9-81ED-4DB2-BD59-A6C34878D82A}">
                    <a16:rowId xmlns:a16="http://schemas.microsoft.com/office/drawing/2014/main" val="2348734362"/>
                  </a:ext>
                </a:extLst>
              </a:tr>
              <a:tr h="349454">
                <a:tc>
                  <a:txBody>
                    <a:bodyPr/>
                    <a:lstStyle/>
                    <a:p>
                      <a:pPr marL="0" algn="ctr" fontAlgn="b"/>
                      <a:r>
                        <a:rPr lang="cs-CZ" sz="2000" b="0" u="none" strike="noStrike" dirty="0">
                          <a:solidFill>
                            <a:srgbClr val="000000"/>
                          </a:solidFill>
                          <a:effectLst/>
                        </a:rPr>
                        <a:t>28.05.</a:t>
                      </a:r>
                      <a:endParaRPr lang="cs-CZ" sz="2000" b="0" u="none" strike="noStrike" dirty="0">
                        <a:solidFill>
                          <a:srgbClr val="000000"/>
                        </a:solidFill>
                        <a:effectLst/>
                        <a:latin typeface="+mn-lt"/>
                        <a:ea typeface="+mn-ea"/>
                        <a:cs typeface="+mn-cs"/>
                      </a:endParaRPr>
                    </a:p>
                  </a:txBody>
                  <a:tcPr marL="6350" marR="6350" marT="6350" marB="0" anchor="b">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tc>
                  <a:txBody>
                    <a:bodyPr/>
                    <a:lstStyle/>
                    <a:p>
                      <a:pPr algn="ctr" fontAlgn="b"/>
                      <a:r>
                        <a:rPr lang="cs-CZ" sz="2000" b="0" i="0" u="none" strike="noStrike">
                          <a:solidFill>
                            <a:srgbClr val="000000"/>
                          </a:solidFill>
                          <a:effectLst/>
                          <a:latin typeface="Calibri"/>
                        </a:rPr>
                        <a:t>4:52</a:t>
                      </a:r>
                    </a:p>
                  </a:txBody>
                  <a:tcPr marL="9525" marR="9525" marT="9525" marB="0" anchor="b">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tc vMerge="1">
                  <a:txBody>
                    <a:bodyPr/>
                    <a:lstStyle/>
                    <a:p>
                      <a:pPr algn="ctr" fontAlgn="b"/>
                      <a:r>
                        <a:rPr lang="cs-CZ" sz="2000" b="0" i="0" u="none" strike="noStrike">
                          <a:solidFill>
                            <a:srgbClr val="000000"/>
                          </a:solidFill>
                          <a:effectLst/>
                          <a:latin typeface="Calibri" panose="020F0502020204030204" pitchFamily="34" charset="0"/>
                        </a:rPr>
                        <a:t>5,81</a:t>
                      </a:r>
                    </a:p>
                  </a:txBody>
                  <a:tcPr marL="6350" marR="6350" marT="6350" marB="0" anchor="b">
                    <a:lnL w="12700" cap="flat" cmpd="sng" algn="ctr">
                      <a:solidFill>
                        <a:schemeClr val="accent2"/>
                      </a:solidFill>
                      <a:prstDash val="solid"/>
                      <a:round/>
                      <a:headEnd type="none" w="med" len="med"/>
                      <a:tailEnd type="none" w="med" len="med"/>
                    </a:lnL>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extLst>
                  <a:ext uri="{0D108BD9-81ED-4DB2-BD59-A6C34878D82A}">
                    <a16:rowId xmlns:a16="http://schemas.microsoft.com/office/drawing/2014/main" val="1383533431"/>
                  </a:ext>
                </a:extLst>
              </a:tr>
              <a:tr h="349454">
                <a:tc>
                  <a:txBody>
                    <a:bodyPr/>
                    <a:lstStyle/>
                    <a:p>
                      <a:pPr marL="0" algn="ctr" fontAlgn="b"/>
                      <a:r>
                        <a:rPr lang="cs-CZ" sz="2000" b="0" u="none" strike="noStrike" dirty="0">
                          <a:solidFill>
                            <a:srgbClr val="000000"/>
                          </a:solidFill>
                          <a:effectLst/>
                        </a:rPr>
                        <a:t>29.05.</a:t>
                      </a:r>
                      <a:endParaRPr lang="cs-CZ" sz="2000" b="0" u="none" strike="noStrike" dirty="0">
                        <a:solidFill>
                          <a:srgbClr val="000000"/>
                        </a:solidFill>
                        <a:effectLst/>
                        <a:latin typeface="+mn-lt"/>
                        <a:ea typeface="+mn-ea"/>
                        <a:cs typeface="+mn-cs"/>
                      </a:endParaRPr>
                    </a:p>
                  </a:txBody>
                  <a:tcPr marL="6350" marR="6350" marT="6350" marB="0" anchor="b">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tc>
                  <a:txBody>
                    <a:bodyPr/>
                    <a:lstStyle/>
                    <a:p>
                      <a:pPr algn="ctr" fontAlgn="b"/>
                      <a:r>
                        <a:rPr lang="cs-CZ" sz="2000" b="0" i="0" u="none" strike="noStrike">
                          <a:solidFill>
                            <a:srgbClr val="000000"/>
                          </a:solidFill>
                          <a:effectLst/>
                          <a:latin typeface="Calibri"/>
                        </a:rPr>
                        <a:t>4:52</a:t>
                      </a:r>
                    </a:p>
                  </a:txBody>
                  <a:tcPr marL="9525" marR="9525" marT="9525" marB="0" anchor="b">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tc vMerge="1">
                  <a:txBody>
                    <a:bodyPr/>
                    <a:lstStyle/>
                    <a:p>
                      <a:pPr algn="ctr" fontAlgn="b"/>
                      <a:r>
                        <a:rPr lang="cs-CZ" sz="2000" b="0" i="0" u="none" strike="noStrike">
                          <a:solidFill>
                            <a:srgbClr val="000000"/>
                          </a:solidFill>
                          <a:effectLst/>
                          <a:latin typeface="Calibri" panose="020F0502020204030204" pitchFamily="34" charset="0"/>
                        </a:rPr>
                        <a:t>5,81</a:t>
                      </a:r>
                    </a:p>
                  </a:txBody>
                  <a:tcPr marL="6350" marR="6350" marT="6350" marB="0" anchor="b">
                    <a:lnL w="12700" cap="flat" cmpd="sng" algn="ctr">
                      <a:solidFill>
                        <a:schemeClr val="accent2"/>
                      </a:solidFill>
                      <a:prstDash val="solid"/>
                      <a:round/>
                      <a:headEnd type="none" w="med" len="med"/>
                      <a:tailEnd type="none" w="med" len="med"/>
                    </a:lnL>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extLst>
                  <a:ext uri="{0D108BD9-81ED-4DB2-BD59-A6C34878D82A}">
                    <a16:rowId xmlns:a16="http://schemas.microsoft.com/office/drawing/2014/main" val="327725113"/>
                  </a:ext>
                </a:extLst>
              </a:tr>
              <a:tr h="349454">
                <a:tc>
                  <a:txBody>
                    <a:bodyPr/>
                    <a:lstStyle/>
                    <a:p>
                      <a:pPr marL="0" algn="ctr" fontAlgn="b"/>
                      <a:r>
                        <a:rPr lang="cs-CZ" sz="2000" b="0" u="none" strike="noStrike" dirty="0">
                          <a:solidFill>
                            <a:srgbClr val="000000"/>
                          </a:solidFill>
                          <a:effectLst/>
                        </a:rPr>
                        <a:t>30.05.</a:t>
                      </a:r>
                      <a:endParaRPr lang="cs-CZ" sz="2000" b="0" u="none" strike="noStrike" dirty="0">
                        <a:solidFill>
                          <a:srgbClr val="000000"/>
                        </a:solidFill>
                        <a:effectLst/>
                        <a:latin typeface="+mn-lt"/>
                        <a:ea typeface="+mn-ea"/>
                        <a:cs typeface="+mn-cs"/>
                      </a:endParaRPr>
                    </a:p>
                  </a:txBody>
                  <a:tcPr marL="6350" marR="6350" marT="6350" marB="0" anchor="b">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tc>
                  <a:txBody>
                    <a:bodyPr/>
                    <a:lstStyle/>
                    <a:p>
                      <a:pPr algn="ctr" fontAlgn="b"/>
                      <a:r>
                        <a:rPr lang="cs-CZ" sz="2000" b="0" i="0" u="none" strike="noStrike">
                          <a:solidFill>
                            <a:srgbClr val="000000"/>
                          </a:solidFill>
                          <a:effectLst/>
                          <a:latin typeface="Calibri"/>
                        </a:rPr>
                        <a:t>5:39</a:t>
                      </a:r>
                    </a:p>
                  </a:txBody>
                  <a:tcPr marL="9525" marR="9525" marT="9525" marB="0" anchor="b">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tc vMerge="1">
                  <a:txBody>
                    <a:bodyPr/>
                    <a:lstStyle/>
                    <a:p>
                      <a:pPr algn="ctr" fontAlgn="b"/>
                      <a:r>
                        <a:rPr lang="cs-CZ" sz="2000" b="0" i="0" u="none" strike="noStrike">
                          <a:solidFill>
                            <a:srgbClr val="000000"/>
                          </a:solidFill>
                          <a:effectLst/>
                          <a:latin typeface="Calibri" panose="020F0502020204030204" pitchFamily="34" charset="0"/>
                        </a:rPr>
                        <a:t>5,81</a:t>
                      </a:r>
                    </a:p>
                  </a:txBody>
                  <a:tcPr marL="6350" marR="6350" marT="6350" marB="0" anchor="b">
                    <a:lnL w="12700" cap="flat" cmpd="sng" algn="ctr">
                      <a:solidFill>
                        <a:schemeClr val="accent2"/>
                      </a:solidFill>
                      <a:prstDash val="solid"/>
                      <a:round/>
                      <a:headEnd type="none" w="med" len="med"/>
                      <a:tailEnd type="none" w="med" len="med"/>
                    </a:lnL>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extLst>
                  <a:ext uri="{0D108BD9-81ED-4DB2-BD59-A6C34878D82A}">
                    <a16:rowId xmlns:a16="http://schemas.microsoft.com/office/drawing/2014/main" val="523550232"/>
                  </a:ext>
                </a:extLst>
              </a:tr>
              <a:tr h="349454">
                <a:tc>
                  <a:txBody>
                    <a:bodyPr/>
                    <a:lstStyle/>
                    <a:p>
                      <a:pPr marL="0" algn="ctr" fontAlgn="b"/>
                      <a:r>
                        <a:rPr lang="cs-CZ" sz="2000" b="0" u="none" strike="noStrike" dirty="0">
                          <a:solidFill>
                            <a:srgbClr val="000000"/>
                          </a:solidFill>
                          <a:effectLst/>
                        </a:rPr>
                        <a:t>31.05.</a:t>
                      </a:r>
                      <a:endParaRPr lang="cs-CZ" sz="2000" b="0" u="none" strike="noStrike" dirty="0">
                        <a:solidFill>
                          <a:srgbClr val="000000"/>
                        </a:solidFill>
                        <a:effectLst/>
                        <a:latin typeface="+mn-lt"/>
                        <a:ea typeface="+mn-ea"/>
                        <a:cs typeface="+mn-cs"/>
                      </a:endParaRPr>
                    </a:p>
                  </a:txBody>
                  <a:tcPr marL="6350" marR="6350" marT="6350" marB="0" anchor="b">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tc>
                  <a:txBody>
                    <a:bodyPr/>
                    <a:lstStyle/>
                    <a:p>
                      <a:pPr algn="ctr" fontAlgn="b"/>
                      <a:r>
                        <a:rPr lang="cs-CZ" sz="2000" b="0" i="0" u="none" strike="noStrike">
                          <a:solidFill>
                            <a:srgbClr val="000000"/>
                          </a:solidFill>
                          <a:effectLst/>
                          <a:latin typeface="Calibri"/>
                        </a:rPr>
                        <a:t>5:45</a:t>
                      </a:r>
                    </a:p>
                  </a:txBody>
                  <a:tcPr marL="9525" marR="9525" marT="9525" marB="0" anchor="b">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tc vMerge="1">
                  <a:txBody>
                    <a:bodyPr/>
                    <a:lstStyle/>
                    <a:p>
                      <a:pPr algn="ctr" fontAlgn="b"/>
                      <a:r>
                        <a:rPr lang="cs-CZ" sz="2000" b="0" i="0" u="none" strike="noStrike">
                          <a:solidFill>
                            <a:srgbClr val="000000"/>
                          </a:solidFill>
                          <a:effectLst/>
                          <a:latin typeface="Calibri" panose="020F0502020204030204" pitchFamily="34" charset="0"/>
                        </a:rPr>
                        <a:t>5,81</a:t>
                      </a:r>
                    </a:p>
                  </a:txBody>
                  <a:tcPr marL="6350" marR="6350" marT="6350" marB="0" anchor="b">
                    <a:lnL w="12700" cap="flat" cmpd="sng" algn="ctr">
                      <a:solidFill>
                        <a:schemeClr val="accent2"/>
                      </a:solidFill>
                      <a:prstDash val="solid"/>
                      <a:round/>
                      <a:headEnd type="none" w="med" len="med"/>
                      <a:tailEnd type="none" w="med" len="med"/>
                    </a:lnL>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extLst>
                  <a:ext uri="{0D108BD9-81ED-4DB2-BD59-A6C34878D82A}">
                    <a16:rowId xmlns:a16="http://schemas.microsoft.com/office/drawing/2014/main" val="3243096322"/>
                  </a:ext>
                </a:extLst>
              </a:tr>
              <a:tr h="349454">
                <a:tc>
                  <a:txBody>
                    <a:bodyPr/>
                    <a:lstStyle/>
                    <a:p>
                      <a:pPr marL="0" algn="ctr" fontAlgn="b"/>
                      <a:r>
                        <a:rPr lang="cs-CZ" sz="2000" b="0" u="none" strike="noStrike" dirty="0">
                          <a:solidFill>
                            <a:srgbClr val="000000"/>
                          </a:solidFill>
                          <a:effectLst/>
                        </a:rPr>
                        <a:t>01.06.</a:t>
                      </a:r>
                      <a:endParaRPr lang="cs-CZ" sz="2000" b="0" u="none" strike="noStrike" dirty="0">
                        <a:solidFill>
                          <a:srgbClr val="000000"/>
                        </a:solidFill>
                        <a:effectLst/>
                        <a:latin typeface="+mn-lt"/>
                        <a:ea typeface="+mn-ea"/>
                        <a:cs typeface="+mn-cs"/>
                      </a:endParaRPr>
                    </a:p>
                  </a:txBody>
                  <a:tcPr marL="6350" marR="6350" marT="6350" marB="0" anchor="b">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tc>
                  <a:txBody>
                    <a:bodyPr/>
                    <a:lstStyle/>
                    <a:p>
                      <a:pPr algn="ctr" fontAlgn="b"/>
                      <a:r>
                        <a:rPr lang="cs-CZ" sz="2000" b="0" i="0" u="none" strike="noStrike">
                          <a:solidFill>
                            <a:srgbClr val="000000"/>
                          </a:solidFill>
                          <a:effectLst/>
                          <a:latin typeface="Calibri"/>
                        </a:rPr>
                        <a:t>5:35</a:t>
                      </a:r>
                    </a:p>
                  </a:txBody>
                  <a:tcPr marL="9525" marR="9525" marT="9525" marB="0" anchor="b">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tc vMerge="1">
                  <a:txBody>
                    <a:bodyPr/>
                    <a:lstStyle/>
                    <a:p>
                      <a:pPr algn="ctr" fontAlgn="b"/>
                      <a:r>
                        <a:rPr lang="cs-CZ" sz="2000" b="0" i="0" u="none" strike="noStrike">
                          <a:solidFill>
                            <a:srgbClr val="000000"/>
                          </a:solidFill>
                          <a:effectLst/>
                          <a:latin typeface="Calibri" panose="020F0502020204030204" pitchFamily="34" charset="0"/>
                        </a:rPr>
                        <a:t>5,81</a:t>
                      </a:r>
                    </a:p>
                  </a:txBody>
                  <a:tcPr marL="6350" marR="6350" marT="6350" marB="0" anchor="b">
                    <a:lnL w="12700" cap="flat" cmpd="sng" algn="ctr">
                      <a:solidFill>
                        <a:schemeClr val="accent2"/>
                      </a:solidFill>
                      <a:prstDash val="solid"/>
                      <a:round/>
                      <a:headEnd type="none" w="med" len="med"/>
                      <a:tailEnd type="none" w="med" len="med"/>
                    </a:lnL>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extLst>
                  <a:ext uri="{0D108BD9-81ED-4DB2-BD59-A6C34878D82A}">
                    <a16:rowId xmlns:a16="http://schemas.microsoft.com/office/drawing/2014/main" val="1984096981"/>
                  </a:ext>
                </a:extLst>
              </a:tr>
              <a:tr h="349454">
                <a:tc>
                  <a:txBody>
                    <a:bodyPr/>
                    <a:lstStyle/>
                    <a:p>
                      <a:pPr marL="0" algn="ctr" fontAlgn="b"/>
                      <a:r>
                        <a:rPr lang="cs-CZ" sz="2000" b="0" u="none" strike="noStrike" dirty="0">
                          <a:solidFill>
                            <a:srgbClr val="000000"/>
                          </a:solidFill>
                          <a:effectLst/>
                        </a:rPr>
                        <a:t>02.06.</a:t>
                      </a:r>
                      <a:endParaRPr lang="cs-CZ" sz="2000" b="0" u="none" strike="noStrike" dirty="0">
                        <a:solidFill>
                          <a:srgbClr val="000000"/>
                        </a:solidFill>
                        <a:effectLst/>
                        <a:latin typeface="+mn-lt"/>
                        <a:ea typeface="+mn-ea"/>
                        <a:cs typeface="+mn-cs"/>
                      </a:endParaRPr>
                    </a:p>
                  </a:txBody>
                  <a:tcPr marL="6350" marR="6350" marT="6350" marB="0" anchor="b">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tc>
                  <a:txBody>
                    <a:bodyPr/>
                    <a:lstStyle/>
                    <a:p>
                      <a:pPr algn="ctr" fontAlgn="b"/>
                      <a:r>
                        <a:rPr lang="cs-CZ" sz="2000" b="0" i="0" u="none" strike="noStrike">
                          <a:solidFill>
                            <a:srgbClr val="000000"/>
                          </a:solidFill>
                          <a:effectLst/>
                          <a:latin typeface="Calibri"/>
                        </a:rPr>
                        <a:t>5:34</a:t>
                      </a:r>
                    </a:p>
                  </a:txBody>
                  <a:tcPr marL="9525" marR="9525" marT="9525" marB="0" anchor="b">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tc vMerge="1">
                  <a:txBody>
                    <a:bodyPr/>
                    <a:lstStyle/>
                    <a:p>
                      <a:pPr algn="ctr" fontAlgn="b"/>
                      <a:r>
                        <a:rPr lang="cs-CZ" sz="2000" b="0" i="0" u="none" strike="noStrike">
                          <a:solidFill>
                            <a:srgbClr val="000000"/>
                          </a:solidFill>
                          <a:effectLst/>
                          <a:latin typeface="Calibri" panose="020F0502020204030204" pitchFamily="34" charset="0"/>
                        </a:rPr>
                        <a:t>5,81</a:t>
                      </a:r>
                    </a:p>
                  </a:txBody>
                  <a:tcPr marL="6350" marR="6350" marT="6350" marB="0" anchor="b">
                    <a:lnL w="12700" cap="flat" cmpd="sng" algn="ctr">
                      <a:solidFill>
                        <a:schemeClr val="accent2"/>
                      </a:solidFill>
                      <a:prstDash val="solid"/>
                      <a:round/>
                      <a:headEnd type="none" w="med" len="med"/>
                      <a:tailEnd type="none" w="med" len="med"/>
                    </a:lnL>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extLst>
                  <a:ext uri="{0D108BD9-81ED-4DB2-BD59-A6C34878D82A}">
                    <a16:rowId xmlns:a16="http://schemas.microsoft.com/office/drawing/2014/main" val="2256863478"/>
                  </a:ext>
                </a:extLst>
              </a:tr>
              <a:tr h="349454">
                <a:tc>
                  <a:txBody>
                    <a:bodyPr/>
                    <a:lstStyle/>
                    <a:p>
                      <a:pPr marL="0" algn="ctr" fontAlgn="b"/>
                      <a:r>
                        <a:rPr lang="cs-CZ" sz="2000" b="0" u="none" strike="noStrike" dirty="0">
                          <a:solidFill>
                            <a:srgbClr val="000000"/>
                          </a:solidFill>
                          <a:effectLst/>
                        </a:rPr>
                        <a:t>03.06.</a:t>
                      </a:r>
                      <a:endParaRPr lang="cs-CZ" sz="2000" b="0" u="none" strike="noStrike" dirty="0">
                        <a:solidFill>
                          <a:srgbClr val="000000"/>
                        </a:solidFill>
                        <a:effectLst/>
                        <a:latin typeface="+mn-lt"/>
                        <a:ea typeface="+mn-ea"/>
                        <a:cs typeface="+mn-cs"/>
                      </a:endParaRPr>
                    </a:p>
                  </a:txBody>
                  <a:tcPr marL="6350" marR="6350" marT="6350" marB="0" anchor="b">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tc>
                  <a:txBody>
                    <a:bodyPr/>
                    <a:lstStyle/>
                    <a:p>
                      <a:pPr algn="ctr" fontAlgn="b"/>
                      <a:r>
                        <a:rPr lang="cs-CZ" sz="2000" b="0" i="0" u="none" strike="noStrike">
                          <a:solidFill>
                            <a:srgbClr val="000000"/>
                          </a:solidFill>
                          <a:effectLst/>
                          <a:latin typeface="Calibri"/>
                        </a:rPr>
                        <a:t>5:12</a:t>
                      </a:r>
                    </a:p>
                  </a:txBody>
                  <a:tcPr marL="9525" marR="9525" marT="9525" marB="0" anchor="b">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tc vMerge="1">
                  <a:txBody>
                    <a:bodyPr/>
                    <a:lstStyle/>
                    <a:p>
                      <a:pPr algn="ctr" fontAlgn="b"/>
                      <a:r>
                        <a:rPr lang="cs-CZ" sz="2000" b="0" i="0" u="none" strike="noStrike" dirty="0">
                          <a:solidFill>
                            <a:srgbClr val="000000"/>
                          </a:solidFill>
                          <a:effectLst/>
                          <a:latin typeface="Calibri" panose="020F0502020204030204" pitchFamily="34" charset="0"/>
                        </a:rPr>
                        <a:t>5,81</a:t>
                      </a:r>
                    </a:p>
                  </a:txBody>
                  <a:tcPr marL="6350" marR="6350" marT="6350" marB="0" anchor="b">
                    <a:lnL w="12700" cap="flat" cmpd="sng" algn="ctr">
                      <a:solidFill>
                        <a:schemeClr val="accent2"/>
                      </a:solidFill>
                      <a:prstDash val="solid"/>
                      <a:round/>
                      <a:headEnd type="none" w="med" len="med"/>
                      <a:tailEnd type="none" w="med" len="med"/>
                    </a:lnL>
                    <a:lnT w="12700" cap="flat" cmpd="sng" algn="ctr">
                      <a:solidFill>
                        <a:schemeClr val="accent2"/>
                      </a:solidFill>
                      <a:prstDash val="solid"/>
                      <a:round/>
                      <a:headEnd type="none" w="med" len="med"/>
                      <a:tailEnd type="none" w="med" len="med"/>
                    </a:lnT>
                  </a:tcPr>
                </a:tc>
                <a:extLst>
                  <a:ext uri="{0D108BD9-81ED-4DB2-BD59-A6C34878D82A}">
                    <a16:rowId xmlns:a16="http://schemas.microsoft.com/office/drawing/2014/main" val="2965022889"/>
                  </a:ext>
                </a:extLst>
              </a:tr>
              <a:tr h="349454">
                <a:tc>
                  <a:txBody>
                    <a:bodyPr/>
                    <a:lstStyle/>
                    <a:p>
                      <a:pPr marL="0" algn="ctr" fontAlgn="b"/>
                      <a:r>
                        <a:rPr lang="cs-CZ" sz="2000" b="0" u="none" strike="noStrike" dirty="0">
                          <a:solidFill>
                            <a:srgbClr val="000000"/>
                          </a:solidFill>
                          <a:effectLst/>
                          <a:latin typeface="+mn-lt"/>
                          <a:ea typeface="+mn-ea"/>
                          <a:cs typeface="+mn-cs"/>
                        </a:rPr>
                        <a:t>04.06.</a:t>
                      </a:r>
                    </a:p>
                  </a:txBody>
                  <a:tcPr marL="6350" marR="6350" marT="6350" marB="0" anchor="b">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tc>
                  <a:txBody>
                    <a:bodyPr/>
                    <a:lstStyle/>
                    <a:p>
                      <a:pPr algn="ctr" fontAlgn="b"/>
                      <a:r>
                        <a:rPr lang="cs-CZ" sz="2000" b="0" i="0" u="none" strike="noStrike">
                          <a:solidFill>
                            <a:srgbClr val="000000"/>
                          </a:solidFill>
                          <a:effectLst/>
                          <a:latin typeface="Calibri"/>
                        </a:rPr>
                        <a:t>4:53</a:t>
                      </a:r>
                    </a:p>
                  </a:txBody>
                  <a:tcPr marL="9525" marR="9525" marT="9525" marB="0" anchor="b">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tc vMerge="1">
                  <a:txBody>
                    <a:bodyPr/>
                    <a:lstStyle/>
                    <a:p>
                      <a:pPr algn="ctr" fontAlgn="b"/>
                      <a:endParaRPr lang="cs-CZ" sz="2000" b="0"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accent2"/>
                      </a:solidFill>
                      <a:prstDash val="solid"/>
                      <a:round/>
                      <a:headEnd type="none" w="med" len="med"/>
                      <a:tailEnd type="none" w="med" len="med"/>
                    </a:lnL>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extLst>
                  <a:ext uri="{0D108BD9-81ED-4DB2-BD59-A6C34878D82A}">
                    <a16:rowId xmlns:a16="http://schemas.microsoft.com/office/drawing/2014/main" val="2703799654"/>
                  </a:ext>
                </a:extLst>
              </a:tr>
              <a:tr h="349454">
                <a:tc>
                  <a:txBody>
                    <a:bodyPr/>
                    <a:lstStyle/>
                    <a:p>
                      <a:pPr marL="0" algn="ctr" fontAlgn="b"/>
                      <a:r>
                        <a:rPr lang="cs-CZ" sz="2000" b="0" u="none" strike="noStrike" dirty="0">
                          <a:solidFill>
                            <a:srgbClr val="000000"/>
                          </a:solidFill>
                          <a:effectLst/>
                          <a:latin typeface="+mn-lt"/>
                          <a:ea typeface="+mn-ea"/>
                          <a:cs typeface="+mn-cs"/>
                        </a:rPr>
                        <a:t>05.06.</a:t>
                      </a:r>
                    </a:p>
                  </a:txBody>
                  <a:tcPr marL="6350" marR="6350" marT="6350" marB="0" anchor="b">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tcPr>
                </a:tc>
                <a:tc>
                  <a:txBody>
                    <a:bodyPr/>
                    <a:lstStyle/>
                    <a:p>
                      <a:pPr algn="ctr" fontAlgn="b"/>
                      <a:r>
                        <a:rPr lang="cs-CZ" sz="2000" b="0" i="0" u="none" strike="noStrike" dirty="0">
                          <a:solidFill>
                            <a:srgbClr val="000000"/>
                          </a:solidFill>
                          <a:effectLst/>
                          <a:latin typeface="Calibri"/>
                        </a:rPr>
                        <a:t>4:52</a:t>
                      </a:r>
                    </a:p>
                  </a:txBody>
                  <a:tcPr marL="9525" marR="9525" marT="9525" marB="0" anchor="b">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tcPr>
                </a:tc>
                <a:tc vMerge="1">
                  <a:txBody>
                    <a:bodyPr/>
                    <a:lstStyle/>
                    <a:p>
                      <a:pPr algn="ctr" fontAlgn="b"/>
                      <a:endParaRPr lang="cs-CZ" sz="2000" b="0"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accent2"/>
                      </a:solidFill>
                      <a:prstDash val="solid"/>
                      <a:round/>
                      <a:headEnd type="none" w="med" len="med"/>
                      <a:tailEnd type="none" w="med" len="med"/>
                    </a:lnL>
                    <a:lnT w="12700" cap="flat" cmpd="sng" algn="ctr">
                      <a:solidFill>
                        <a:schemeClr val="accent2"/>
                      </a:solidFill>
                      <a:prstDash val="solid"/>
                      <a:round/>
                      <a:headEnd type="none" w="med" len="med"/>
                      <a:tailEnd type="none" w="med" len="med"/>
                    </a:lnT>
                  </a:tcPr>
                </a:tc>
                <a:extLst>
                  <a:ext uri="{0D108BD9-81ED-4DB2-BD59-A6C34878D82A}">
                    <a16:rowId xmlns:a16="http://schemas.microsoft.com/office/drawing/2014/main" val="1415981150"/>
                  </a:ext>
                </a:extLst>
              </a:tr>
            </a:tbl>
          </a:graphicData>
        </a:graphic>
      </p:graphicFrame>
      <p:graphicFrame>
        <p:nvGraphicFramePr>
          <p:cNvPr id="8" name="Zástupný obsah 7">
            <a:extLst>
              <a:ext uri="{FF2B5EF4-FFF2-40B4-BE49-F238E27FC236}">
                <a16:creationId xmlns:a16="http://schemas.microsoft.com/office/drawing/2014/main" id="{1608525A-DD99-7B9D-9492-E51BBDB7646A}"/>
              </a:ext>
            </a:extLst>
          </p:cNvPr>
          <p:cNvGraphicFramePr>
            <a:graphicFrameLocks noGrp="1"/>
          </p:cNvGraphicFramePr>
          <p:nvPr>
            <p:ph sz="half" idx="3"/>
            <p:extLst>
              <p:ext uri="{D42A27DB-BD31-4B8C-83A1-F6EECF244321}">
                <p14:modId xmlns:p14="http://schemas.microsoft.com/office/powerpoint/2010/main" val="3904152683"/>
              </p:ext>
            </p:extLst>
          </p:nvPr>
        </p:nvGraphicFramePr>
        <p:xfrm>
          <a:off x="6242050" y="2150077"/>
          <a:ext cx="13381200" cy="7009200"/>
        </p:xfrm>
        <a:graphic>
          <a:graphicData uri="http://schemas.openxmlformats.org/drawingml/2006/chart">
            <c:chart xmlns:c="http://schemas.openxmlformats.org/drawingml/2006/chart" xmlns:r="http://schemas.openxmlformats.org/officeDocument/2006/relationships" r:id="rId3"/>
          </a:graphicData>
        </a:graphic>
      </p:graphicFrame>
      <p:sp>
        <p:nvSpPr>
          <p:cNvPr id="5" name="object 3">
            <a:extLst>
              <a:ext uri="{FF2B5EF4-FFF2-40B4-BE49-F238E27FC236}">
                <a16:creationId xmlns:a16="http://schemas.microsoft.com/office/drawing/2014/main" id="{53846F44-3C89-FA5C-8FB6-48B2BCE3C07D}"/>
              </a:ext>
            </a:extLst>
          </p:cNvPr>
          <p:cNvSpPr txBox="1">
            <a:spLocks noGrp="1"/>
          </p:cNvSpPr>
          <p:nvPr>
            <p:ph type="title"/>
          </p:nvPr>
        </p:nvSpPr>
        <p:spPr>
          <a:xfrm>
            <a:off x="615950" y="466725"/>
            <a:ext cx="16065500" cy="781050"/>
          </a:xfrm>
          <a:prstGeom prst="rect">
            <a:avLst/>
          </a:prstGeom>
        </p:spPr>
        <p:txBody>
          <a:bodyPr vert="horz" wrap="square" lIns="0" tIns="12065" rIns="0" bIns="0" rtlCol="0">
            <a:spAutoFit/>
          </a:bodyPr>
          <a:lstStyle/>
          <a:p>
            <a:pPr marL="12700">
              <a:lnSpc>
                <a:spcPct val="100000"/>
              </a:lnSpc>
              <a:spcBef>
                <a:spcPts val="95"/>
              </a:spcBef>
            </a:pPr>
            <a:r>
              <a:rPr lang="cs-CZ" spc="35" dirty="0"/>
              <a:t>Data z aplikace WAZE</a:t>
            </a:r>
            <a:endParaRPr spc="-35" dirty="0"/>
          </a:p>
        </p:txBody>
      </p:sp>
      <p:sp>
        <p:nvSpPr>
          <p:cNvPr id="10" name="TextovéPole 9">
            <a:extLst>
              <a:ext uri="{FF2B5EF4-FFF2-40B4-BE49-F238E27FC236}">
                <a16:creationId xmlns:a16="http://schemas.microsoft.com/office/drawing/2014/main" id="{7A3637C6-D053-79C2-4588-E565380A03AA}"/>
              </a:ext>
            </a:extLst>
          </p:cNvPr>
          <p:cNvSpPr txBox="1"/>
          <p:nvPr/>
        </p:nvSpPr>
        <p:spPr>
          <a:xfrm>
            <a:off x="615950" y="1247775"/>
            <a:ext cx="9732962" cy="584775"/>
          </a:xfrm>
          <a:prstGeom prst="rect">
            <a:avLst/>
          </a:prstGeom>
          <a:noFill/>
        </p:spPr>
        <p:txBody>
          <a:bodyPr wrap="square" rtlCol="0">
            <a:spAutoFit/>
          </a:bodyPr>
          <a:lstStyle/>
          <a:p>
            <a:r>
              <a:rPr lang="cs-CZ" sz="3200" b="1" dirty="0">
                <a:solidFill>
                  <a:schemeClr val="bg1">
                    <a:lumMod val="65000"/>
                  </a:schemeClr>
                </a:solidFill>
              </a:rPr>
              <a:t>Modřanská (Generála Šišky – rampa Modřanská) </a:t>
            </a:r>
          </a:p>
        </p:txBody>
      </p:sp>
    </p:spTree>
    <p:extLst>
      <p:ext uri="{BB962C8B-B14F-4D97-AF65-F5344CB8AC3E}">
        <p14:creationId xmlns:p14="http://schemas.microsoft.com/office/powerpoint/2010/main" val="271742978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Tabulka 9">
            <a:extLst>
              <a:ext uri="{FF2B5EF4-FFF2-40B4-BE49-F238E27FC236}">
                <a16:creationId xmlns:a16="http://schemas.microsoft.com/office/drawing/2014/main" id="{7F57DE16-F03D-4ED6-8E40-296D0C0B1F87}"/>
              </a:ext>
            </a:extLst>
          </p:cNvPr>
          <p:cNvGraphicFramePr>
            <a:graphicFrameLocks noGrp="1"/>
          </p:cNvGraphicFramePr>
          <p:nvPr>
            <p:ph sz="half" idx="2"/>
            <p:extLst>
              <p:ext uri="{D42A27DB-BD31-4B8C-83A1-F6EECF244321}">
                <p14:modId xmlns:p14="http://schemas.microsoft.com/office/powerpoint/2010/main" val="3385029768"/>
              </p:ext>
            </p:extLst>
          </p:nvPr>
        </p:nvGraphicFramePr>
        <p:xfrm>
          <a:off x="615950" y="1843170"/>
          <a:ext cx="5410800" cy="7975610"/>
        </p:xfrm>
        <a:graphic>
          <a:graphicData uri="http://schemas.openxmlformats.org/drawingml/2006/table">
            <a:tbl>
              <a:tblPr firstRow="1" bandRow="1">
                <a:tableStyleId>{72833802-FEF1-4C79-8D5D-14CF1EAF98D9}</a:tableStyleId>
              </a:tblPr>
              <a:tblGrid>
                <a:gridCol w="840832">
                  <a:extLst>
                    <a:ext uri="{9D8B030D-6E8A-4147-A177-3AD203B41FA5}">
                      <a16:colId xmlns:a16="http://schemas.microsoft.com/office/drawing/2014/main" val="2310847696"/>
                    </a:ext>
                  </a:extLst>
                </a:gridCol>
                <a:gridCol w="2300588">
                  <a:extLst>
                    <a:ext uri="{9D8B030D-6E8A-4147-A177-3AD203B41FA5}">
                      <a16:colId xmlns:a16="http://schemas.microsoft.com/office/drawing/2014/main" val="833109808"/>
                    </a:ext>
                  </a:extLst>
                </a:gridCol>
                <a:gridCol w="2269380">
                  <a:extLst>
                    <a:ext uri="{9D8B030D-6E8A-4147-A177-3AD203B41FA5}">
                      <a16:colId xmlns:a16="http://schemas.microsoft.com/office/drawing/2014/main" val="1178394837"/>
                    </a:ext>
                  </a:extLst>
                </a:gridCol>
              </a:tblGrid>
              <a:tr h="350460">
                <a:tc>
                  <a:txBody>
                    <a:bodyPr/>
                    <a:lstStyle/>
                    <a:p>
                      <a:pPr algn="ctr" fontAlgn="b"/>
                      <a:r>
                        <a:rPr lang="cs-CZ" sz="2000" b="0" i="0" u="none" strike="noStrike" dirty="0">
                          <a:solidFill>
                            <a:schemeClr val="bg1"/>
                          </a:solidFill>
                          <a:effectLst/>
                          <a:latin typeface="Calibri" panose="020F0502020204030204" pitchFamily="34" charset="0"/>
                        </a:rPr>
                        <a:t>Datum</a:t>
                      </a:r>
                    </a:p>
                  </a:txBody>
                  <a:tcPr marL="6350" marR="6350" marT="6350" marB="0" anchor="ctr">
                    <a:lnR w="12700" cap="flat" cmpd="sng" algn="ctr">
                      <a:solidFill>
                        <a:schemeClr val="accent2"/>
                      </a:solidFill>
                      <a:prstDash val="solid"/>
                      <a:round/>
                      <a:headEnd type="none" w="med" len="med"/>
                      <a:tailEnd type="none" w="med" len="med"/>
                    </a:lnR>
                    <a:lnB w="12700" cap="flat" cmpd="sng" algn="ctr">
                      <a:solidFill>
                        <a:schemeClr val="accent2"/>
                      </a:solidFill>
                      <a:prstDash val="solid"/>
                      <a:round/>
                      <a:headEnd type="none" w="med" len="med"/>
                      <a:tailEnd type="none" w="med" len="med"/>
                    </a:lnB>
                  </a:tcPr>
                </a:tc>
                <a:tc>
                  <a:txBody>
                    <a:bodyPr/>
                    <a:lstStyle/>
                    <a:p>
                      <a:pPr algn="ctr" fontAlgn="b"/>
                      <a:r>
                        <a:rPr lang="cs-CZ" sz="2000" b="0" i="0" u="none" strike="noStrike" dirty="0">
                          <a:solidFill>
                            <a:schemeClr val="bg1"/>
                          </a:solidFill>
                          <a:effectLst/>
                          <a:latin typeface="Calibri" panose="020F0502020204030204" pitchFamily="34" charset="0"/>
                        </a:rPr>
                        <a:t>Aktuální jízdní doba</a:t>
                      </a:r>
                    </a:p>
                    <a:p>
                      <a:pPr marL="0" marR="0" lvl="0" indent="0" algn="ctr" defTabSz="914400" eaLnBrk="1" fontAlgn="b" latinLnBrk="0" hangingPunct="1">
                        <a:lnSpc>
                          <a:spcPct val="100000"/>
                        </a:lnSpc>
                        <a:spcBef>
                          <a:spcPts val="0"/>
                        </a:spcBef>
                        <a:spcAft>
                          <a:spcPts val="0"/>
                        </a:spcAft>
                        <a:buClrTx/>
                        <a:buSzTx/>
                        <a:buFontTx/>
                        <a:buNone/>
                        <a:tabLst/>
                        <a:defRPr/>
                      </a:pPr>
                      <a:r>
                        <a:rPr lang="cs-CZ" sz="2000" b="0" u="none" strike="noStrike" dirty="0">
                          <a:solidFill>
                            <a:schemeClr val="bg1"/>
                          </a:solidFill>
                          <a:effectLst/>
                          <a:latin typeface="+mn-lt"/>
                          <a:ea typeface="+mn-ea"/>
                          <a:cs typeface="+mn-cs"/>
                        </a:rPr>
                        <a:t>[</a:t>
                      </a:r>
                      <a:r>
                        <a:rPr lang="cs-CZ" sz="2000" b="0" u="none" strike="noStrike" dirty="0" err="1">
                          <a:solidFill>
                            <a:schemeClr val="bg1"/>
                          </a:solidFill>
                          <a:effectLst/>
                          <a:latin typeface="+mn-lt"/>
                          <a:ea typeface="+mn-ea"/>
                          <a:cs typeface="+mn-cs"/>
                        </a:rPr>
                        <a:t>min:s</a:t>
                      </a:r>
                      <a:r>
                        <a:rPr lang="cs-CZ" sz="2000" b="0" u="none" strike="noStrike" dirty="0">
                          <a:solidFill>
                            <a:schemeClr val="bg1"/>
                          </a:solidFill>
                          <a:effectLst/>
                          <a:latin typeface="+mn-lt"/>
                          <a:ea typeface="+mn-ea"/>
                          <a:cs typeface="+mn-cs"/>
                        </a:rPr>
                        <a:t>]</a:t>
                      </a:r>
                    </a:p>
                  </a:txBody>
                  <a:tcPr marL="6350" marR="6350" marT="6350" marB="0" anchor="b">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B w="12700" cap="flat" cmpd="sng" algn="ctr">
                      <a:solidFill>
                        <a:schemeClr val="accent2"/>
                      </a:solidFill>
                      <a:prstDash val="solid"/>
                      <a:round/>
                      <a:headEnd type="none" w="med" len="med"/>
                      <a:tailEnd type="none" w="med" len="med"/>
                    </a:lnB>
                  </a:tcPr>
                </a:tc>
                <a:tc>
                  <a:txBody>
                    <a:bodyPr/>
                    <a:lstStyle/>
                    <a:p>
                      <a:pPr algn="ctr" fontAlgn="b"/>
                      <a:r>
                        <a:rPr lang="cs-CZ" sz="2000" b="0" i="0" u="none" strike="noStrike" dirty="0">
                          <a:solidFill>
                            <a:schemeClr val="bg1"/>
                          </a:solidFill>
                          <a:effectLst/>
                          <a:latin typeface="Calibri" panose="020F0502020204030204" pitchFamily="34" charset="0"/>
                        </a:rPr>
                        <a:t>Obvyklá jízdní doba</a:t>
                      </a:r>
                    </a:p>
                    <a:p>
                      <a:pPr marL="0" marR="0" lvl="0" indent="0" algn="ctr" defTabSz="914400" eaLnBrk="1" fontAlgn="b" latinLnBrk="0" hangingPunct="1">
                        <a:lnSpc>
                          <a:spcPct val="100000"/>
                        </a:lnSpc>
                        <a:spcBef>
                          <a:spcPts val="0"/>
                        </a:spcBef>
                        <a:spcAft>
                          <a:spcPts val="0"/>
                        </a:spcAft>
                        <a:buClrTx/>
                        <a:buSzTx/>
                        <a:buFontTx/>
                        <a:buNone/>
                        <a:tabLst/>
                        <a:defRPr/>
                      </a:pPr>
                      <a:r>
                        <a:rPr lang="cs-CZ" sz="2000" b="0" u="none" strike="noStrike" dirty="0">
                          <a:solidFill>
                            <a:schemeClr val="bg1"/>
                          </a:solidFill>
                          <a:effectLst/>
                          <a:latin typeface="+mn-lt"/>
                          <a:ea typeface="+mn-ea"/>
                          <a:cs typeface="+mn-cs"/>
                        </a:rPr>
                        <a:t>[</a:t>
                      </a:r>
                      <a:r>
                        <a:rPr lang="cs-CZ" sz="2000" b="0" u="none" strike="noStrike" dirty="0" err="1">
                          <a:solidFill>
                            <a:schemeClr val="bg1"/>
                          </a:solidFill>
                          <a:effectLst/>
                          <a:latin typeface="+mn-lt"/>
                          <a:ea typeface="+mn-ea"/>
                          <a:cs typeface="+mn-cs"/>
                        </a:rPr>
                        <a:t>min:s</a:t>
                      </a:r>
                      <a:r>
                        <a:rPr lang="cs-CZ" sz="2000" b="0" u="none" strike="noStrike" dirty="0">
                          <a:solidFill>
                            <a:schemeClr val="bg1"/>
                          </a:solidFill>
                          <a:effectLst/>
                          <a:latin typeface="+mn-lt"/>
                          <a:ea typeface="+mn-ea"/>
                          <a:cs typeface="+mn-cs"/>
                        </a:rPr>
                        <a:t>]</a:t>
                      </a:r>
                    </a:p>
                  </a:txBody>
                  <a:tcPr marL="6350" marR="6350" marT="6350" marB="0" anchor="b">
                    <a:lnL w="12700" cap="flat" cmpd="sng" algn="ctr">
                      <a:solidFill>
                        <a:schemeClr val="accent2"/>
                      </a:solidFill>
                      <a:prstDash val="solid"/>
                      <a:round/>
                      <a:headEnd type="none" w="med" len="med"/>
                      <a:tailEnd type="none" w="med" len="med"/>
                    </a:lnL>
                    <a:lnB w="12700" cap="flat" cmpd="sng" algn="ctr">
                      <a:solidFill>
                        <a:schemeClr val="accent2"/>
                      </a:solidFill>
                      <a:prstDash val="solid"/>
                      <a:round/>
                      <a:headEnd type="none" w="med" len="med"/>
                      <a:tailEnd type="none" w="med" len="med"/>
                    </a:lnB>
                  </a:tcPr>
                </a:tc>
                <a:extLst>
                  <a:ext uri="{0D108BD9-81ED-4DB2-BD59-A6C34878D82A}">
                    <a16:rowId xmlns:a16="http://schemas.microsoft.com/office/drawing/2014/main" val="3457837648"/>
                  </a:ext>
                </a:extLst>
              </a:tr>
              <a:tr h="350460">
                <a:tc>
                  <a:txBody>
                    <a:bodyPr/>
                    <a:lstStyle/>
                    <a:p>
                      <a:pPr marL="0" algn="ctr" fontAlgn="b"/>
                      <a:r>
                        <a:rPr lang="cs-CZ" sz="2000" b="0" u="none" strike="noStrike" dirty="0">
                          <a:solidFill>
                            <a:srgbClr val="000000"/>
                          </a:solidFill>
                          <a:effectLst/>
                        </a:rPr>
                        <a:t>16.05.</a:t>
                      </a:r>
                      <a:endParaRPr lang="cs-CZ" sz="2000" b="0" u="none" strike="noStrike" dirty="0">
                        <a:solidFill>
                          <a:srgbClr val="000000"/>
                        </a:solidFill>
                        <a:effectLst/>
                        <a:latin typeface="+mn-lt"/>
                        <a:ea typeface="+mn-ea"/>
                        <a:cs typeface="+mn-cs"/>
                      </a:endParaRPr>
                    </a:p>
                  </a:txBody>
                  <a:tcPr marL="6350" marR="6350" marT="6350" marB="0" anchor="b">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tc>
                  <a:txBody>
                    <a:bodyPr/>
                    <a:lstStyle/>
                    <a:p>
                      <a:pPr algn="ctr" fontAlgn="b"/>
                      <a:r>
                        <a:rPr lang="cs-CZ" sz="2000" b="0" i="0" u="none" strike="noStrike" dirty="0">
                          <a:solidFill>
                            <a:srgbClr val="000000"/>
                          </a:solidFill>
                          <a:effectLst/>
                          <a:latin typeface="Calibri"/>
                        </a:rPr>
                        <a:t>12:01</a:t>
                      </a:r>
                    </a:p>
                  </a:txBody>
                  <a:tcPr marL="9525" marR="9525" marT="9525" marB="0" anchor="b">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tc rowSpan="21">
                  <a:txBody>
                    <a:bodyPr/>
                    <a:lstStyle/>
                    <a:p>
                      <a:pPr algn="ctr" fontAlgn="b"/>
                      <a:r>
                        <a:rPr lang="cs-CZ" sz="2000" b="0" i="0" u="none" strike="noStrike" dirty="0">
                          <a:solidFill>
                            <a:srgbClr val="000000"/>
                          </a:solidFill>
                          <a:effectLst/>
                          <a:latin typeface="Calibri" panose="020F0502020204030204" pitchFamily="34" charset="0"/>
                        </a:rPr>
                        <a:t>12:35</a:t>
                      </a:r>
                    </a:p>
                  </a:txBody>
                  <a:tcPr marL="6350" marR="6350" marT="6350" marB="0" anchor="ctr">
                    <a:lnL w="12700" cap="flat" cmpd="sng" algn="ctr">
                      <a:solidFill>
                        <a:schemeClr val="accent2"/>
                      </a:solidFill>
                      <a:prstDash val="solid"/>
                      <a:round/>
                      <a:headEnd type="none" w="med" len="med"/>
                      <a:tailEnd type="none" w="med" len="med"/>
                    </a:lnL>
                    <a:lnT w="12700" cap="flat" cmpd="sng" algn="ctr">
                      <a:solidFill>
                        <a:schemeClr val="accent2"/>
                      </a:solidFill>
                      <a:prstDash val="solid"/>
                      <a:round/>
                      <a:headEnd type="none" w="med" len="med"/>
                      <a:tailEnd type="none" w="med" len="med"/>
                    </a:lnT>
                  </a:tcPr>
                </a:tc>
                <a:extLst>
                  <a:ext uri="{0D108BD9-81ED-4DB2-BD59-A6C34878D82A}">
                    <a16:rowId xmlns:a16="http://schemas.microsoft.com/office/drawing/2014/main" val="2376003559"/>
                  </a:ext>
                </a:extLst>
              </a:tr>
              <a:tr h="350460">
                <a:tc>
                  <a:txBody>
                    <a:bodyPr/>
                    <a:lstStyle/>
                    <a:p>
                      <a:pPr marL="0" algn="ctr" fontAlgn="b"/>
                      <a:r>
                        <a:rPr lang="cs-CZ" sz="2000" b="0" u="none" strike="noStrike" dirty="0">
                          <a:solidFill>
                            <a:srgbClr val="000000"/>
                          </a:solidFill>
                          <a:effectLst/>
                        </a:rPr>
                        <a:t>17.05.</a:t>
                      </a:r>
                      <a:endParaRPr lang="cs-CZ" sz="2000" b="0" u="none" strike="noStrike" dirty="0">
                        <a:solidFill>
                          <a:srgbClr val="000000"/>
                        </a:solidFill>
                        <a:effectLst/>
                        <a:latin typeface="+mn-lt"/>
                        <a:ea typeface="+mn-ea"/>
                        <a:cs typeface="+mn-cs"/>
                      </a:endParaRPr>
                    </a:p>
                  </a:txBody>
                  <a:tcPr marL="6350" marR="6350" marT="6350" marB="0" anchor="b">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tc>
                  <a:txBody>
                    <a:bodyPr/>
                    <a:lstStyle/>
                    <a:p>
                      <a:pPr algn="ctr" fontAlgn="b"/>
                      <a:r>
                        <a:rPr lang="cs-CZ" sz="2000" b="0" i="0" u="none" strike="noStrike">
                          <a:solidFill>
                            <a:srgbClr val="000000"/>
                          </a:solidFill>
                          <a:effectLst/>
                          <a:latin typeface="Calibri"/>
                        </a:rPr>
                        <a:t>13:25</a:t>
                      </a:r>
                    </a:p>
                  </a:txBody>
                  <a:tcPr marL="9525" marR="9525" marT="9525" marB="0" anchor="b">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tc vMerge="1">
                  <a:txBody>
                    <a:bodyPr/>
                    <a:lstStyle/>
                    <a:p>
                      <a:pPr algn="ctr" fontAlgn="b"/>
                      <a:r>
                        <a:rPr lang="cs-CZ" sz="2000" b="0" i="0" u="none" strike="noStrike" dirty="0">
                          <a:solidFill>
                            <a:srgbClr val="000000"/>
                          </a:solidFill>
                          <a:effectLst/>
                          <a:latin typeface="Calibri" panose="020F0502020204030204" pitchFamily="34" charset="0"/>
                        </a:rPr>
                        <a:t>12,58</a:t>
                      </a:r>
                    </a:p>
                  </a:txBody>
                  <a:tcPr marL="6350" marR="6350" marT="6350" marB="0" anchor="b">
                    <a:lnL w="12700" cap="flat" cmpd="sng" algn="ctr">
                      <a:solidFill>
                        <a:schemeClr val="accent2"/>
                      </a:solidFill>
                      <a:prstDash val="solid"/>
                      <a:round/>
                      <a:headEnd type="none" w="med" len="med"/>
                      <a:tailEnd type="none" w="med" len="med"/>
                    </a:lnL>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extLst>
                  <a:ext uri="{0D108BD9-81ED-4DB2-BD59-A6C34878D82A}">
                    <a16:rowId xmlns:a16="http://schemas.microsoft.com/office/drawing/2014/main" val="4130304946"/>
                  </a:ext>
                </a:extLst>
              </a:tr>
              <a:tr h="350460">
                <a:tc>
                  <a:txBody>
                    <a:bodyPr/>
                    <a:lstStyle/>
                    <a:p>
                      <a:pPr marL="0" algn="ctr" fontAlgn="b"/>
                      <a:r>
                        <a:rPr lang="cs-CZ" sz="2000" b="0" u="none" strike="noStrike" dirty="0">
                          <a:solidFill>
                            <a:srgbClr val="000000"/>
                          </a:solidFill>
                          <a:effectLst/>
                        </a:rPr>
                        <a:t>18.05.</a:t>
                      </a:r>
                      <a:endParaRPr lang="cs-CZ" sz="2000" b="0" u="none" strike="noStrike" dirty="0">
                        <a:solidFill>
                          <a:srgbClr val="000000"/>
                        </a:solidFill>
                        <a:effectLst/>
                        <a:latin typeface="+mn-lt"/>
                        <a:ea typeface="+mn-ea"/>
                        <a:cs typeface="+mn-cs"/>
                      </a:endParaRPr>
                    </a:p>
                  </a:txBody>
                  <a:tcPr marL="6350" marR="6350" marT="6350" marB="0" anchor="b">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tc>
                  <a:txBody>
                    <a:bodyPr/>
                    <a:lstStyle/>
                    <a:p>
                      <a:pPr algn="ctr" fontAlgn="b"/>
                      <a:r>
                        <a:rPr lang="cs-CZ" sz="2000" b="0" i="0" u="none" strike="noStrike">
                          <a:solidFill>
                            <a:srgbClr val="000000"/>
                          </a:solidFill>
                          <a:effectLst/>
                          <a:latin typeface="Calibri"/>
                        </a:rPr>
                        <a:t>12:21</a:t>
                      </a:r>
                    </a:p>
                  </a:txBody>
                  <a:tcPr marL="9525" marR="9525" marT="9525" marB="0" anchor="b">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tc vMerge="1">
                  <a:txBody>
                    <a:bodyPr/>
                    <a:lstStyle/>
                    <a:p>
                      <a:pPr algn="ctr" fontAlgn="b"/>
                      <a:r>
                        <a:rPr lang="cs-CZ" sz="2000" b="0" i="0" u="none" strike="noStrike">
                          <a:solidFill>
                            <a:srgbClr val="000000"/>
                          </a:solidFill>
                          <a:effectLst/>
                          <a:latin typeface="Calibri" panose="020F0502020204030204" pitchFamily="34" charset="0"/>
                        </a:rPr>
                        <a:t>12,59</a:t>
                      </a:r>
                    </a:p>
                  </a:txBody>
                  <a:tcPr marL="6350" marR="6350" marT="6350" marB="0" anchor="b">
                    <a:lnL w="12700" cap="flat" cmpd="sng" algn="ctr">
                      <a:solidFill>
                        <a:schemeClr val="accent2"/>
                      </a:solidFill>
                      <a:prstDash val="solid"/>
                      <a:round/>
                      <a:headEnd type="none" w="med" len="med"/>
                      <a:tailEnd type="none" w="med" len="med"/>
                    </a:lnL>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extLst>
                  <a:ext uri="{0D108BD9-81ED-4DB2-BD59-A6C34878D82A}">
                    <a16:rowId xmlns:a16="http://schemas.microsoft.com/office/drawing/2014/main" val="392264362"/>
                  </a:ext>
                </a:extLst>
              </a:tr>
              <a:tr h="350460">
                <a:tc>
                  <a:txBody>
                    <a:bodyPr/>
                    <a:lstStyle/>
                    <a:p>
                      <a:pPr marL="0" algn="ctr" fontAlgn="b"/>
                      <a:r>
                        <a:rPr lang="cs-CZ" sz="2000" b="0" u="none" strike="noStrike" dirty="0">
                          <a:solidFill>
                            <a:srgbClr val="000000"/>
                          </a:solidFill>
                          <a:effectLst/>
                        </a:rPr>
                        <a:t>19.05.</a:t>
                      </a:r>
                      <a:endParaRPr lang="cs-CZ" sz="2000" b="0" u="none" strike="noStrike" dirty="0">
                        <a:solidFill>
                          <a:srgbClr val="000000"/>
                        </a:solidFill>
                        <a:effectLst/>
                        <a:latin typeface="+mn-lt"/>
                        <a:ea typeface="+mn-ea"/>
                        <a:cs typeface="+mn-cs"/>
                      </a:endParaRPr>
                    </a:p>
                  </a:txBody>
                  <a:tcPr marL="6350" marR="6350" marT="6350" marB="0" anchor="b">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tc>
                  <a:txBody>
                    <a:bodyPr/>
                    <a:lstStyle/>
                    <a:p>
                      <a:pPr algn="ctr" fontAlgn="b"/>
                      <a:r>
                        <a:rPr lang="cs-CZ" sz="2000" b="0" i="0" u="none" strike="noStrike">
                          <a:solidFill>
                            <a:srgbClr val="000000"/>
                          </a:solidFill>
                          <a:effectLst/>
                          <a:latin typeface="Calibri"/>
                        </a:rPr>
                        <a:t>11:52</a:t>
                      </a:r>
                    </a:p>
                  </a:txBody>
                  <a:tcPr marL="9525" marR="9525" marT="9525" marB="0" anchor="b">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tc vMerge="1">
                  <a:txBody>
                    <a:bodyPr/>
                    <a:lstStyle/>
                    <a:p>
                      <a:pPr algn="ctr" fontAlgn="b"/>
                      <a:r>
                        <a:rPr lang="cs-CZ" sz="2000" b="0" i="0" u="none" strike="noStrike">
                          <a:solidFill>
                            <a:srgbClr val="000000"/>
                          </a:solidFill>
                          <a:effectLst/>
                          <a:latin typeface="Calibri" panose="020F0502020204030204" pitchFamily="34" charset="0"/>
                        </a:rPr>
                        <a:t>12,59</a:t>
                      </a:r>
                    </a:p>
                  </a:txBody>
                  <a:tcPr marL="6350" marR="6350" marT="6350" marB="0" anchor="b">
                    <a:lnL w="12700" cap="flat" cmpd="sng" algn="ctr">
                      <a:solidFill>
                        <a:schemeClr val="accent2"/>
                      </a:solidFill>
                      <a:prstDash val="solid"/>
                      <a:round/>
                      <a:headEnd type="none" w="med" len="med"/>
                      <a:tailEnd type="none" w="med" len="med"/>
                    </a:lnL>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extLst>
                  <a:ext uri="{0D108BD9-81ED-4DB2-BD59-A6C34878D82A}">
                    <a16:rowId xmlns:a16="http://schemas.microsoft.com/office/drawing/2014/main" val="4022499704"/>
                  </a:ext>
                </a:extLst>
              </a:tr>
              <a:tr h="350460">
                <a:tc>
                  <a:txBody>
                    <a:bodyPr/>
                    <a:lstStyle/>
                    <a:p>
                      <a:pPr marL="0" algn="ctr" fontAlgn="b"/>
                      <a:r>
                        <a:rPr lang="cs-CZ" sz="2000" b="0" u="none" strike="noStrike" dirty="0">
                          <a:solidFill>
                            <a:srgbClr val="000000"/>
                          </a:solidFill>
                          <a:effectLst/>
                        </a:rPr>
                        <a:t>20.05.</a:t>
                      </a:r>
                      <a:endParaRPr lang="cs-CZ" sz="2000" b="0" u="none" strike="noStrike" dirty="0">
                        <a:solidFill>
                          <a:srgbClr val="000000"/>
                        </a:solidFill>
                        <a:effectLst/>
                        <a:latin typeface="+mn-lt"/>
                        <a:ea typeface="+mn-ea"/>
                        <a:cs typeface="+mn-cs"/>
                      </a:endParaRPr>
                    </a:p>
                  </a:txBody>
                  <a:tcPr marL="6350" marR="6350" marT="6350" marB="0" anchor="b">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tc>
                  <a:txBody>
                    <a:bodyPr/>
                    <a:lstStyle/>
                    <a:p>
                      <a:pPr algn="ctr" fontAlgn="b"/>
                      <a:r>
                        <a:rPr lang="cs-CZ" sz="2000" b="0" i="0" u="none" strike="noStrike">
                          <a:solidFill>
                            <a:srgbClr val="000000"/>
                          </a:solidFill>
                          <a:effectLst/>
                          <a:latin typeface="Calibri"/>
                        </a:rPr>
                        <a:t>11:42</a:t>
                      </a:r>
                    </a:p>
                  </a:txBody>
                  <a:tcPr marL="9525" marR="9525" marT="9525" marB="0" anchor="b">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tc vMerge="1">
                  <a:txBody>
                    <a:bodyPr/>
                    <a:lstStyle/>
                    <a:p>
                      <a:pPr algn="ctr" fontAlgn="b"/>
                      <a:r>
                        <a:rPr lang="cs-CZ" sz="2000" b="0" i="0" u="none" strike="noStrike">
                          <a:solidFill>
                            <a:srgbClr val="000000"/>
                          </a:solidFill>
                          <a:effectLst/>
                          <a:latin typeface="Calibri" panose="020F0502020204030204" pitchFamily="34" charset="0"/>
                        </a:rPr>
                        <a:t>12,59</a:t>
                      </a:r>
                    </a:p>
                  </a:txBody>
                  <a:tcPr marL="6350" marR="6350" marT="6350" marB="0" anchor="b">
                    <a:lnL w="12700" cap="flat" cmpd="sng" algn="ctr">
                      <a:solidFill>
                        <a:schemeClr val="accent2"/>
                      </a:solidFill>
                      <a:prstDash val="solid"/>
                      <a:round/>
                      <a:headEnd type="none" w="med" len="med"/>
                      <a:tailEnd type="none" w="med" len="med"/>
                    </a:lnL>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extLst>
                  <a:ext uri="{0D108BD9-81ED-4DB2-BD59-A6C34878D82A}">
                    <a16:rowId xmlns:a16="http://schemas.microsoft.com/office/drawing/2014/main" val="3747623374"/>
                  </a:ext>
                </a:extLst>
              </a:tr>
              <a:tr h="350460">
                <a:tc>
                  <a:txBody>
                    <a:bodyPr/>
                    <a:lstStyle/>
                    <a:p>
                      <a:pPr marL="0" algn="ctr" fontAlgn="b"/>
                      <a:r>
                        <a:rPr lang="cs-CZ" sz="2000" b="0" u="none" strike="noStrike" dirty="0">
                          <a:solidFill>
                            <a:srgbClr val="000000"/>
                          </a:solidFill>
                          <a:effectLst/>
                        </a:rPr>
                        <a:t>21.05.</a:t>
                      </a:r>
                      <a:endParaRPr lang="cs-CZ" sz="2000" b="0" u="none" strike="noStrike" dirty="0">
                        <a:solidFill>
                          <a:srgbClr val="000000"/>
                        </a:solidFill>
                        <a:effectLst/>
                        <a:latin typeface="+mn-lt"/>
                        <a:ea typeface="+mn-ea"/>
                        <a:cs typeface="+mn-cs"/>
                      </a:endParaRPr>
                    </a:p>
                  </a:txBody>
                  <a:tcPr marL="6350" marR="6350" marT="6350" marB="0" anchor="b">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tc>
                  <a:txBody>
                    <a:bodyPr/>
                    <a:lstStyle/>
                    <a:p>
                      <a:pPr algn="ctr" fontAlgn="b"/>
                      <a:r>
                        <a:rPr lang="cs-CZ" sz="2000" b="0" i="0" u="none" strike="noStrike">
                          <a:solidFill>
                            <a:srgbClr val="000000"/>
                          </a:solidFill>
                          <a:effectLst/>
                          <a:latin typeface="Calibri"/>
                        </a:rPr>
                        <a:t>10:40</a:t>
                      </a:r>
                    </a:p>
                  </a:txBody>
                  <a:tcPr marL="9525" marR="9525" marT="9525" marB="0" anchor="b">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tc vMerge="1">
                  <a:txBody>
                    <a:bodyPr/>
                    <a:lstStyle/>
                    <a:p>
                      <a:pPr algn="ctr" fontAlgn="b"/>
                      <a:r>
                        <a:rPr lang="cs-CZ" sz="2000" b="0" i="0" u="none" strike="noStrike">
                          <a:solidFill>
                            <a:srgbClr val="000000"/>
                          </a:solidFill>
                          <a:effectLst/>
                          <a:latin typeface="Calibri" panose="020F0502020204030204" pitchFamily="34" charset="0"/>
                        </a:rPr>
                        <a:t>12,59</a:t>
                      </a:r>
                    </a:p>
                  </a:txBody>
                  <a:tcPr marL="6350" marR="6350" marT="6350" marB="0" anchor="b">
                    <a:lnL w="12700" cap="flat" cmpd="sng" algn="ctr">
                      <a:solidFill>
                        <a:schemeClr val="accent2"/>
                      </a:solidFill>
                      <a:prstDash val="solid"/>
                      <a:round/>
                      <a:headEnd type="none" w="med" len="med"/>
                      <a:tailEnd type="none" w="med" len="med"/>
                    </a:lnL>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extLst>
                  <a:ext uri="{0D108BD9-81ED-4DB2-BD59-A6C34878D82A}">
                    <a16:rowId xmlns:a16="http://schemas.microsoft.com/office/drawing/2014/main" val="837700310"/>
                  </a:ext>
                </a:extLst>
              </a:tr>
              <a:tr h="350460">
                <a:tc>
                  <a:txBody>
                    <a:bodyPr/>
                    <a:lstStyle/>
                    <a:p>
                      <a:pPr marL="0" algn="ctr" fontAlgn="b"/>
                      <a:r>
                        <a:rPr lang="cs-CZ" sz="2000" b="0" u="none" strike="noStrike" dirty="0">
                          <a:solidFill>
                            <a:srgbClr val="000000"/>
                          </a:solidFill>
                          <a:effectLst/>
                        </a:rPr>
                        <a:t>22.05.</a:t>
                      </a:r>
                      <a:endParaRPr lang="cs-CZ" sz="2000" b="0" u="none" strike="noStrike" dirty="0">
                        <a:solidFill>
                          <a:srgbClr val="000000"/>
                        </a:solidFill>
                        <a:effectLst/>
                        <a:latin typeface="+mn-lt"/>
                        <a:ea typeface="+mn-ea"/>
                        <a:cs typeface="+mn-cs"/>
                      </a:endParaRPr>
                    </a:p>
                  </a:txBody>
                  <a:tcPr marL="6350" marR="6350" marT="6350" marB="0" anchor="b">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tc>
                  <a:txBody>
                    <a:bodyPr/>
                    <a:lstStyle/>
                    <a:p>
                      <a:pPr algn="ctr" fontAlgn="b"/>
                      <a:r>
                        <a:rPr lang="cs-CZ" sz="2000" b="0" i="0" u="none" strike="noStrike">
                          <a:solidFill>
                            <a:srgbClr val="000000"/>
                          </a:solidFill>
                          <a:effectLst/>
                          <a:latin typeface="Calibri"/>
                        </a:rPr>
                        <a:t>10:42</a:t>
                      </a:r>
                    </a:p>
                  </a:txBody>
                  <a:tcPr marL="9525" marR="9525" marT="9525" marB="0" anchor="b">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tc vMerge="1">
                  <a:txBody>
                    <a:bodyPr/>
                    <a:lstStyle/>
                    <a:p>
                      <a:pPr algn="ctr" fontAlgn="b"/>
                      <a:r>
                        <a:rPr lang="cs-CZ" sz="2000" b="0" i="0" u="none" strike="noStrike" dirty="0">
                          <a:solidFill>
                            <a:srgbClr val="000000"/>
                          </a:solidFill>
                          <a:effectLst/>
                          <a:latin typeface="Calibri" panose="020F0502020204030204" pitchFamily="34" charset="0"/>
                        </a:rPr>
                        <a:t>12,59</a:t>
                      </a:r>
                    </a:p>
                  </a:txBody>
                  <a:tcPr marL="6350" marR="6350" marT="6350" marB="0" anchor="b">
                    <a:lnL w="12700" cap="flat" cmpd="sng" algn="ctr">
                      <a:solidFill>
                        <a:schemeClr val="accent2"/>
                      </a:solidFill>
                      <a:prstDash val="solid"/>
                      <a:round/>
                      <a:headEnd type="none" w="med" len="med"/>
                      <a:tailEnd type="none" w="med" len="med"/>
                    </a:lnL>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extLst>
                  <a:ext uri="{0D108BD9-81ED-4DB2-BD59-A6C34878D82A}">
                    <a16:rowId xmlns:a16="http://schemas.microsoft.com/office/drawing/2014/main" val="2981189574"/>
                  </a:ext>
                </a:extLst>
              </a:tr>
              <a:tr h="350460">
                <a:tc>
                  <a:txBody>
                    <a:bodyPr/>
                    <a:lstStyle/>
                    <a:p>
                      <a:pPr marL="0" algn="ctr" fontAlgn="b"/>
                      <a:r>
                        <a:rPr lang="cs-CZ" sz="2000" b="0" u="none" strike="noStrike" dirty="0">
                          <a:solidFill>
                            <a:srgbClr val="000000"/>
                          </a:solidFill>
                          <a:effectLst/>
                        </a:rPr>
                        <a:t>23.05.</a:t>
                      </a:r>
                      <a:endParaRPr lang="cs-CZ" sz="2000" b="0" u="none" strike="noStrike" dirty="0">
                        <a:solidFill>
                          <a:srgbClr val="000000"/>
                        </a:solidFill>
                        <a:effectLst/>
                        <a:latin typeface="+mn-lt"/>
                        <a:ea typeface="+mn-ea"/>
                        <a:cs typeface="+mn-cs"/>
                      </a:endParaRPr>
                    </a:p>
                  </a:txBody>
                  <a:tcPr marL="6350" marR="6350" marT="6350" marB="0" anchor="b">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tc>
                  <a:txBody>
                    <a:bodyPr/>
                    <a:lstStyle/>
                    <a:p>
                      <a:pPr algn="ctr" fontAlgn="b"/>
                      <a:r>
                        <a:rPr lang="cs-CZ" sz="2000" b="0" i="0" u="none" strike="noStrike">
                          <a:solidFill>
                            <a:srgbClr val="000000"/>
                          </a:solidFill>
                          <a:effectLst/>
                          <a:latin typeface="Calibri"/>
                        </a:rPr>
                        <a:t>11:46</a:t>
                      </a:r>
                    </a:p>
                  </a:txBody>
                  <a:tcPr marL="9525" marR="9525" marT="9525" marB="0" anchor="b">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tc vMerge="1">
                  <a:txBody>
                    <a:bodyPr/>
                    <a:lstStyle/>
                    <a:p>
                      <a:pPr algn="ctr" fontAlgn="b"/>
                      <a:r>
                        <a:rPr lang="cs-CZ" sz="2000" b="0" i="0" u="none" strike="noStrike">
                          <a:solidFill>
                            <a:srgbClr val="000000"/>
                          </a:solidFill>
                          <a:effectLst/>
                          <a:latin typeface="Calibri" panose="020F0502020204030204" pitchFamily="34" charset="0"/>
                        </a:rPr>
                        <a:t>12,59</a:t>
                      </a:r>
                    </a:p>
                  </a:txBody>
                  <a:tcPr marL="6350" marR="6350" marT="6350" marB="0" anchor="b">
                    <a:lnL w="12700" cap="flat" cmpd="sng" algn="ctr">
                      <a:solidFill>
                        <a:schemeClr val="accent2"/>
                      </a:solidFill>
                      <a:prstDash val="solid"/>
                      <a:round/>
                      <a:headEnd type="none" w="med" len="med"/>
                      <a:tailEnd type="none" w="med" len="med"/>
                    </a:lnL>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extLst>
                  <a:ext uri="{0D108BD9-81ED-4DB2-BD59-A6C34878D82A}">
                    <a16:rowId xmlns:a16="http://schemas.microsoft.com/office/drawing/2014/main" val="2701469821"/>
                  </a:ext>
                </a:extLst>
              </a:tr>
              <a:tr h="350460">
                <a:tc>
                  <a:txBody>
                    <a:bodyPr/>
                    <a:lstStyle/>
                    <a:p>
                      <a:pPr marL="0" algn="ctr" fontAlgn="b"/>
                      <a:r>
                        <a:rPr lang="cs-CZ" sz="2000" b="0" u="none" strike="noStrike" dirty="0">
                          <a:solidFill>
                            <a:srgbClr val="000000"/>
                          </a:solidFill>
                          <a:effectLst/>
                        </a:rPr>
                        <a:t>24.05.</a:t>
                      </a:r>
                      <a:endParaRPr lang="cs-CZ" sz="2000" b="0" u="none" strike="noStrike" dirty="0">
                        <a:solidFill>
                          <a:srgbClr val="000000"/>
                        </a:solidFill>
                        <a:effectLst/>
                        <a:latin typeface="+mn-lt"/>
                        <a:ea typeface="+mn-ea"/>
                        <a:cs typeface="+mn-cs"/>
                      </a:endParaRPr>
                    </a:p>
                  </a:txBody>
                  <a:tcPr marL="6350" marR="6350" marT="6350" marB="0" anchor="b">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tc>
                  <a:txBody>
                    <a:bodyPr/>
                    <a:lstStyle/>
                    <a:p>
                      <a:pPr algn="ctr" fontAlgn="b"/>
                      <a:r>
                        <a:rPr lang="cs-CZ" sz="2000" b="0" i="0" u="none" strike="noStrike">
                          <a:solidFill>
                            <a:srgbClr val="000000"/>
                          </a:solidFill>
                          <a:effectLst/>
                          <a:latin typeface="Calibri"/>
                        </a:rPr>
                        <a:t>12:51</a:t>
                      </a:r>
                    </a:p>
                  </a:txBody>
                  <a:tcPr marL="9525" marR="9525" marT="9525" marB="0" anchor="b">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tc vMerge="1">
                  <a:txBody>
                    <a:bodyPr/>
                    <a:lstStyle/>
                    <a:p>
                      <a:pPr algn="ctr" fontAlgn="b"/>
                      <a:r>
                        <a:rPr lang="cs-CZ" sz="2000" b="0" i="0" u="none" strike="noStrike">
                          <a:solidFill>
                            <a:srgbClr val="000000"/>
                          </a:solidFill>
                          <a:effectLst/>
                          <a:latin typeface="Calibri" panose="020F0502020204030204" pitchFamily="34" charset="0"/>
                        </a:rPr>
                        <a:t>12,59</a:t>
                      </a:r>
                    </a:p>
                  </a:txBody>
                  <a:tcPr marL="6350" marR="6350" marT="6350" marB="0" anchor="b">
                    <a:lnL w="12700" cap="flat" cmpd="sng" algn="ctr">
                      <a:solidFill>
                        <a:schemeClr val="accent2"/>
                      </a:solidFill>
                      <a:prstDash val="solid"/>
                      <a:round/>
                      <a:headEnd type="none" w="med" len="med"/>
                      <a:tailEnd type="none" w="med" len="med"/>
                    </a:lnL>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extLst>
                  <a:ext uri="{0D108BD9-81ED-4DB2-BD59-A6C34878D82A}">
                    <a16:rowId xmlns:a16="http://schemas.microsoft.com/office/drawing/2014/main" val="1014070799"/>
                  </a:ext>
                </a:extLst>
              </a:tr>
              <a:tr h="350460">
                <a:tc>
                  <a:txBody>
                    <a:bodyPr/>
                    <a:lstStyle/>
                    <a:p>
                      <a:pPr marL="0" algn="ctr" fontAlgn="b"/>
                      <a:r>
                        <a:rPr lang="cs-CZ" sz="2000" b="0" u="none" strike="noStrike" dirty="0">
                          <a:solidFill>
                            <a:srgbClr val="000000"/>
                          </a:solidFill>
                          <a:effectLst/>
                        </a:rPr>
                        <a:t>25.05.</a:t>
                      </a:r>
                      <a:endParaRPr lang="cs-CZ" sz="2000" b="0" u="none" strike="noStrike" dirty="0">
                        <a:solidFill>
                          <a:srgbClr val="000000"/>
                        </a:solidFill>
                        <a:effectLst/>
                        <a:latin typeface="+mn-lt"/>
                        <a:ea typeface="+mn-ea"/>
                        <a:cs typeface="+mn-cs"/>
                      </a:endParaRPr>
                    </a:p>
                  </a:txBody>
                  <a:tcPr marL="6350" marR="6350" marT="6350" marB="0" anchor="b">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tc>
                  <a:txBody>
                    <a:bodyPr/>
                    <a:lstStyle/>
                    <a:p>
                      <a:pPr algn="ctr" fontAlgn="b"/>
                      <a:r>
                        <a:rPr lang="cs-CZ" sz="2000" b="0" i="0" u="none" strike="noStrike">
                          <a:solidFill>
                            <a:srgbClr val="000000"/>
                          </a:solidFill>
                          <a:effectLst/>
                          <a:latin typeface="Calibri"/>
                        </a:rPr>
                        <a:t>12:16</a:t>
                      </a:r>
                    </a:p>
                  </a:txBody>
                  <a:tcPr marL="9525" marR="9525" marT="9525" marB="0" anchor="b">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tc vMerge="1">
                  <a:txBody>
                    <a:bodyPr/>
                    <a:lstStyle/>
                    <a:p>
                      <a:pPr algn="ctr" fontAlgn="b"/>
                      <a:r>
                        <a:rPr lang="cs-CZ" sz="2000" b="0" i="0" u="none" strike="noStrike" dirty="0">
                          <a:solidFill>
                            <a:srgbClr val="000000"/>
                          </a:solidFill>
                          <a:effectLst/>
                          <a:latin typeface="Calibri" panose="020F0502020204030204" pitchFamily="34" charset="0"/>
                        </a:rPr>
                        <a:t>12,59</a:t>
                      </a:r>
                    </a:p>
                  </a:txBody>
                  <a:tcPr marL="6350" marR="6350" marT="6350" marB="0" anchor="b">
                    <a:lnL w="12700" cap="flat" cmpd="sng" algn="ctr">
                      <a:solidFill>
                        <a:schemeClr val="accent2"/>
                      </a:solidFill>
                      <a:prstDash val="solid"/>
                      <a:round/>
                      <a:headEnd type="none" w="med" len="med"/>
                      <a:tailEnd type="none" w="med" len="med"/>
                    </a:lnL>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extLst>
                  <a:ext uri="{0D108BD9-81ED-4DB2-BD59-A6C34878D82A}">
                    <a16:rowId xmlns:a16="http://schemas.microsoft.com/office/drawing/2014/main" val="3447825278"/>
                  </a:ext>
                </a:extLst>
              </a:tr>
              <a:tr h="350460">
                <a:tc>
                  <a:txBody>
                    <a:bodyPr/>
                    <a:lstStyle/>
                    <a:p>
                      <a:pPr marL="0" algn="ctr" fontAlgn="b"/>
                      <a:r>
                        <a:rPr lang="cs-CZ" sz="2000" b="0" u="none" strike="noStrike" dirty="0">
                          <a:solidFill>
                            <a:srgbClr val="000000"/>
                          </a:solidFill>
                          <a:effectLst/>
                        </a:rPr>
                        <a:t>26.05.</a:t>
                      </a:r>
                      <a:endParaRPr lang="cs-CZ" sz="2000" b="0" u="none" strike="noStrike" dirty="0">
                        <a:solidFill>
                          <a:srgbClr val="000000"/>
                        </a:solidFill>
                        <a:effectLst/>
                        <a:latin typeface="+mn-lt"/>
                        <a:ea typeface="+mn-ea"/>
                        <a:cs typeface="+mn-cs"/>
                      </a:endParaRPr>
                    </a:p>
                  </a:txBody>
                  <a:tcPr marL="6350" marR="6350" marT="6350" marB="0" anchor="b">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tc>
                  <a:txBody>
                    <a:bodyPr/>
                    <a:lstStyle/>
                    <a:p>
                      <a:pPr algn="ctr" fontAlgn="b"/>
                      <a:r>
                        <a:rPr lang="cs-CZ" sz="2000" b="0" i="0" u="none" strike="noStrike">
                          <a:solidFill>
                            <a:srgbClr val="000000"/>
                          </a:solidFill>
                          <a:effectLst/>
                          <a:latin typeface="Calibri"/>
                        </a:rPr>
                        <a:t>12:04</a:t>
                      </a:r>
                    </a:p>
                  </a:txBody>
                  <a:tcPr marL="9525" marR="9525" marT="9525" marB="0" anchor="b">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tc vMerge="1">
                  <a:txBody>
                    <a:bodyPr/>
                    <a:lstStyle/>
                    <a:p>
                      <a:pPr algn="ctr" fontAlgn="b"/>
                      <a:r>
                        <a:rPr lang="cs-CZ" sz="2000" b="0" i="0" u="none" strike="noStrike">
                          <a:solidFill>
                            <a:srgbClr val="000000"/>
                          </a:solidFill>
                          <a:effectLst/>
                          <a:latin typeface="Calibri" panose="020F0502020204030204" pitchFamily="34" charset="0"/>
                        </a:rPr>
                        <a:t>12,59</a:t>
                      </a:r>
                    </a:p>
                  </a:txBody>
                  <a:tcPr marL="6350" marR="6350" marT="6350" marB="0" anchor="b">
                    <a:lnL w="12700" cap="flat" cmpd="sng" algn="ctr">
                      <a:solidFill>
                        <a:schemeClr val="accent2"/>
                      </a:solidFill>
                      <a:prstDash val="solid"/>
                      <a:round/>
                      <a:headEnd type="none" w="med" len="med"/>
                      <a:tailEnd type="none" w="med" len="med"/>
                    </a:lnL>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extLst>
                  <a:ext uri="{0D108BD9-81ED-4DB2-BD59-A6C34878D82A}">
                    <a16:rowId xmlns:a16="http://schemas.microsoft.com/office/drawing/2014/main" val="659402867"/>
                  </a:ext>
                </a:extLst>
              </a:tr>
              <a:tr h="350460">
                <a:tc>
                  <a:txBody>
                    <a:bodyPr/>
                    <a:lstStyle/>
                    <a:p>
                      <a:pPr marL="0" algn="ctr" fontAlgn="b"/>
                      <a:r>
                        <a:rPr lang="cs-CZ" sz="2000" b="0" u="none" strike="noStrike" dirty="0">
                          <a:solidFill>
                            <a:srgbClr val="000000"/>
                          </a:solidFill>
                          <a:effectLst/>
                        </a:rPr>
                        <a:t>27.05.</a:t>
                      </a:r>
                      <a:endParaRPr lang="cs-CZ" sz="2000" b="0" u="none" strike="noStrike" dirty="0">
                        <a:solidFill>
                          <a:srgbClr val="000000"/>
                        </a:solidFill>
                        <a:effectLst/>
                        <a:latin typeface="+mn-lt"/>
                        <a:ea typeface="+mn-ea"/>
                        <a:cs typeface="+mn-cs"/>
                      </a:endParaRPr>
                    </a:p>
                  </a:txBody>
                  <a:tcPr marL="6350" marR="6350" marT="6350" marB="0" anchor="b">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tc>
                  <a:txBody>
                    <a:bodyPr/>
                    <a:lstStyle/>
                    <a:p>
                      <a:pPr algn="ctr" fontAlgn="b"/>
                      <a:r>
                        <a:rPr lang="cs-CZ" sz="2000" b="0" i="0" u="none" strike="noStrike">
                          <a:solidFill>
                            <a:srgbClr val="000000"/>
                          </a:solidFill>
                          <a:effectLst/>
                          <a:latin typeface="Calibri"/>
                        </a:rPr>
                        <a:t>12:29</a:t>
                      </a:r>
                    </a:p>
                  </a:txBody>
                  <a:tcPr marL="9525" marR="9525" marT="9525" marB="0" anchor="b">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tc vMerge="1">
                  <a:txBody>
                    <a:bodyPr/>
                    <a:lstStyle/>
                    <a:p>
                      <a:pPr algn="ctr" fontAlgn="b"/>
                      <a:r>
                        <a:rPr lang="cs-CZ" sz="2000" b="0" i="0" u="none" strike="noStrike">
                          <a:solidFill>
                            <a:srgbClr val="000000"/>
                          </a:solidFill>
                          <a:effectLst/>
                          <a:latin typeface="Calibri" panose="020F0502020204030204" pitchFamily="34" charset="0"/>
                        </a:rPr>
                        <a:t>12,59</a:t>
                      </a:r>
                    </a:p>
                  </a:txBody>
                  <a:tcPr marL="6350" marR="6350" marT="6350" marB="0" anchor="b">
                    <a:lnL w="12700" cap="flat" cmpd="sng" algn="ctr">
                      <a:solidFill>
                        <a:schemeClr val="accent2"/>
                      </a:solidFill>
                      <a:prstDash val="solid"/>
                      <a:round/>
                      <a:headEnd type="none" w="med" len="med"/>
                      <a:tailEnd type="none" w="med" len="med"/>
                    </a:lnL>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extLst>
                  <a:ext uri="{0D108BD9-81ED-4DB2-BD59-A6C34878D82A}">
                    <a16:rowId xmlns:a16="http://schemas.microsoft.com/office/drawing/2014/main" val="639612916"/>
                  </a:ext>
                </a:extLst>
              </a:tr>
              <a:tr h="350460">
                <a:tc>
                  <a:txBody>
                    <a:bodyPr/>
                    <a:lstStyle/>
                    <a:p>
                      <a:pPr marL="0" algn="ctr" fontAlgn="b"/>
                      <a:r>
                        <a:rPr lang="cs-CZ" sz="2000" b="0" u="none" strike="noStrike" dirty="0">
                          <a:solidFill>
                            <a:srgbClr val="000000"/>
                          </a:solidFill>
                          <a:effectLst/>
                        </a:rPr>
                        <a:t>28.05.</a:t>
                      </a:r>
                      <a:endParaRPr lang="cs-CZ" sz="2000" b="0" u="none" strike="noStrike" dirty="0">
                        <a:solidFill>
                          <a:srgbClr val="000000"/>
                        </a:solidFill>
                        <a:effectLst/>
                        <a:latin typeface="+mn-lt"/>
                        <a:ea typeface="+mn-ea"/>
                        <a:cs typeface="+mn-cs"/>
                      </a:endParaRPr>
                    </a:p>
                  </a:txBody>
                  <a:tcPr marL="6350" marR="6350" marT="6350" marB="0" anchor="b">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tc>
                  <a:txBody>
                    <a:bodyPr/>
                    <a:lstStyle/>
                    <a:p>
                      <a:pPr algn="ctr" fontAlgn="b"/>
                      <a:r>
                        <a:rPr lang="cs-CZ" sz="2000" b="0" i="0" u="none" strike="noStrike">
                          <a:solidFill>
                            <a:srgbClr val="000000"/>
                          </a:solidFill>
                          <a:effectLst/>
                          <a:latin typeface="Calibri"/>
                        </a:rPr>
                        <a:t>10:40</a:t>
                      </a:r>
                    </a:p>
                  </a:txBody>
                  <a:tcPr marL="9525" marR="9525" marT="9525" marB="0" anchor="b">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tc vMerge="1">
                  <a:txBody>
                    <a:bodyPr/>
                    <a:lstStyle/>
                    <a:p>
                      <a:pPr algn="ctr" fontAlgn="b"/>
                      <a:r>
                        <a:rPr lang="cs-CZ" sz="2000" b="0" i="0" u="none" strike="noStrike">
                          <a:solidFill>
                            <a:srgbClr val="000000"/>
                          </a:solidFill>
                          <a:effectLst/>
                          <a:latin typeface="Calibri" panose="020F0502020204030204" pitchFamily="34" charset="0"/>
                        </a:rPr>
                        <a:t>12,59</a:t>
                      </a:r>
                    </a:p>
                  </a:txBody>
                  <a:tcPr marL="6350" marR="6350" marT="6350" marB="0" anchor="b">
                    <a:lnL w="12700" cap="flat" cmpd="sng" algn="ctr">
                      <a:solidFill>
                        <a:schemeClr val="accent2"/>
                      </a:solidFill>
                      <a:prstDash val="solid"/>
                      <a:round/>
                      <a:headEnd type="none" w="med" len="med"/>
                      <a:tailEnd type="none" w="med" len="med"/>
                    </a:lnL>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extLst>
                  <a:ext uri="{0D108BD9-81ED-4DB2-BD59-A6C34878D82A}">
                    <a16:rowId xmlns:a16="http://schemas.microsoft.com/office/drawing/2014/main" val="1838918207"/>
                  </a:ext>
                </a:extLst>
              </a:tr>
              <a:tr h="350460">
                <a:tc>
                  <a:txBody>
                    <a:bodyPr/>
                    <a:lstStyle/>
                    <a:p>
                      <a:pPr marL="0" algn="ctr" fontAlgn="b"/>
                      <a:r>
                        <a:rPr lang="cs-CZ" sz="2000" b="0" u="none" strike="noStrike" dirty="0">
                          <a:solidFill>
                            <a:srgbClr val="000000"/>
                          </a:solidFill>
                          <a:effectLst/>
                        </a:rPr>
                        <a:t>29.05.</a:t>
                      </a:r>
                      <a:endParaRPr lang="cs-CZ" sz="2000" b="0" u="none" strike="noStrike" dirty="0">
                        <a:solidFill>
                          <a:srgbClr val="000000"/>
                        </a:solidFill>
                        <a:effectLst/>
                        <a:latin typeface="+mn-lt"/>
                        <a:ea typeface="+mn-ea"/>
                        <a:cs typeface="+mn-cs"/>
                      </a:endParaRPr>
                    </a:p>
                  </a:txBody>
                  <a:tcPr marL="6350" marR="6350" marT="6350" marB="0" anchor="b">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tc>
                  <a:txBody>
                    <a:bodyPr/>
                    <a:lstStyle/>
                    <a:p>
                      <a:pPr algn="ctr" fontAlgn="b"/>
                      <a:r>
                        <a:rPr lang="cs-CZ" sz="2000" b="0" i="0" u="none" strike="noStrike">
                          <a:solidFill>
                            <a:srgbClr val="000000"/>
                          </a:solidFill>
                          <a:effectLst/>
                          <a:latin typeface="Calibri"/>
                        </a:rPr>
                        <a:t>10:46</a:t>
                      </a:r>
                    </a:p>
                  </a:txBody>
                  <a:tcPr marL="9525" marR="9525" marT="9525" marB="0" anchor="b">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tc vMerge="1">
                  <a:txBody>
                    <a:bodyPr/>
                    <a:lstStyle/>
                    <a:p>
                      <a:pPr algn="ctr" fontAlgn="b"/>
                      <a:r>
                        <a:rPr lang="cs-CZ" sz="2000" b="0" i="0" u="none" strike="noStrike">
                          <a:solidFill>
                            <a:srgbClr val="000000"/>
                          </a:solidFill>
                          <a:effectLst/>
                          <a:latin typeface="Calibri" panose="020F0502020204030204" pitchFamily="34" charset="0"/>
                        </a:rPr>
                        <a:t>12,59</a:t>
                      </a:r>
                    </a:p>
                  </a:txBody>
                  <a:tcPr marL="6350" marR="6350" marT="6350" marB="0" anchor="b">
                    <a:lnL w="12700" cap="flat" cmpd="sng" algn="ctr">
                      <a:solidFill>
                        <a:schemeClr val="accent2"/>
                      </a:solidFill>
                      <a:prstDash val="solid"/>
                      <a:round/>
                      <a:headEnd type="none" w="med" len="med"/>
                      <a:tailEnd type="none" w="med" len="med"/>
                    </a:lnL>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extLst>
                  <a:ext uri="{0D108BD9-81ED-4DB2-BD59-A6C34878D82A}">
                    <a16:rowId xmlns:a16="http://schemas.microsoft.com/office/drawing/2014/main" val="1006374632"/>
                  </a:ext>
                </a:extLst>
              </a:tr>
              <a:tr h="350460">
                <a:tc>
                  <a:txBody>
                    <a:bodyPr/>
                    <a:lstStyle/>
                    <a:p>
                      <a:pPr marL="0" algn="ctr" fontAlgn="b"/>
                      <a:r>
                        <a:rPr lang="cs-CZ" sz="2000" b="0" u="none" strike="noStrike" dirty="0">
                          <a:solidFill>
                            <a:srgbClr val="000000"/>
                          </a:solidFill>
                          <a:effectLst/>
                        </a:rPr>
                        <a:t>30.05.</a:t>
                      </a:r>
                      <a:endParaRPr lang="cs-CZ" sz="2000" b="0" u="none" strike="noStrike" dirty="0">
                        <a:solidFill>
                          <a:srgbClr val="000000"/>
                        </a:solidFill>
                        <a:effectLst/>
                        <a:latin typeface="+mn-lt"/>
                        <a:ea typeface="+mn-ea"/>
                        <a:cs typeface="+mn-cs"/>
                      </a:endParaRPr>
                    </a:p>
                  </a:txBody>
                  <a:tcPr marL="6350" marR="6350" marT="6350" marB="0" anchor="b">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tc>
                  <a:txBody>
                    <a:bodyPr/>
                    <a:lstStyle/>
                    <a:p>
                      <a:pPr algn="ctr" fontAlgn="b"/>
                      <a:r>
                        <a:rPr lang="cs-CZ" sz="2000" b="0" i="0" u="none" strike="noStrike">
                          <a:solidFill>
                            <a:srgbClr val="000000"/>
                          </a:solidFill>
                          <a:effectLst/>
                          <a:latin typeface="Calibri"/>
                        </a:rPr>
                        <a:t>12:13</a:t>
                      </a:r>
                    </a:p>
                  </a:txBody>
                  <a:tcPr marL="9525" marR="9525" marT="9525" marB="0" anchor="b">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tc vMerge="1">
                  <a:txBody>
                    <a:bodyPr/>
                    <a:lstStyle/>
                    <a:p>
                      <a:pPr algn="ctr" fontAlgn="b"/>
                      <a:r>
                        <a:rPr lang="cs-CZ" sz="2000" b="0" i="0" u="none" strike="noStrike">
                          <a:solidFill>
                            <a:srgbClr val="000000"/>
                          </a:solidFill>
                          <a:effectLst/>
                          <a:latin typeface="Calibri" panose="020F0502020204030204" pitchFamily="34" charset="0"/>
                        </a:rPr>
                        <a:t>12,59</a:t>
                      </a:r>
                    </a:p>
                  </a:txBody>
                  <a:tcPr marL="6350" marR="6350" marT="6350" marB="0" anchor="b">
                    <a:lnL w="12700" cap="flat" cmpd="sng" algn="ctr">
                      <a:solidFill>
                        <a:schemeClr val="accent2"/>
                      </a:solidFill>
                      <a:prstDash val="solid"/>
                      <a:round/>
                      <a:headEnd type="none" w="med" len="med"/>
                      <a:tailEnd type="none" w="med" len="med"/>
                    </a:lnL>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extLst>
                  <a:ext uri="{0D108BD9-81ED-4DB2-BD59-A6C34878D82A}">
                    <a16:rowId xmlns:a16="http://schemas.microsoft.com/office/drawing/2014/main" val="2394560418"/>
                  </a:ext>
                </a:extLst>
              </a:tr>
              <a:tr h="350460">
                <a:tc>
                  <a:txBody>
                    <a:bodyPr/>
                    <a:lstStyle/>
                    <a:p>
                      <a:pPr marL="0" algn="ctr" fontAlgn="b"/>
                      <a:r>
                        <a:rPr lang="cs-CZ" sz="2000" b="0" u="none" strike="noStrike" dirty="0">
                          <a:solidFill>
                            <a:srgbClr val="000000"/>
                          </a:solidFill>
                          <a:effectLst/>
                        </a:rPr>
                        <a:t>31.05.</a:t>
                      </a:r>
                      <a:endParaRPr lang="cs-CZ" sz="2000" b="0" u="none" strike="noStrike" dirty="0">
                        <a:solidFill>
                          <a:srgbClr val="000000"/>
                        </a:solidFill>
                        <a:effectLst/>
                        <a:latin typeface="+mn-lt"/>
                        <a:ea typeface="+mn-ea"/>
                        <a:cs typeface="+mn-cs"/>
                      </a:endParaRPr>
                    </a:p>
                  </a:txBody>
                  <a:tcPr marL="6350" marR="6350" marT="6350" marB="0" anchor="b">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tc>
                  <a:txBody>
                    <a:bodyPr/>
                    <a:lstStyle/>
                    <a:p>
                      <a:pPr algn="ctr" fontAlgn="b"/>
                      <a:r>
                        <a:rPr lang="cs-CZ" sz="2000" b="0" i="0" u="none" strike="noStrike">
                          <a:solidFill>
                            <a:srgbClr val="000000"/>
                          </a:solidFill>
                          <a:effectLst/>
                          <a:latin typeface="Calibri"/>
                        </a:rPr>
                        <a:t>12:11</a:t>
                      </a:r>
                    </a:p>
                  </a:txBody>
                  <a:tcPr marL="9525" marR="9525" marT="9525" marB="0" anchor="b">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tc vMerge="1">
                  <a:txBody>
                    <a:bodyPr/>
                    <a:lstStyle/>
                    <a:p>
                      <a:pPr algn="ctr" fontAlgn="b"/>
                      <a:r>
                        <a:rPr lang="cs-CZ" sz="2000" b="0" i="0" u="none" strike="noStrike">
                          <a:solidFill>
                            <a:srgbClr val="000000"/>
                          </a:solidFill>
                          <a:effectLst/>
                          <a:latin typeface="Calibri" panose="020F0502020204030204" pitchFamily="34" charset="0"/>
                        </a:rPr>
                        <a:t>12,59</a:t>
                      </a:r>
                    </a:p>
                  </a:txBody>
                  <a:tcPr marL="6350" marR="6350" marT="6350" marB="0" anchor="b">
                    <a:lnL w="12700" cap="flat" cmpd="sng" algn="ctr">
                      <a:solidFill>
                        <a:schemeClr val="accent2"/>
                      </a:solidFill>
                      <a:prstDash val="solid"/>
                      <a:round/>
                      <a:headEnd type="none" w="med" len="med"/>
                      <a:tailEnd type="none" w="med" len="med"/>
                    </a:lnL>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extLst>
                  <a:ext uri="{0D108BD9-81ED-4DB2-BD59-A6C34878D82A}">
                    <a16:rowId xmlns:a16="http://schemas.microsoft.com/office/drawing/2014/main" val="4034160042"/>
                  </a:ext>
                </a:extLst>
              </a:tr>
              <a:tr h="350460">
                <a:tc>
                  <a:txBody>
                    <a:bodyPr/>
                    <a:lstStyle/>
                    <a:p>
                      <a:pPr marL="0" algn="ctr" fontAlgn="b"/>
                      <a:r>
                        <a:rPr lang="cs-CZ" sz="2000" b="0" u="none" strike="noStrike" dirty="0">
                          <a:solidFill>
                            <a:srgbClr val="000000"/>
                          </a:solidFill>
                          <a:effectLst/>
                        </a:rPr>
                        <a:t>01.06.</a:t>
                      </a:r>
                      <a:endParaRPr lang="cs-CZ" sz="2000" b="0" u="none" strike="noStrike" dirty="0">
                        <a:solidFill>
                          <a:srgbClr val="000000"/>
                        </a:solidFill>
                        <a:effectLst/>
                        <a:latin typeface="+mn-lt"/>
                        <a:ea typeface="+mn-ea"/>
                        <a:cs typeface="+mn-cs"/>
                      </a:endParaRPr>
                    </a:p>
                  </a:txBody>
                  <a:tcPr marL="6350" marR="6350" marT="6350" marB="0" anchor="b">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tc>
                  <a:txBody>
                    <a:bodyPr/>
                    <a:lstStyle/>
                    <a:p>
                      <a:pPr algn="ctr" fontAlgn="b"/>
                      <a:r>
                        <a:rPr lang="cs-CZ" sz="2000" b="0" i="0" u="none" strike="noStrike">
                          <a:solidFill>
                            <a:srgbClr val="000000"/>
                          </a:solidFill>
                          <a:effectLst/>
                          <a:latin typeface="Calibri"/>
                        </a:rPr>
                        <a:t>12:05</a:t>
                      </a:r>
                    </a:p>
                  </a:txBody>
                  <a:tcPr marL="9525" marR="9525" marT="9525" marB="0" anchor="b">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tc vMerge="1">
                  <a:txBody>
                    <a:bodyPr/>
                    <a:lstStyle/>
                    <a:p>
                      <a:pPr algn="ctr" fontAlgn="b"/>
                      <a:r>
                        <a:rPr lang="cs-CZ" sz="2000" b="0" i="0" u="none" strike="noStrike">
                          <a:solidFill>
                            <a:srgbClr val="000000"/>
                          </a:solidFill>
                          <a:effectLst/>
                          <a:latin typeface="Calibri" panose="020F0502020204030204" pitchFamily="34" charset="0"/>
                        </a:rPr>
                        <a:t>12,59</a:t>
                      </a:r>
                    </a:p>
                  </a:txBody>
                  <a:tcPr marL="6350" marR="6350" marT="6350" marB="0" anchor="b">
                    <a:lnL w="12700" cap="flat" cmpd="sng" algn="ctr">
                      <a:solidFill>
                        <a:schemeClr val="accent2"/>
                      </a:solidFill>
                      <a:prstDash val="solid"/>
                      <a:round/>
                      <a:headEnd type="none" w="med" len="med"/>
                      <a:tailEnd type="none" w="med" len="med"/>
                    </a:lnL>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extLst>
                  <a:ext uri="{0D108BD9-81ED-4DB2-BD59-A6C34878D82A}">
                    <a16:rowId xmlns:a16="http://schemas.microsoft.com/office/drawing/2014/main" val="2231102294"/>
                  </a:ext>
                </a:extLst>
              </a:tr>
              <a:tr h="350460">
                <a:tc>
                  <a:txBody>
                    <a:bodyPr/>
                    <a:lstStyle/>
                    <a:p>
                      <a:pPr marL="0" algn="ctr" fontAlgn="b"/>
                      <a:r>
                        <a:rPr lang="cs-CZ" sz="2000" b="0" u="none" strike="noStrike" dirty="0">
                          <a:solidFill>
                            <a:srgbClr val="000000"/>
                          </a:solidFill>
                          <a:effectLst/>
                        </a:rPr>
                        <a:t>02.06.</a:t>
                      </a:r>
                      <a:endParaRPr lang="cs-CZ" sz="2000" b="0" u="none" strike="noStrike" dirty="0">
                        <a:solidFill>
                          <a:srgbClr val="000000"/>
                        </a:solidFill>
                        <a:effectLst/>
                        <a:latin typeface="+mn-lt"/>
                        <a:ea typeface="+mn-ea"/>
                        <a:cs typeface="+mn-cs"/>
                      </a:endParaRPr>
                    </a:p>
                  </a:txBody>
                  <a:tcPr marL="6350" marR="6350" marT="6350" marB="0" anchor="b">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tc>
                  <a:txBody>
                    <a:bodyPr/>
                    <a:lstStyle/>
                    <a:p>
                      <a:pPr algn="ctr" fontAlgn="b"/>
                      <a:r>
                        <a:rPr lang="cs-CZ" sz="2000" b="0" i="0" u="none" strike="noStrike">
                          <a:solidFill>
                            <a:srgbClr val="000000"/>
                          </a:solidFill>
                          <a:effectLst/>
                          <a:latin typeface="Calibri"/>
                        </a:rPr>
                        <a:t>12:06</a:t>
                      </a:r>
                    </a:p>
                  </a:txBody>
                  <a:tcPr marL="9525" marR="9525" marT="9525" marB="0" anchor="b">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tc vMerge="1">
                  <a:txBody>
                    <a:bodyPr/>
                    <a:lstStyle/>
                    <a:p>
                      <a:pPr algn="ctr" fontAlgn="b"/>
                      <a:r>
                        <a:rPr lang="cs-CZ" sz="2000" b="0" i="0" u="none" strike="noStrike">
                          <a:solidFill>
                            <a:srgbClr val="000000"/>
                          </a:solidFill>
                          <a:effectLst/>
                          <a:latin typeface="Calibri" panose="020F0502020204030204" pitchFamily="34" charset="0"/>
                        </a:rPr>
                        <a:t>12,59</a:t>
                      </a:r>
                    </a:p>
                  </a:txBody>
                  <a:tcPr marL="6350" marR="6350" marT="6350" marB="0" anchor="b">
                    <a:lnL w="12700" cap="flat" cmpd="sng" algn="ctr">
                      <a:solidFill>
                        <a:schemeClr val="accent2"/>
                      </a:solidFill>
                      <a:prstDash val="solid"/>
                      <a:round/>
                      <a:headEnd type="none" w="med" len="med"/>
                      <a:tailEnd type="none" w="med" len="med"/>
                    </a:lnL>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extLst>
                  <a:ext uri="{0D108BD9-81ED-4DB2-BD59-A6C34878D82A}">
                    <a16:rowId xmlns:a16="http://schemas.microsoft.com/office/drawing/2014/main" val="513800293"/>
                  </a:ext>
                </a:extLst>
              </a:tr>
              <a:tr h="350460">
                <a:tc>
                  <a:txBody>
                    <a:bodyPr/>
                    <a:lstStyle/>
                    <a:p>
                      <a:pPr marL="0" algn="ctr" fontAlgn="b"/>
                      <a:r>
                        <a:rPr lang="cs-CZ" sz="2000" b="0" u="none" strike="noStrike" dirty="0">
                          <a:solidFill>
                            <a:srgbClr val="000000"/>
                          </a:solidFill>
                          <a:effectLst/>
                        </a:rPr>
                        <a:t>03.06.</a:t>
                      </a:r>
                      <a:endParaRPr lang="cs-CZ" sz="2000" b="0" u="none" strike="noStrike" dirty="0">
                        <a:solidFill>
                          <a:srgbClr val="000000"/>
                        </a:solidFill>
                        <a:effectLst/>
                        <a:latin typeface="+mn-lt"/>
                        <a:ea typeface="+mn-ea"/>
                        <a:cs typeface="+mn-cs"/>
                      </a:endParaRPr>
                    </a:p>
                  </a:txBody>
                  <a:tcPr marL="6350" marR="6350" marT="6350" marB="0" anchor="b">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tc>
                  <a:txBody>
                    <a:bodyPr/>
                    <a:lstStyle/>
                    <a:p>
                      <a:pPr algn="ctr" fontAlgn="b"/>
                      <a:r>
                        <a:rPr lang="cs-CZ" sz="2000" b="0" i="0" u="none" strike="noStrike">
                          <a:solidFill>
                            <a:srgbClr val="000000"/>
                          </a:solidFill>
                          <a:effectLst/>
                          <a:latin typeface="Calibri"/>
                        </a:rPr>
                        <a:t>12:01</a:t>
                      </a:r>
                    </a:p>
                  </a:txBody>
                  <a:tcPr marL="9525" marR="9525" marT="9525" marB="0" anchor="b">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tc vMerge="1">
                  <a:txBody>
                    <a:bodyPr/>
                    <a:lstStyle/>
                    <a:p>
                      <a:pPr algn="ctr" fontAlgn="b"/>
                      <a:r>
                        <a:rPr lang="cs-CZ" sz="2000" b="0" i="0" u="none" strike="noStrike" dirty="0">
                          <a:solidFill>
                            <a:srgbClr val="000000"/>
                          </a:solidFill>
                          <a:effectLst/>
                          <a:latin typeface="Calibri" panose="020F0502020204030204" pitchFamily="34" charset="0"/>
                        </a:rPr>
                        <a:t>12,59</a:t>
                      </a:r>
                    </a:p>
                  </a:txBody>
                  <a:tcPr marL="6350" marR="6350" marT="6350" marB="0" anchor="b">
                    <a:lnL w="12700" cap="flat" cmpd="sng" algn="ctr">
                      <a:solidFill>
                        <a:schemeClr val="accent2"/>
                      </a:solidFill>
                      <a:prstDash val="solid"/>
                      <a:round/>
                      <a:headEnd type="none" w="med" len="med"/>
                      <a:tailEnd type="none" w="med" len="med"/>
                    </a:lnL>
                    <a:lnT w="12700" cap="flat" cmpd="sng" algn="ctr">
                      <a:solidFill>
                        <a:schemeClr val="accent2"/>
                      </a:solidFill>
                      <a:prstDash val="solid"/>
                      <a:round/>
                      <a:headEnd type="none" w="med" len="med"/>
                      <a:tailEnd type="none" w="med" len="med"/>
                    </a:lnT>
                  </a:tcPr>
                </a:tc>
                <a:extLst>
                  <a:ext uri="{0D108BD9-81ED-4DB2-BD59-A6C34878D82A}">
                    <a16:rowId xmlns:a16="http://schemas.microsoft.com/office/drawing/2014/main" val="3194905231"/>
                  </a:ext>
                </a:extLst>
              </a:tr>
              <a:tr h="350460">
                <a:tc>
                  <a:txBody>
                    <a:bodyPr/>
                    <a:lstStyle/>
                    <a:p>
                      <a:pPr marL="0" algn="ctr" fontAlgn="b"/>
                      <a:r>
                        <a:rPr lang="cs-CZ" sz="2000" b="0" u="none" strike="noStrike" dirty="0">
                          <a:solidFill>
                            <a:srgbClr val="000000"/>
                          </a:solidFill>
                          <a:effectLst/>
                          <a:latin typeface="+mn-lt"/>
                          <a:ea typeface="+mn-ea"/>
                          <a:cs typeface="+mn-cs"/>
                        </a:rPr>
                        <a:t>04.06.</a:t>
                      </a:r>
                    </a:p>
                  </a:txBody>
                  <a:tcPr marL="6350" marR="6350" marT="6350" marB="0" anchor="b">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tc>
                  <a:txBody>
                    <a:bodyPr/>
                    <a:lstStyle/>
                    <a:p>
                      <a:pPr algn="ctr" fontAlgn="b"/>
                      <a:r>
                        <a:rPr lang="cs-CZ" sz="2000" b="0" i="0" u="none" strike="noStrike">
                          <a:solidFill>
                            <a:srgbClr val="000000"/>
                          </a:solidFill>
                          <a:effectLst/>
                          <a:latin typeface="Calibri"/>
                        </a:rPr>
                        <a:t>10:30</a:t>
                      </a:r>
                    </a:p>
                  </a:txBody>
                  <a:tcPr marL="9525" marR="9525" marT="9525" marB="0" anchor="b">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tc vMerge="1">
                  <a:txBody>
                    <a:bodyPr/>
                    <a:lstStyle/>
                    <a:p>
                      <a:pPr algn="ctr" fontAlgn="b"/>
                      <a:endParaRPr lang="cs-CZ" sz="2000" b="0" i="0" u="none" strike="noStrike" dirty="0">
                        <a:solidFill>
                          <a:srgbClr val="000000"/>
                        </a:solidFill>
                        <a:effectLst/>
                        <a:latin typeface="Calibri" panose="020F0502020204030204" pitchFamily="34" charset="0"/>
                      </a:endParaRPr>
                    </a:p>
                  </a:txBody>
                  <a:tcPr marL="6350" marR="6350" marT="6350" marB="0" anchor="ctr">
                    <a:lnL w="12700" cap="flat" cmpd="sng" algn="ctr">
                      <a:solidFill>
                        <a:schemeClr val="accent2"/>
                      </a:solidFill>
                      <a:prstDash val="solid"/>
                      <a:round/>
                      <a:headEnd type="none" w="med" len="med"/>
                      <a:tailEnd type="none" w="med" len="med"/>
                    </a:lnL>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extLst>
                  <a:ext uri="{0D108BD9-81ED-4DB2-BD59-A6C34878D82A}">
                    <a16:rowId xmlns:a16="http://schemas.microsoft.com/office/drawing/2014/main" val="1450910442"/>
                  </a:ext>
                </a:extLst>
              </a:tr>
              <a:tr h="350460">
                <a:tc>
                  <a:txBody>
                    <a:bodyPr/>
                    <a:lstStyle/>
                    <a:p>
                      <a:pPr marL="0" algn="ctr" fontAlgn="b"/>
                      <a:r>
                        <a:rPr lang="cs-CZ" sz="2000" b="0" u="none" strike="noStrike" dirty="0">
                          <a:solidFill>
                            <a:srgbClr val="000000"/>
                          </a:solidFill>
                          <a:effectLst/>
                          <a:latin typeface="+mn-lt"/>
                          <a:ea typeface="+mn-ea"/>
                          <a:cs typeface="+mn-cs"/>
                        </a:rPr>
                        <a:t>05.06.</a:t>
                      </a:r>
                    </a:p>
                  </a:txBody>
                  <a:tcPr marL="6350" marR="6350" marT="6350" marB="0" anchor="b">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tcPr>
                </a:tc>
                <a:tc>
                  <a:txBody>
                    <a:bodyPr/>
                    <a:lstStyle/>
                    <a:p>
                      <a:pPr algn="ctr" fontAlgn="b"/>
                      <a:r>
                        <a:rPr lang="cs-CZ" sz="2000" b="0" i="0" u="none" strike="noStrike" dirty="0">
                          <a:solidFill>
                            <a:srgbClr val="000000"/>
                          </a:solidFill>
                          <a:effectLst/>
                          <a:latin typeface="Calibri"/>
                        </a:rPr>
                        <a:t>10:32</a:t>
                      </a:r>
                    </a:p>
                  </a:txBody>
                  <a:tcPr marL="9525" marR="9525" marT="9525" marB="0" anchor="b">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tcPr>
                </a:tc>
                <a:tc vMerge="1">
                  <a:txBody>
                    <a:bodyPr/>
                    <a:lstStyle/>
                    <a:p>
                      <a:pPr algn="ctr" fontAlgn="b"/>
                      <a:endParaRPr lang="cs-CZ" sz="2000" b="0" i="0" u="none" strike="noStrike" dirty="0">
                        <a:solidFill>
                          <a:srgbClr val="000000"/>
                        </a:solidFill>
                        <a:effectLst/>
                        <a:latin typeface="Calibri" panose="020F0502020204030204" pitchFamily="34" charset="0"/>
                      </a:endParaRPr>
                    </a:p>
                  </a:txBody>
                  <a:tcPr marL="6350" marR="6350" marT="6350" marB="0" anchor="ctr">
                    <a:lnL w="12700" cap="flat" cmpd="sng" algn="ctr">
                      <a:solidFill>
                        <a:schemeClr val="accent2"/>
                      </a:solidFill>
                      <a:prstDash val="solid"/>
                      <a:round/>
                      <a:headEnd type="none" w="med" len="med"/>
                      <a:tailEnd type="none" w="med" len="med"/>
                    </a:lnL>
                    <a:lnT w="12700" cap="flat" cmpd="sng" algn="ctr">
                      <a:solidFill>
                        <a:schemeClr val="accent2"/>
                      </a:solidFill>
                      <a:prstDash val="solid"/>
                      <a:round/>
                      <a:headEnd type="none" w="med" len="med"/>
                      <a:tailEnd type="none" w="med" len="med"/>
                    </a:lnT>
                  </a:tcPr>
                </a:tc>
                <a:extLst>
                  <a:ext uri="{0D108BD9-81ED-4DB2-BD59-A6C34878D82A}">
                    <a16:rowId xmlns:a16="http://schemas.microsoft.com/office/drawing/2014/main" val="2820336834"/>
                  </a:ext>
                </a:extLst>
              </a:tr>
            </a:tbl>
          </a:graphicData>
        </a:graphic>
      </p:graphicFrame>
      <p:graphicFrame>
        <p:nvGraphicFramePr>
          <p:cNvPr id="8" name="Zástupný obsah 7">
            <a:extLst>
              <a:ext uri="{FF2B5EF4-FFF2-40B4-BE49-F238E27FC236}">
                <a16:creationId xmlns:a16="http://schemas.microsoft.com/office/drawing/2014/main" id="{B66E46A8-E2B0-50C6-6A83-C973B0AD1B44}"/>
              </a:ext>
            </a:extLst>
          </p:cNvPr>
          <p:cNvGraphicFramePr>
            <a:graphicFrameLocks noGrp="1"/>
          </p:cNvGraphicFramePr>
          <p:nvPr>
            <p:ph sz="half" idx="3"/>
            <p:extLst>
              <p:ext uri="{D42A27DB-BD31-4B8C-83A1-F6EECF244321}">
                <p14:modId xmlns:p14="http://schemas.microsoft.com/office/powerpoint/2010/main" val="370059958"/>
              </p:ext>
            </p:extLst>
          </p:nvPr>
        </p:nvGraphicFramePr>
        <p:xfrm>
          <a:off x="6124248" y="2150075"/>
          <a:ext cx="13381200" cy="7009200"/>
        </p:xfrm>
        <a:graphic>
          <a:graphicData uri="http://schemas.openxmlformats.org/drawingml/2006/chart">
            <c:chart xmlns:c="http://schemas.openxmlformats.org/drawingml/2006/chart" xmlns:r="http://schemas.openxmlformats.org/officeDocument/2006/relationships" r:id="rId3"/>
          </a:graphicData>
        </a:graphic>
      </p:graphicFrame>
      <p:sp>
        <p:nvSpPr>
          <p:cNvPr id="5" name="object 3">
            <a:extLst>
              <a:ext uri="{FF2B5EF4-FFF2-40B4-BE49-F238E27FC236}">
                <a16:creationId xmlns:a16="http://schemas.microsoft.com/office/drawing/2014/main" id="{EAD59B05-6882-C68C-8E48-ACACDBA480F9}"/>
              </a:ext>
            </a:extLst>
          </p:cNvPr>
          <p:cNvSpPr txBox="1">
            <a:spLocks noGrp="1"/>
          </p:cNvSpPr>
          <p:nvPr>
            <p:ph type="title"/>
          </p:nvPr>
        </p:nvSpPr>
        <p:spPr>
          <a:xfrm>
            <a:off x="615950" y="466725"/>
            <a:ext cx="16141700" cy="781050"/>
          </a:xfrm>
          <a:prstGeom prst="rect">
            <a:avLst/>
          </a:prstGeom>
        </p:spPr>
        <p:txBody>
          <a:bodyPr vert="horz" wrap="square" lIns="0" tIns="12065" rIns="0" bIns="0" rtlCol="0">
            <a:spAutoFit/>
          </a:bodyPr>
          <a:lstStyle/>
          <a:p>
            <a:pPr marL="12700">
              <a:lnSpc>
                <a:spcPct val="100000"/>
              </a:lnSpc>
              <a:spcBef>
                <a:spcPts val="95"/>
              </a:spcBef>
            </a:pPr>
            <a:r>
              <a:rPr lang="cs-CZ" spc="35" dirty="0"/>
              <a:t>Data z aplikace WAZE</a:t>
            </a:r>
            <a:endParaRPr spc="-35" dirty="0"/>
          </a:p>
        </p:txBody>
      </p:sp>
      <p:sp>
        <p:nvSpPr>
          <p:cNvPr id="10" name="TextovéPole 9">
            <a:extLst>
              <a:ext uri="{FF2B5EF4-FFF2-40B4-BE49-F238E27FC236}">
                <a16:creationId xmlns:a16="http://schemas.microsoft.com/office/drawing/2014/main" id="{ED9F445F-72B8-02B3-7C0E-4102E5E267E7}"/>
              </a:ext>
            </a:extLst>
          </p:cNvPr>
          <p:cNvSpPr txBox="1"/>
          <p:nvPr/>
        </p:nvSpPr>
        <p:spPr>
          <a:xfrm>
            <a:off x="615950" y="1247775"/>
            <a:ext cx="12331700" cy="584775"/>
          </a:xfrm>
          <a:prstGeom prst="rect">
            <a:avLst/>
          </a:prstGeom>
          <a:noFill/>
        </p:spPr>
        <p:txBody>
          <a:bodyPr wrap="square" rtlCol="0">
            <a:spAutoFit/>
          </a:bodyPr>
          <a:lstStyle/>
          <a:p>
            <a:r>
              <a:rPr lang="cs-CZ" sz="3200" b="1" dirty="0">
                <a:solidFill>
                  <a:schemeClr val="bg1">
                    <a:lumMod val="65000"/>
                  </a:schemeClr>
                </a:solidFill>
              </a:rPr>
              <a:t>Jižní spojka (Štěrboholská spojka – Barrandovský most) </a:t>
            </a:r>
          </a:p>
        </p:txBody>
      </p:sp>
    </p:spTree>
    <p:extLst>
      <p:ext uri="{BB962C8B-B14F-4D97-AF65-F5344CB8AC3E}">
        <p14:creationId xmlns:p14="http://schemas.microsoft.com/office/powerpoint/2010/main" val="235253536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878B8E"/>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Motiv systému Office">
  <a:themeElements>
    <a:clrScheme name="Kancelář">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3042</TotalTime>
  <Words>2214</Words>
  <Application>Microsoft Office PowerPoint</Application>
  <PresentationFormat>Vlastní</PresentationFormat>
  <Paragraphs>574</Paragraphs>
  <Slides>21</Slides>
  <Notes>21</Notes>
  <HiddenSlides>0</HiddenSlides>
  <MMClips>0</MMClips>
  <ScaleCrop>false</ScaleCrop>
  <HeadingPairs>
    <vt:vector size="6" baseType="variant">
      <vt:variant>
        <vt:lpstr>Použitá písma</vt:lpstr>
      </vt:variant>
      <vt:variant>
        <vt:i4>2</vt:i4>
      </vt:variant>
      <vt:variant>
        <vt:lpstr>Motiv</vt:lpstr>
      </vt:variant>
      <vt:variant>
        <vt:i4>1</vt:i4>
      </vt:variant>
      <vt:variant>
        <vt:lpstr>Nadpisy snímků</vt:lpstr>
      </vt:variant>
      <vt:variant>
        <vt:i4>21</vt:i4>
      </vt:variant>
    </vt:vector>
  </HeadingPairs>
  <TitlesOfParts>
    <vt:vector size="24" baseType="lpstr">
      <vt:lpstr>Arial</vt:lpstr>
      <vt:lpstr>Calibri</vt:lpstr>
      <vt:lpstr>Office Theme</vt:lpstr>
      <vt:lpstr>Vliv dopravních omezení 1. etapy rekonstrukce Barrandovského mostu na dopravu</vt:lpstr>
      <vt:lpstr>Obecné informace o rekonstrukci</vt:lpstr>
      <vt:lpstr>Zdroje dat pro potřeby analytických činností k vyhodnocení dopravy během rekonstrukce</vt:lpstr>
      <vt:lpstr>Data z aplikace WAZE sledované komunikace</vt:lpstr>
      <vt:lpstr>Data z aplikace WAZE</vt:lpstr>
      <vt:lpstr>Data z aplikace WAZE</vt:lpstr>
      <vt:lpstr>Data z aplikace WAZE</vt:lpstr>
      <vt:lpstr>Data z aplikace WAZE</vt:lpstr>
      <vt:lpstr>Data z aplikace WAZE</vt:lpstr>
      <vt:lpstr>Data z aplikace WAZE</vt:lpstr>
      <vt:lpstr>Data z aplikace WAZE</vt:lpstr>
      <vt:lpstr>Chování dopravy na vyznačených objízdných trasách</vt:lpstr>
      <vt:lpstr>Data z měřícího vozidla</vt:lpstr>
      <vt:lpstr>Data z měřícího vozidla</vt:lpstr>
      <vt:lpstr>Data z telematických systémů</vt:lpstr>
      <vt:lpstr>Telematické systémy – intenzity automobilové dopravy</vt:lpstr>
      <vt:lpstr>Telematické systémy – intenzity automobilové dopravy</vt:lpstr>
      <vt:lpstr>Telematické systémy – intenzity automobilové dopravy</vt:lpstr>
      <vt:lpstr>Telematické systémy – intenzity automobilové dopravy</vt:lpstr>
      <vt:lpstr>Závěr</vt:lpstr>
      <vt:lpstr>Děkujeme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Název snímku</dc:title>
  <dc:creator>Říha Jan</dc:creator>
  <cp:lastModifiedBy>Kubátová Eva (MHMP, OMM)</cp:lastModifiedBy>
  <cp:revision>234</cp:revision>
  <cp:lastPrinted>2022-06-13T10:26:18Z</cp:lastPrinted>
  <dcterms:created xsi:type="dcterms:W3CDTF">2021-10-01T15:28:10Z</dcterms:created>
  <dcterms:modified xsi:type="dcterms:W3CDTF">2022-06-14T10:35:18Z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2021-10-01T00:00:00Z</vt:filetime>
  </property>
  <property fmtid="{D5CDD505-2E9C-101B-9397-08002B2CF9AE}" pid="3" name="Creator">
    <vt:lpwstr>Adobe InDesign CS6 (Macintosh)</vt:lpwstr>
  </property>
  <property fmtid="{D5CDD505-2E9C-101B-9397-08002B2CF9AE}" pid="4" name="LastSaved">
    <vt:filetime>2021-10-01T00:00:00Z</vt:filetime>
  </property>
</Properties>
</file>